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55" d="100"/>
          <a:sy n="55" d="100"/>
        </p:scale>
        <p:origin x="13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4904-D82F-4881-ACA6-41BED6B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B598B-9FEE-4351-8DB1-ABD6DB11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FC66-E97C-4892-BE42-20F38C85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FCA8-1CBF-44E4-BCA6-3F19EEBC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7365-ADF1-4441-88FC-93FC94B6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9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EADD-2D59-4E2F-A06D-19227BA2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4FF95-A128-4CC7-AD6F-CEC561C1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96EF-2476-477A-9FDE-CDFEE2FE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D3A-4EA3-4478-B3FF-F5A25C78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A276F-1D2F-4F4B-934E-1F9E2F21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1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63BD1-756D-4D47-8906-7FB9AED85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C2D14-5A7C-4C6D-B414-20AF9AE4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3D6F-56EE-47BB-A874-B46F83FA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007B-FB86-4D9B-8CE4-2DBDA8AA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23EA-128B-4996-BB15-5F7D7ECB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361C-4FA9-4769-A27E-54732948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66FC-07D9-4A66-87F3-35C5BF38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9B8F-34E0-40DC-94C7-CDD2CC18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E1F6-E513-4212-8D55-F2E6B697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77D28-417A-4A58-8652-056639E8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7A1A-4219-4727-9086-667B95DC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2118F-B72C-46D2-AFD0-72FA6987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1122-57BC-4AC8-AA74-FCC3D100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BA1E-7DD4-40F2-946E-6207D577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9F6E-640D-4AC1-B32F-9629343E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9F3D-6C49-4651-A5B9-DEB7A157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9065-17F5-4E07-A935-C298246C5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34F49-B851-4F9E-9112-69ED80319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29A31-FDA0-4280-9DA7-4751D8A1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8CB5-0E9F-4883-9638-CA3CDD95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0E0D-D8D2-4F3F-90A1-88D0A90C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12D6-C47A-4000-A270-66C41713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9486-31E1-480E-93B1-D207A0B5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E09F5-9256-4F2A-929D-BF29D195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83011-F0E3-4CC9-8800-7632B0CF6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37A5D-4040-4ACD-AA7F-AE860F855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8694E-663A-4496-AE99-8E130E78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AA4C5-11D9-4F95-9746-591C7D48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32D1E-56A4-4049-A009-98175D16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20E4-BBD5-494A-BA00-2378F8C8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84B6C-CFBF-474F-8B01-FE3E7D2F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81B99-5447-462B-A1A7-F3FAFC1C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9B25C-86CD-45B5-AB06-2DF1150D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C2404-6692-46AA-B799-51DB25DF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DE60-176F-44DC-A8A7-B6CFCC86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442B3-38BF-4811-A0F1-BBA7CD45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EB88-7333-4FD5-9CBA-9F907382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B47A-855D-43F8-80C3-37A5F592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2DE72-C17B-4FD4-90E6-5ADC86C86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14D7-4B37-4CB8-A313-C5A88154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F8D1E-61AA-4BB0-AFA9-76B0807D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EC27-B42D-4E52-9732-1ADC4263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3F5A-D328-4447-8D74-C5534771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466D4-BC65-4743-AC37-018421165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545-D9F1-44CE-965B-7EA3C77E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067F-6D81-43BE-961A-BE7634CF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E328E-A5E7-4F13-9012-B9EE6F69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BFD2-29C3-4BEC-9CC5-8BE6CE75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3C81E-3F2E-4415-AAFC-2FA89106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AC73-2985-4585-B1A7-4AE17301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CB54-C2D7-4A26-A073-07D3501C2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9C39-58F6-4A4E-B21E-9548B80A20C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8E76-4BB4-475C-A71C-DB4BAE34A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A961-79CA-4319-B16C-A058803C5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487B-E86F-4250-BD82-C6765A9E4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5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audio1.wav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10632-52E4-4ADF-9232-D1175FF06BE9}"/>
              </a:ext>
            </a:extLst>
          </p:cNvPr>
          <p:cNvSpPr/>
          <p:nvPr/>
        </p:nvSpPr>
        <p:spPr>
          <a:xfrm>
            <a:off x="10434241" y="1139588"/>
            <a:ext cx="1636859" cy="5565912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EAC31-CBE9-44DE-9320-49F469B8F9EB}"/>
              </a:ext>
            </a:extLst>
          </p:cNvPr>
          <p:cNvSpPr/>
          <p:nvPr/>
        </p:nvSpPr>
        <p:spPr>
          <a:xfrm>
            <a:off x="10434241" y="152500"/>
            <a:ext cx="1636859" cy="894421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solidFill>
                  <a:schemeClr val="tx1"/>
                </a:solidFill>
                <a:cs typeface="2  Titr" panose="00000700000000000000" pitchFamily="2" charset="-78"/>
              </a:rPr>
              <a:t> </a:t>
            </a:r>
            <a:r>
              <a:rPr lang="fa-IR" sz="4000" dirty="0">
                <a:solidFill>
                  <a:schemeClr val="tx1"/>
                </a:solidFill>
                <a:cs typeface="2  Titr" panose="00000700000000000000" pitchFamily="2" charset="-78"/>
              </a:rPr>
              <a:t>موضوع</a:t>
            </a:r>
            <a:endParaRPr lang="en-US" sz="2800" dirty="0">
              <a:solidFill>
                <a:schemeClr val="tx1"/>
              </a:solidFill>
              <a:cs typeface="2  Titr" panose="000007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6DC7B-60E1-46FF-9722-AE2D039B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2690940"/>
            <a:ext cx="699908" cy="699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845E9D-1964-4042-8BB0-E2597FF82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1334558"/>
            <a:ext cx="699908" cy="699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8F4252-6F76-4D95-9A9E-B46523EF3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0" y="4047322"/>
            <a:ext cx="764893" cy="76489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2AC76B19-A0BD-4E97-BAF6-798DA69F2098}"/>
              </a:ext>
            </a:extLst>
          </p:cNvPr>
          <p:cNvSpPr/>
          <p:nvPr/>
        </p:nvSpPr>
        <p:spPr>
          <a:xfrm>
            <a:off x="9843533" y="3429000"/>
            <a:ext cx="849133" cy="868432"/>
          </a:xfrm>
          <a:prstGeom prst="ellipse">
            <a:avLst/>
          </a:prstGeom>
          <a:solidFill>
            <a:schemeClr val="bg1"/>
          </a:solidFill>
          <a:ln w="6032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ctr"/>
          <a:lstStyle/>
          <a:p>
            <a:pPr algn="ctr"/>
            <a:r>
              <a:rPr lang="fa-IR" sz="4000" b="1" dirty="0">
                <a:solidFill>
                  <a:schemeClr val="tx1"/>
                </a:solidFill>
                <a:hlinkClick r:id="" action="ppaction://hlinkshowjump?jump=nextslide"/>
              </a:rPr>
              <a:t>&lt;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6FD074-75D9-4D26-8791-7939B8CC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7830" y="5468689"/>
            <a:ext cx="1086432" cy="1086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8DBF7-B82A-40D0-822D-2B5220EEC19A}"/>
              </a:ext>
            </a:extLst>
          </p:cNvPr>
          <p:cNvSpPr txBox="1"/>
          <p:nvPr/>
        </p:nvSpPr>
        <p:spPr>
          <a:xfrm>
            <a:off x="120900" y="1525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u="sng" dirty="0">
                <a:cs typeface="2  Titr" panose="00000700000000000000" pitchFamily="2" charset="-78"/>
              </a:rPr>
              <a:t>به نام خدا</a:t>
            </a:r>
            <a:endParaRPr lang="en-US" u="sng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5E0A0-0B52-4AA3-80F7-E9F1D47A8107}"/>
              </a:ext>
            </a:extLst>
          </p:cNvPr>
          <p:cNvSpPr txBox="1"/>
          <p:nvPr/>
        </p:nvSpPr>
        <p:spPr>
          <a:xfrm>
            <a:off x="4857073" y="159355"/>
            <a:ext cx="5577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dirty="0">
                <a:cs typeface="2  Titr" panose="00000700000000000000" pitchFamily="2" charset="-78"/>
              </a:rPr>
              <a:t>وب سرویس و معماری رست</a:t>
            </a:r>
            <a:endParaRPr lang="en-US" sz="44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826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10632-52E4-4ADF-9232-D1175FF06BE9}"/>
              </a:ext>
            </a:extLst>
          </p:cNvPr>
          <p:cNvSpPr/>
          <p:nvPr/>
        </p:nvSpPr>
        <p:spPr>
          <a:xfrm>
            <a:off x="7228115" y="1139588"/>
            <a:ext cx="4842986" cy="5565912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2  Titr" panose="00000700000000000000" pitchFamily="2" charset="-78"/>
              </a:rPr>
              <a:t>وب سرویس و معماری رست اول</a:t>
            </a:r>
            <a:endParaRPr lang="en-US" dirty="0">
              <a:cs typeface="2  Titr" panose="00000700000000000000" pitchFamily="2" charset="-78"/>
            </a:endParaRP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EAC31-CBE9-44DE-9320-49F469B8F9EB}"/>
              </a:ext>
            </a:extLst>
          </p:cNvPr>
          <p:cNvSpPr/>
          <p:nvPr/>
        </p:nvSpPr>
        <p:spPr>
          <a:xfrm>
            <a:off x="7750629" y="152500"/>
            <a:ext cx="4320471" cy="894421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>
                <a:solidFill>
                  <a:schemeClr val="tx1"/>
                </a:solidFill>
                <a:cs typeface="2  Titr" panose="00000700000000000000" pitchFamily="2" charset="-78"/>
              </a:rPr>
              <a:t>وب سرویس و معماری رست</a:t>
            </a:r>
            <a:endParaRPr lang="en-US" sz="3200" dirty="0">
              <a:solidFill>
                <a:schemeClr val="tx1"/>
              </a:solidFill>
              <a:cs typeface="2  Titr" panose="000007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6DC7B-60E1-46FF-9722-AE2D039B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2741441"/>
            <a:ext cx="699908" cy="699908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845E9D-1964-4042-8BB0-E2597FF82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1334558"/>
            <a:ext cx="699908" cy="699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8F4252-6F76-4D95-9A9E-B46523EF3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0" y="4148324"/>
            <a:ext cx="764893" cy="764893"/>
          </a:xfrm>
          <a:prstGeom prst="rect">
            <a:avLst/>
          </a:prstGeom>
        </p:spPr>
      </p:pic>
      <p:sp>
        <p:nvSpPr>
          <p:cNvPr id="18" name="Oval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C76B19-A0BD-4E97-BAF6-798DA69F2098}"/>
              </a:ext>
            </a:extLst>
          </p:cNvPr>
          <p:cNvSpPr/>
          <p:nvPr/>
        </p:nvSpPr>
        <p:spPr>
          <a:xfrm>
            <a:off x="6693933" y="3437302"/>
            <a:ext cx="849133" cy="868432"/>
          </a:xfrm>
          <a:prstGeom prst="ellipse">
            <a:avLst/>
          </a:prstGeom>
          <a:solidFill>
            <a:schemeClr val="bg1"/>
          </a:solidFill>
          <a:ln w="6032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ctr"/>
          <a:lstStyle/>
          <a:p>
            <a:pPr algn="ctr"/>
            <a:r>
              <a:rPr lang="fa-IR" sz="3600" b="1" dirty="0">
                <a:solidFill>
                  <a:schemeClr val="tx1"/>
                </a:solidFill>
              </a:rPr>
              <a:t>&gt;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45C64-E944-4DF8-887A-8B687C874320}"/>
              </a:ext>
            </a:extLst>
          </p:cNvPr>
          <p:cNvSpPr txBox="1"/>
          <p:nvPr/>
        </p:nvSpPr>
        <p:spPr>
          <a:xfrm>
            <a:off x="8389257" y="1499846"/>
            <a:ext cx="21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2  Titr" panose="00000700000000000000" pitchFamily="2" charset="-78"/>
              </a:rPr>
              <a:t>بحث اول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57B36-3114-43D4-8917-4010CA549C2E}"/>
              </a:ext>
            </a:extLst>
          </p:cNvPr>
          <p:cNvSpPr txBox="1"/>
          <p:nvPr/>
        </p:nvSpPr>
        <p:spPr>
          <a:xfrm>
            <a:off x="9511160" y="2970045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دوم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41A5A-4A48-4096-A33B-2D11BEA49636}"/>
              </a:ext>
            </a:extLst>
          </p:cNvPr>
          <p:cNvSpPr txBox="1"/>
          <p:nvPr/>
        </p:nvSpPr>
        <p:spPr>
          <a:xfrm>
            <a:off x="9563316" y="4527779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سوم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24A29-2845-476A-AD5F-A51FA8B8E578}"/>
              </a:ext>
            </a:extLst>
          </p:cNvPr>
          <p:cNvSpPr txBox="1"/>
          <p:nvPr/>
        </p:nvSpPr>
        <p:spPr>
          <a:xfrm>
            <a:off x="9511160" y="5997978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منابع</a:t>
            </a:r>
            <a:endParaRPr lang="en-US" sz="2000" dirty="0">
              <a:cs typeface="2 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5D997-9D04-4BC9-B022-9AEBBED6B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117" y="5620192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0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10632-52E4-4ADF-9232-D1175FF06BE9}"/>
              </a:ext>
            </a:extLst>
          </p:cNvPr>
          <p:cNvSpPr/>
          <p:nvPr/>
        </p:nvSpPr>
        <p:spPr>
          <a:xfrm>
            <a:off x="7228115" y="1139588"/>
            <a:ext cx="4842986" cy="5565912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2  Titr" panose="00000700000000000000" pitchFamily="2" charset="-78"/>
              </a:rPr>
              <a:t>وب سرویس و معماری رست اول</a:t>
            </a:r>
            <a:endParaRPr lang="en-US" dirty="0">
              <a:cs typeface="2  Titr" panose="00000700000000000000" pitchFamily="2" charset="-78"/>
            </a:endParaRP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EAC31-CBE9-44DE-9320-49F469B8F9EB}"/>
              </a:ext>
            </a:extLst>
          </p:cNvPr>
          <p:cNvSpPr/>
          <p:nvPr/>
        </p:nvSpPr>
        <p:spPr>
          <a:xfrm>
            <a:off x="7750629" y="152500"/>
            <a:ext cx="4320471" cy="894421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>
                <a:solidFill>
                  <a:schemeClr val="tx1"/>
                </a:solidFill>
                <a:cs typeface="2  Titr" panose="00000700000000000000" pitchFamily="2" charset="-78"/>
              </a:rPr>
              <a:t>وب سرویس و معماری رست</a:t>
            </a:r>
            <a:endParaRPr lang="en-US" sz="3200" dirty="0">
              <a:solidFill>
                <a:schemeClr val="tx1"/>
              </a:solidFill>
              <a:cs typeface="2  Titr" panose="00000700000000000000" pitchFamily="2" charset="-78"/>
            </a:endParaRP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96DC7B-60E1-46FF-9722-AE2D039B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2820146"/>
            <a:ext cx="699908" cy="699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845E9D-1964-4042-8BB0-E2597FF82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1334558"/>
            <a:ext cx="699908" cy="699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8F4252-6F76-4D95-9A9E-B46523EF3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0" y="4305734"/>
            <a:ext cx="764893" cy="764893"/>
          </a:xfrm>
          <a:prstGeom prst="rect">
            <a:avLst/>
          </a:prstGeom>
        </p:spPr>
      </p:pic>
      <p:sp>
        <p:nvSpPr>
          <p:cNvPr id="18" name="Oval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C76B19-A0BD-4E97-BAF6-798DA69F2098}"/>
              </a:ext>
            </a:extLst>
          </p:cNvPr>
          <p:cNvSpPr/>
          <p:nvPr/>
        </p:nvSpPr>
        <p:spPr>
          <a:xfrm>
            <a:off x="6693933" y="3437302"/>
            <a:ext cx="849133" cy="868432"/>
          </a:xfrm>
          <a:prstGeom prst="ellipse">
            <a:avLst/>
          </a:prstGeom>
          <a:solidFill>
            <a:schemeClr val="bg1"/>
          </a:solidFill>
          <a:ln w="6032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ctr"/>
          <a:lstStyle/>
          <a:p>
            <a:pPr algn="ctr"/>
            <a:r>
              <a:rPr lang="fa-IR" sz="3600" b="1" dirty="0">
                <a:solidFill>
                  <a:schemeClr val="tx1"/>
                </a:solidFill>
              </a:rPr>
              <a:t>&gt;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45C64-E944-4DF8-887A-8B687C874320}"/>
              </a:ext>
            </a:extLst>
          </p:cNvPr>
          <p:cNvSpPr txBox="1"/>
          <p:nvPr/>
        </p:nvSpPr>
        <p:spPr>
          <a:xfrm>
            <a:off x="8389257" y="1499846"/>
            <a:ext cx="21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2  Titr" panose="00000700000000000000" pitchFamily="2" charset="-78"/>
              </a:rPr>
              <a:t>بحث اول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57B36-3114-43D4-8917-4010CA549C2E}"/>
              </a:ext>
            </a:extLst>
          </p:cNvPr>
          <p:cNvSpPr txBox="1"/>
          <p:nvPr/>
        </p:nvSpPr>
        <p:spPr>
          <a:xfrm>
            <a:off x="9511160" y="2970045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دوم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41A5A-4A48-4096-A33B-2D11BEA49636}"/>
              </a:ext>
            </a:extLst>
          </p:cNvPr>
          <p:cNvSpPr txBox="1"/>
          <p:nvPr/>
        </p:nvSpPr>
        <p:spPr>
          <a:xfrm>
            <a:off x="9563316" y="4527779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سوم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24A29-2845-476A-AD5F-A51FA8B8E578}"/>
              </a:ext>
            </a:extLst>
          </p:cNvPr>
          <p:cNvSpPr txBox="1"/>
          <p:nvPr/>
        </p:nvSpPr>
        <p:spPr>
          <a:xfrm>
            <a:off x="9563316" y="6077431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منابع</a:t>
            </a:r>
            <a:endParaRPr lang="en-US" sz="2000" dirty="0">
              <a:cs typeface="2 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3E284-56AE-4BA5-8A6E-5AAC8B1DF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69" y="1118141"/>
            <a:ext cx="4712616" cy="5608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50CB8-6F86-45F8-9662-2392904C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64" y="1413115"/>
            <a:ext cx="701101" cy="701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FF9BA3-E83E-4660-AF2D-9CE28674D8C1}"/>
              </a:ext>
            </a:extLst>
          </p:cNvPr>
          <p:cNvSpPr txBox="1"/>
          <p:nvPr/>
        </p:nvSpPr>
        <p:spPr>
          <a:xfrm>
            <a:off x="2544376" y="1499846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u="sng" dirty="0">
                <a:cs typeface="2  Titr" panose="00000700000000000000" pitchFamily="2" charset="-78"/>
              </a:rPr>
              <a:t>بحث اول</a:t>
            </a:r>
            <a:endParaRPr lang="en-US" sz="2400" u="sng" dirty="0">
              <a:cs typeface="2  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AA881-6EBE-49E1-9339-260BE464FA3B}"/>
              </a:ext>
            </a:extLst>
          </p:cNvPr>
          <p:cNvSpPr txBox="1"/>
          <p:nvPr/>
        </p:nvSpPr>
        <p:spPr>
          <a:xfrm>
            <a:off x="2173124" y="2559613"/>
            <a:ext cx="319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r" rtl="1">
              <a:buFont typeface="Wingdings" panose="05000000000000000000" pitchFamily="2" charset="2"/>
              <a:buChar char="v"/>
            </a:pPr>
            <a:r>
              <a:rPr lang="fa-IR" sz="2800" dirty="0">
                <a:cs typeface="2  Titr" panose="00000700000000000000" pitchFamily="2" charset="-78"/>
              </a:rPr>
              <a:t>وب سرویس چیست؟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8939A-DB51-43A8-989C-3509AC57F2E6}"/>
              </a:ext>
            </a:extLst>
          </p:cNvPr>
          <p:cNvSpPr txBox="1"/>
          <p:nvPr/>
        </p:nvSpPr>
        <p:spPr>
          <a:xfrm>
            <a:off x="995617" y="3484414"/>
            <a:ext cx="4408389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>
                <a:cs typeface="2  Titr" panose="00000700000000000000" pitchFamily="2" charset="-78"/>
              </a:rPr>
              <a:t>در تعریف وب سرویس چیست به زبان ساده می توان گفت </a:t>
            </a:r>
            <a:r>
              <a:rPr lang="en-US" dirty="0">
                <a:cs typeface="2  Titr" panose="00000700000000000000" pitchFamily="2" charset="-78"/>
              </a:rPr>
              <a:t>web service </a:t>
            </a:r>
            <a:r>
              <a:rPr lang="fa-IR" dirty="0">
                <a:cs typeface="2  Titr" panose="00000700000000000000" pitchFamily="2" charset="-78"/>
              </a:rPr>
              <a:t>یک سیستم نرم افزاری برای پشتیبانی از تعامل بین دستگاه و ماشین در شبکه است. به زبان ساده تر، یک سیستم از سیستم دیگری سرویس می گیرد.</a:t>
            </a:r>
            <a:endParaRPr lang="en-US" dirty="0">
              <a:cs typeface="2  Titr" panose="000007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0D638E-AA42-467A-8DD0-03E49C062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3806" y="5620191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7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10632-52E4-4ADF-9232-D1175FF06BE9}"/>
              </a:ext>
            </a:extLst>
          </p:cNvPr>
          <p:cNvSpPr/>
          <p:nvPr/>
        </p:nvSpPr>
        <p:spPr>
          <a:xfrm>
            <a:off x="7228115" y="1139588"/>
            <a:ext cx="4842986" cy="5565912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2  Titr" panose="00000700000000000000" pitchFamily="2" charset="-78"/>
              </a:rPr>
              <a:t>وب سرویس و معماری رست اول</a:t>
            </a:r>
            <a:endParaRPr lang="en-US" dirty="0">
              <a:cs typeface="2  Titr" panose="00000700000000000000" pitchFamily="2" charset="-78"/>
            </a:endParaRP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EAC31-CBE9-44DE-9320-49F469B8F9EB}"/>
              </a:ext>
            </a:extLst>
          </p:cNvPr>
          <p:cNvSpPr/>
          <p:nvPr/>
        </p:nvSpPr>
        <p:spPr>
          <a:xfrm>
            <a:off x="7750629" y="152500"/>
            <a:ext cx="4320471" cy="894421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>
                <a:solidFill>
                  <a:schemeClr val="tx1"/>
                </a:solidFill>
                <a:cs typeface="2  Titr" panose="00000700000000000000" pitchFamily="2" charset="-78"/>
              </a:rPr>
              <a:t>وب سرویس و معماری رست</a:t>
            </a:r>
            <a:endParaRPr lang="en-US" sz="3200" dirty="0">
              <a:solidFill>
                <a:schemeClr val="tx1"/>
              </a:solidFill>
              <a:cs typeface="2  Titr" panose="00000700000000000000" pitchFamily="2" charset="-78"/>
            </a:endParaRP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96DC7B-60E1-46FF-9722-AE2D039B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2741441"/>
            <a:ext cx="699908" cy="699908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7845E9D-1964-4042-8BB0-E2597FF82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1334558"/>
            <a:ext cx="699908" cy="699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8F4252-6F76-4D95-9A9E-B46523EF3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0" y="4148324"/>
            <a:ext cx="764893" cy="764893"/>
          </a:xfrm>
          <a:prstGeom prst="rect">
            <a:avLst/>
          </a:prstGeom>
        </p:spPr>
      </p:pic>
      <p:sp>
        <p:nvSpPr>
          <p:cNvPr id="18" name="Oval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C76B19-A0BD-4E97-BAF6-798DA69F2098}"/>
              </a:ext>
            </a:extLst>
          </p:cNvPr>
          <p:cNvSpPr/>
          <p:nvPr/>
        </p:nvSpPr>
        <p:spPr>
          <a:xfrm>
            <a:off x="6693933" y="3437302"/>
            <a:ext cx="849133" cy="868432"/>
          </a:xfrm>
          <a:prstGeom prst="ellipse">
            <a:avLst/>
          </a:prstGeom>
          <a:solidFill>
            <a:schemeClr val="bg1"/>
          </a:solidFill>
          <a:ln w="6032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ctr"/>
          <a:lstStyle/>
          <a:p>
            <a:pPr algn="ctr"/>
            <a:r>
              <a:rPr lang="fa-IR" sz="3600" b="1" dirty="0">
                <a:solidFill>
                  <a:schemeClr val="tx1"/>
                </a:solidFill>
              </a:rPr>
              <a:t>&gt;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45C64-E944-4DF8-887A-8B687C874320}"/>
              </a:ext>
            </a:extLst>
          </p:cNvPr>
          <p:cNvSpPr txBox="1"/>
          <p:nvPr/>
        </p:nvSpPr>
        <p:spPr>
          <a:xfrm>
            <a:off x="8389257" y="1499846"/>
            <a:ext cx="21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2  Titr" panose="00000700000000000000" pitchFamily="2" charset="-78"/>
              </a:rPr>
              <a:t>بحث اول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57B36-3114-43D4-8917-4010CA549C2E}"/>
              </a:ext>
            </a:extLst>
          </p:cNvPr>
          <p:cNvSpPr txBox="1"/>
          <p:nvPr/>
        </p:nvSpPr>
        <p:spPr>
          <a:xfrm>
            <a:off x="9511160" y="2970045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دوم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41A5A-4A48-4096-A33B-2D11BEA49636}"/>
              </a:ext>
            </a:extLst>
          </p:cNvPr>
          <p:cNvSpPr txBox="1"/>
          <p:nvPr/>
        </p:nvSpPr>
        <p:spPr>
          <a:xfrm>
            <a:off x="9563316" y="4527779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سوم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24A29-2845-476A-AD5F-A51FA8B8E578}"/>
              </a:ext>
            </a:extLst>
          </p:cNvPr>
          <p:cNvSpPr txBox="1"/>
          <p:nvPr/>
        </p:nvSpPr>
        <p:spPr>
          <a:xfrm>
            <a:off x="9563316" y="6077431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منابع</a:t>
            </a:r>
            <a:endParaRPr lang="en-US" sz="2000" dirty="0">
              <a:cs typeface="2 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3E284-56AE-4BA5-8A6E-5AAC8B1DF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69" y="1118141"/>
            <a:ext cx="4712616" cy="56088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FF9BA3-E83E-4660-AF2D-9CE28674D8C1}"/>
              </a:ext>
            </a:extLst>
          </p:cNvPr>
          <p:cNvSpPr txBox="1"/>
          <p:nvPr/>
        </p:nvSpPr>
        <p:spPr>
          <a:xfrm>
            <a:off x="2629560" y="1493542"/>
            <a:ext cx="118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u="sng" dirty="0">
                <a:cs typeface="2  Titr" panose="00000700000000000000" pitchFamily="2" charset="-78"/>
              </a:rPr>
              <a:t>بحث دوم</a:t>
            </a:r>
            <a:endParaRPr lang="en-US" sz="2400" u="sng" dirty="0">
              <a:cs typeface="2  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AA881-6EBE-49E1-9339-260BE464FA3B}"/>
              </a:ext>
            </a:extLst>
          </p:cNvPr>
          <p:cNvSpPr txBox="1"/>
          <p:nvPr/>
        </p:nvSpPr>
        <p:spPr>
          <a:xfrm>
            <a:off x="2245260" y="2559613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r" rtl="1">
              <a:buFont typeface="Wingdings" panose="05000000000000000000" pitchFamily="2" charset="2"/>
              <a:buChar char="v"/>
            </a:pPr>
            <a:r>
              <a:rPr lang="fa-IR" sz="2800" dirty="0">
                <a:cs typeface="2  Titr" panose="00000700000000000000" pitchFamily="2" charset="-78"/>
              </a:rPr>
              <a:t>انواع وب سرویس ؟</a:t>
            </a:r>
            <a:endParaRPr lang="en-US" sz="2800" dirty="0">
              <a:cs typeface="2  Titr" panose="000007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FB5565-7452-453F-8D29-DD3F558DB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1496" y="1383176"/>
            <a:ext cx="701101" cy="6950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577897-B7C3-4CAD-A4D0-6D56B753BE37}"/>
              </a:ext>
            </a:extLst>
          </p:cNvPr>
          <p:cNvSpPr txBox="1"/>
          <p:nvPr/>
        </p:nvSpPr>
        <p:spPr>
          <a:xfrm>
            <a:off x="1542572" y="3148370"/>
            <a:ext cx="31614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  <a:latin typeface="NPIAzin" panose="02000506000000020003" pitchFamily="2" charset="0"/>
              </a:rPr>
              <a:t>Extensible Markup Language- XML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A3D7EC-DACD-44F1-869F-0561177819DA}"/>
              </a:ext>
            </a:extLst>
          </p:cNvPr>
          <p:cNvSpPr/>
          <p:nvPr/>
        </p:nvSpPr>
        <p:spPr>
          <a:xfrm>
            <a:off x="930150" y="3567070"/>
            <a:ext cx="4386286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rtl="1"/>
            <a:r>
              <a:rPr lang="fa-IR" dirty="0">
                <a:cs typeface="2  Titr" panose="00000700000000000000" pitchFamily="2" charset="-78"/>
              </a:rPr>
              <a:t>یکی از روش های استاندارد انتقال دیتا به شیوه </a:t>
            </a:r>
            <a:r>
              <a:rPr lang="en-US" dirty="0">
                <a:cs typeface="2  Titr" panose="00000700000000000000" pitchFamily="2" charset="-78"/>
              </a:rPr>
              <a:t>XML </a:t>
            </a:r>
            <a:r>
              <a:rPr lang="fa-IR" dirty="0">
                <a:cs typeface="2  Titr" panose="00000700000000000000" pitchFamily="2" charset="-78"/>
              </a:rPr>
              <a:t>می باشد که صرفا در قالب متن انجام می شود و هیچگونه شکل را انتفال نمی دهد و استفاده از </a:t>
            </a:r>
            <a:r>
              <a:rPr lang="en-US" dirty="0">
                <a:cs typeface="2  Titr" panose="00000700000000000000" pitchFamily="2" charset="-78"/>
              </a:rPr>
              <a:t>XML </a:t>
            </a:r>
            <a:r>
              <a:rPr lang="fa-IR" dirty="0">
                <a:cs typeface="2  Titr" panose="00000700000000000000" pitchFamily="2" charset="-78"/>
              </a:rPr>
              <a:t>صرفا برای انتقال اطلاعات بین وب سرویس ها به کار  می رود. </a:t>
            </a:r>
            <a:endParaRPr lang="en-US" dirty="0">
              <a:cs typeface="2  Titr" panose="00000700000000000000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95AD68-2A02-4315-A2BE-C8FFFEF6A1F6}"/>
              </a:ext>
            </a:extLst>
          </p:cNvPr>
          <p:cNvSpPr txBox="1"/>
          <p:nvPr/>
        </p:nvSpPr>
        <p:spPr>
          <a:xfrm>
            <a:off x="1483261" y="5084281"/>
            <a:ext cx="32800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  <a:latin typeface="NPIAzin" panose="02000506000000020003" pitchFamily="2" charset="0"/>
              </a:rPr>
              <a:t>Simple Object Access Protocol- SOAP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85415C-ECAA-4EA3-A8B3-E91B77CEE550}"/>
              </a:ext>
            </a:extLst>
          </p:cNvPr>
          <p:cNvSpPr/>
          <p:nvPr/>
        </p:nvSpPr>
        <p:spPr>
          <a:xfrm>
            <a:off x="879229" y="5585829"/>
            <a:ext cx="448812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rtl="1"/>
            <a:r>
              <a:rPr lang="fa-IR" sz="1600" dirty="0">
                <a:cs typeface="2  Titr" panose="00000700000000000000" pitchFamily="2" charset="-78"/>
              </a:rPr>
              <a:t>یکی از روش های استاندارد دیگر </a:t>
            </a:r>
            <a:r>
              <a:rPr lang="en-US" sz="1600" dirty="0">
                <a:cs typeface="2  Titr" panose="00000700000000000000" pitchFamily="2" charset="-78"/>
              </a:rPr>
              <a:t>SOAP </a:t>
            </a:r>
            <a:r>
              <a:rPr lang="fa-IR" sz="1600" dirty="0">
                <a:cs typeface="2  Titr" panose="00000700000000000000" pitchFamily="2" charset="-78"/>
              </a:rPr>
              <a:t>می باشد که عامل ایجاد ارتباطات میان نرم افزار ها و وب سرویس ها می باشد. عموما ارتباطات از طریق پروتکل امن </a:t>
            </a:r>
            <a:r>
              <a:rPr lang="en-US" sz="1600" dirty="0">
                <a:cs typeface="2  Titr" panose="00000700000000000000" pitchFamily="2" charset="-78"/>
              </a:rPr>
              <a:t>Http  </a:t>
            </a:r>
            <a:r>
              <a:rPr lang="fa-IR" sz="1600" dirty="0">
                <a:cs typeface="2  Titr" panose="00000700000000000000" pitchFamily="2" charset="-78"/>
              </a:rPr>
              <a:t>انجام می شود.</a:t>
            </a:r>
            <a:endParaRPr lang="en-US" sz="1600" dirty="0">
              <a:cs typeface="2  Titr" panose="00000700000000000000" pitchFamily="2" charset="-78"/>
            </a:endParaRPr>
          </a:p>
        </p:txBody>
      </p:sp>
      <p:pic>
        <p:nvPicPr>
          <p:cNvPr id="34" name="Graphic 33" descr="Arrow Straigh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8F75E8-5C85-4024-A5CD-9FAF986BC7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3067" y="1238458"/>
            <a:ext cx="701101" cy="701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ED589A-9013-4DAD-9D54-BE7FBE356C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3806" y="5620192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10632-52E4-4ADF-9232-D1175FF06BE9}"/>
              </a:ext>
            </a:extLst>
          </p:cNvPr>
          <p:cNvSpPr/>
          <p:nvPr/>
        </p:nvSpPr>
        <p:spPr>
          <a:xfrm>
            <a:off x="7228115" y="1139588"/>
            <a:ext cx="4842986" cy="5565912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2  Titr" panose="00000700000000000000" pitchFamily="2" charset="-78"/>
              </a:rPr>
              <a:t>وب سرویس و معماری رست اول</a:t>
            </a:r>
            <a:endParaRPr lang="en-US" dirty="0">
              <a:cs typeface="2  Titr" panose="00000700000000000000" pitchFamily="2" charset="-78"/>
            </a:endParaRP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EAC31-CBE9-44DE-9320-49F469B8F9EB}"/>
              </a:ext>
            </a:extLst>
          </p:cNvPr>
          <p:cNvSpPr/>
          <p:nvPr/>
        </p:nvSpPr>
        <p:spPr>
          <a:xfrm>
            <a:off x="7750629" y="152500"/>
            <a:ext cx="4320471" cy="894421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>
                <a:solidFill>
                  <a:schemeClr val="tx1"/>
                </a:solidFill>
                <a:cs typeface="2  Titr" panose="00000700000000000000" pitchFamily="2" charset="-78"/>
              </a:rPr>
              <a:t>وب سرویس و معماری رست</a:t>
            </a:r>
            <a:endParaRPr lang="en-US" sz="3200" dirty="0">
              <a:solidFill>
                <a:schemeClr val="tx1"/>
              </a:solidFill>
              <a:cs typeface="2  Titr" panose="00000700000000000000" pitchFamily="2" charset="-78"/>
            </a:endParaRP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96DC7B-60E1-46FF-9722-AE2D039B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2729706"/>
            <a:ext cx="699908" cy="699908"/>
          </a:xfrm>
          <a:prstGeom prst="rect">
            <a:avLst/>
          </a:prstGeom>
        </p:spPr>
      </p:pic>
      <p:pic>
        <p:nvPicPr>
          <p:cNvPr id="11" name="Picture 10">
            <a:hlinkClick r:id="" action="ppaction://noaction">
              <a:snd r:embed="rId3" name="bomb.wav"/>
            </a:hlinkClick>
            <a:extLst>
              <a:ext uri="{FF2B5EF4-FFF2-40B4-BE49-F238E27FC236}">
                <a16:creationId xmlns:a16="http://schemas.microsoft.com/office/drawing/2014/main" id="{67845E9D-1964-4042-8BB0-E2597FF82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1334558"/>
            <a:ext cx="699908" cy="699908"/>
          </a:xfrm>
          <a:prstGeom prst="rect">
            <a:avLst/>
          </a:prstGeom>
        </p:spPr>
      </p:pic>
      <p:pic>
        <p:nvPicPr>
          <p:cNvPr id="13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8F4252-6F76-4D95-9A9E-B46523EF3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0" y="4124854"/>
            <a:ext cx="764893" cy="764893"/>
          </a:xfrm>
          <a:prstGeom prst="rect">
            <a:avLst/>
          </a:prstGeom>
        </p:spPr>
      </p:pic>
      <p:sp>
        <p:nvSpPr>
          <p:cNvPr id="18" name="Oval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C76B19-A0BD-4E97-BAF6-798DA69F2098}"/>
              </a:ext>
            </a:extLst>
          </p:cNvPr>
          <p:cNvSpPr/>
          <p:nvPr/>
        </p:nvSpPr>
        <p:spPr>
          <a:xfrm>
            <a:off x="6693933" y="3437302"/>
            <a:ext cx="849133" cy="868432"/>
          </a:xfrm>
          <a:prstGeom prst="ellipse">
            <a:avLst/>
          </a:prstGeom>
          <a:solidFill>
            <a:schemeClr val="bg1"/>
          </a:solidFill>
          <a:ln w="6032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ctr"/>
          <a:lstStyle/>
          <a:p>
            <a:pPr algn="ctr"/>
            <a:r>
              <a:rPr lang="fa-IR" sz="3600" b="1" dirty="0">
                <a:solidFill>
                  <a:schemeClr val="tx1"/>
                </a:solidFill>
              </a:rPr>
              <a:t>&gt;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45C64-E944-4DF8-887A-8B687C874320}"/>
              </a:ext>
            </a:extLst>
          </p:cNvPr>
          <p:cNvSpPr txBox="1"/>
          <p:nvPr/>
        </p:nvSpPr>
        <p:spPr>
          <a:xfrm>
            <a:off x="8389257" y="1499846"/>
            <a:ext cx="21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2  Titr" panose="00000700000000000000" pitchFamily="2" charset="-78"/>
              </a:rPr>
              <a:t>بحث اول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57B36-3114-43D4-8917-4010CA549C2E}"/>
              </a:ext>
            </a:extLst>
          </p:cNvPr>
          <p:cNvSpPr txBox="1"/>
          <p:nvPr/>
        </p:nvSpPr>
        <p:spPr>
          <a:xfrm>
            <a:off x="9511160" y="2970045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دوم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41A5A-4A48-4096-A33B-2D11BEA49636}"/>
              </a:ext>
            </a:extLst>
          </p:cNvPr>
          <p:cNvSpPr txBox="1"/>
          <p:nvPr/>
        </p:nvSpPr>
        <p:spPr>
          <a:xfrm>
            <a:off x="9563316" y="4527779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سوم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24A29-2845-476A-AD5F-A51FA8B8E578}"/>
              </a:ext>
            </a:extLst>
          </p:cNvPr>
          <p:cNvSpPr txBox="1"/>
          <p:nvPr/>
        </p:nvSpPr>
        <p:spPr>
          <a:xfrm>
            <a:off x="9563316" y="6077431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منابع</a:t>
            </a:r>
            <a:endParaRPr lang="en-US" sz="2000" dirty="0">
              <a:cs typeface="2 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3E284-56AE-4BA5-8A6E-5AAC8B1DF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69" y="1118141"/>
            <a:ext cx="4712616" cy="56088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FF9BA3-E83E-4660-AF2D-9CE28674D8C1}"/>
              </a:ext>
            </a:extLst>
          </p:cNvPr>
          <p:cNvSpPr txBox="1"/>
          <p:nvPr/>
        </p:nvSpPr>
        <p:spPr>
          <a:xfrm>
            <a:off x="2629560" y="1477894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u="sng" dirty="0">
                <a:cs typeface="2  Titr" panose="00000700000000000000" pitchFamily="2" charset="-78"/>
              </a:rPr>
              <a:t>بحث دوم</a:t>
            </a:r>
            <a:endParaRPr lang="en-US" sz="2400" u="sng" dirty="0">
              <a:cs typeface="2  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AA881-6EBE-49E1-9339-260BE464FA3B}"/>
              </a:ext>
            </a:extLst>
          </p:cNvPr>
          <p:cNvSpPr txBox="1"/>
          <p:nvPr/>
        </p:nvSpPr>
        <p:spPr>
          <a:xfrm>
            <a:off x="2245260" y="2559613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r" rtl="1">
              <a:buFont typeface="Wingdings" panose="05000000000000000000" pitchFamily="2" charset="2"/>
              <a:buChar char="v"/>
            </a:pPr>
            <a:r>
              <a:rPr lang="fa-IR" sz="2800" dirty="0">
                <a:cs typeface="2  Titr" panose="00000700000000000000" pitchFamily="2" charset="-78"/>
              </a:rPr>
              <a:t>انواع وب سرویس ؟</a:t>
            </a:r>
            <a:endParaRPr lang="en-US" sz="2800" dirty="0">
              <a:cs typeface="2  Titr" panose="000007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FB5565-7452-453F-8D29-DD3F558DB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1496" y="1383176"/>
            <a:ext cx="701101" cy="6950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577897-B7C3-4CAD-A4D0-6D56B753BE37}"/>
              </a:ext>
            </a:extLst>
          </p:cNvPr>
          <p:cNvSpPr txBox="1"/>
          <p:nvPr/>
        </p:nvSpPr>
        <p:spPr>
          <a:xfrm>
            <a:off x="1281069" y="3139322"/>
            <a:ext cx="37000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  <a:latin typeface="NPIAzin" panose="02000506000000020003" pitchFamily="2" charset="0"/>
              </a:rPr>
              <a:t>Web Service Description Language- WSDL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A3D7EC-DACD-44F1-869F-0561177819DA}"/>
              </a:ext>
            </a:extLst>
          </p:cNvPr>
          <p:cNvSpPr/>
          <p:nvPr/>
        </p:nvSpPr>
        <p:spPr>
          <a:xfrm>
            <a:off x="937938" y="3520904"/>
            <a:ext cx="4386286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rtl="1"/>
            <a:r>
              <a:rPr lang="fa-IR" sz="1600" dirty="0">
                <a:cs typeface="2  Titr" panose="00000700000000000000" pitchFamily="2" charset="-78"/>
              </a:rPr>
              <a:t>یک استاندارد دیگر وب سرویس </a:t>
            </a:r>
            <a:r>
              <a:rPr lang="en-US" sz="1600" dirty="0">
                <a:cs typeface="2  Titr" panose="00000700000000000000" pitchFamily="2" charset="-78"/>
              </a:rPr>
              <a:t>WSDL </a:t>
            </a:r>
            <a:r>
              <a:rPr lang="fa-IR" sz="1600" dirty="0">
                <a:cs typeface="2  Titr" panose="00000700000000000000" pitchFamily="2" charset="-78"/>
              </a:rPr>
              <a:t>می باشد. هر وب سرویس یک فایل </a:t>
            </a:r>
            <a:r>
              <a:rPr lang="en-US" sz="1600" dirty="0">
                <a:cs typeface="2  Titr" panose="00000700000000000000" pitchFamily="2" charset="-78"/>
              </a:rPr>
              <a:t>WSDL </a:t>
            </a:r>
            <a:r>
              <a:rPr lang="fa-IR" sz="1600" dirty="0">
                <a:cs typeface="2  Titr" panose="00000700000000000000" pitchFamily="2" charset="-78"/>
              </a:rPr>
              <a:t>دارد که توصیف یا نحوه کار  وب سرویس را انجام میدهد که به صورت یک فایل متنی به نرم افزار می گوید که وب سرویس مد نظر چه ورودی و خروجی برای دریافت و ارائه دارد. این استاندارد برای خود نرم افزار تولید می شود و ارتباطی با کاربران ندارد. </a:t>
            </a:r>
            <a:endParaRPr lang="en-US" sz="1600" dirty="0">
              <a:cs typeface="2  Titr" panose="00000700000000000000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95AD68-2A02-4315-A2BE-C8FFFEF6A1F6}"/>
              </a:ext>
            </a:extLst>
          </p:cNvPr>
          <p:cNvSpPr txBox="1"/>
          <p:nvPr/>
        </p:nvSpPr>
        <p:spPr>
          <a:xfrm>
            <a:off x="754469" y="5145968"/>
            <a:ext cx="475322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>
                <a:highlight>
                  <a:srgbClr val="C0C0C0"/>
                </a:highlight>
                <a:latin typeface="NPIAzin" panose="02000506000000020003" pitchFamily="2" charset="0"/>
              </a:rPr>
              <a:t>Universal Description, Discovery and Integration- UDDI</a:t>
            </a:r>
            <a:endParaRPr lang="en-US" sz="2400" dirty="0">
              <a:highlight>
                <a:srgbClr val="C0C0C0"/>
              </a:highlight>
              <a:latin typeface="NPIAzin" panose="02000506000000020003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85415C-ECAA-4EA3-A8B3-E91B77CEE550}"/>
              </a:ext>
            </a:extLst>
          </p:cNvPr>
          <p:cNvSpPr/>
          <p:nvPr/>
        </p:nvSpPr>
        <p:spPr>
          <a:xfrm>
            <a:off x="762226" y="5584988"/>
            <a:ext cx="4488128" cy="984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rtl="1"/>
            <a:r>
              <a:rPr lang="fa-IR" sz="1600" dirty="0">
                <a:cs typeface="2  Titr" panose="00000700000000000000" pitchFamily="2" charset="-78"/>
              </a:rPr>
              <a:t>با </a:t>
            </a:r>
            <a:r>
              <a:rPr lang="fa-IR" sz="1400" dirty="0">
                <a:cs typeface="2  Titr" panose="00000700000000000000" pitchFamily="2" charset="-78"/>
              </a:rPr>
              <a:t>بهره گیری از استاندارد</a:t>
            </a:r>
            <a:r>
              <a:rPr lang="en-US" sz="1400" dirty="0">
                <a:cs typeface="2  Titr" panose="00000700000000000000" pitchFamily="2" charset="-78"/>
              </a:rPr>
              <a:t>UDDI  </a:t>
            </a:r>
            <a:r>
              <a:rPr lang="fa-IR" sz="1400" dirty="0">
                <a:cs typeface="2  Titr" panose="00000700000000000000" pitchFamily="2" charset="-78"/>
              </a:rPr>
              <a:t>می توان وب سرویس ها را در اینترنت ثبت و جستجو نمود. </a:t>
            </a:r>
            <a:r>
              <a:rPr lang="en-US" sz="1400" dirty="0">
                <a:cs typeface="2  Titr" panose="00000700000000000000" pitchFamily="2" charset="-78"/>
              </a:rPr>
              <a:t>UDDI </a:t>
            </a:r>
            <a:r>
              <a:rPr lang="fa-IR" sz="1400" dirty="0">
                <a:cs typeface="2  Titr" panose="00000700000000000000" pitchFamily="2" charset="-78"/>
              </a:rPr>
              <a:t>یک فایل متنی می باشد که مبتنی بر </a:t>
            </a:r>
            <a:r>
              <a:rPr lang="en-US" sz="1400" dirty="0">
                <a:cs typeface="2  Titr" panose="00000700000000000000" pitchFamily="2" charset="-78"/>
              </a:rPr>
              <a:t>XML </a:t>
            </a:r>
            <a:r>
              <a:rPr lang="fa-IR" sz="1400" dirty="0">
                <a:cs typeface="2  Titr" panose="00000700000000000000" pitchFamily="2" charset="-78"/>
              </a:rPr>
              <a:t>می باشد که شرکت ها در آن وب سرویس های خود را معرفی می نمایند و اجازه دسترسی عمومی یا اختصاصی ان را مشخص کنند</a:t>
            </a:r>
            <a:endParaRPr lang="en-US" sz="1600" dirty="0">
              <a:cs typeface="2  Titr" panose="000007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E2A07C-7D49-4F0E-A18F-46CFBCCF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43806" y="5620190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50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10632-52E4-4ADF-9232-D1175FF06BE9}"/>
              </a:ext>
            </a:extLst>
          </p:cNvPr>
          <p:cNvSpPr/>
          <p:nvPr/>
        </p:nvSpPr>
        <p:spPr>
          <a:xfrm>
            <a:off x="7228115" y="1139588"/>
            <a:ext cx="4842986" cy="5565912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2  Titr" panose="00000700000000000000" pitchFamily="2" charset="-78"/>
              </a:rPr>
              <a:t>وب سرویس و معماری رست اول</a:t>
            </a:r>
            <a:endParaRPr lang="en-US" dirty="0">
              <a:cs typeface="2  Titr" panose="00000700000000000000" pitchFamily="2" charset="-78"/>
            </a:endParaRP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EAC31-CBE9-44DE-9320-49F469B8F9EB}"/>
              </a:ext>
            </a:extLst>
          </p:cNvPr>
          <p:cNvSpPr/>
          <p:nvPr/>
        </p:nvSpPr>
        <p:spPr>
          <a:xfrm>
            <a:off x="7750629" y="152500"/>
            <a:ext cx="4320471" cy="894421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>
                <a:solidFill>
                  <a:schemeClr val="tx1"/>
                </a:solidFill>
                <a:cs typeface="2  Titr" panose="00000700000000000000" pitchFamily="2" charset="-78"/>
              </a:rPr>
              <a:t>وب سرویس و معماری رست</a:t>
            </a:r>
            <a:endParaRPr lang="en-US" sz="3200" dirty="0">
              <a:solidFill>
                <a:schemeClr val="tx1"/>
              </a:solidFill>
              <a:cs typeface="2  Titr" panose="00000700000000000000" pitchFamily="2" charset="-78"/>
            </a:endParaRP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96DC7B-60E1-46FF-9722-AE2D039B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2722398"/>
            <a:ext cx="699908" cy="699908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845E9D-1964-4042-8BB0-E2597FF82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2" y="1334558"/>
            <a:ext cx="699908" cy="699908"/>
          </a:xfrm>
          <a:prstGeom prst="rect">
            <a:avLst/>
          </a:prstGeom>
        </p:spPr>
      </p:pic>
      <p:pic>
        <p:nvPicPr>
          <p:cNvPr id="13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8F4252-6F76-4D95-9A9E-B46523EF3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00" y="4110238"/>
            <a:ext cx="764893" cy="764893"/>
          </a:xfrm>
          <a:prstGeom prst="rect">
            <a:avLst/>
          </a:prstGeom>
        </p:spPr>
      </p:pic>
      <p:sp>
        <p:nvSpPr>
          <p:cNvPr id="18" name="Oval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C76B19-A0BD-4E97-BAF6-798DA69F2098}"/>
              </a:ext>
            </a:extLst>
          </p:cNvPr>
          <p:cNvSpPr/>
          <p:nvPr/>
        </p:nvSpPr>
        <p:spPr>
          <a:xfrm>
            <a:off x="6693933" y="3437302"/>
            <a:ext cx="849133" cy="868432"/>
          </a:xfrm>
          <a:prstGeom prst="ellipse">
            <a:avLst/>
          </a:prstGeom>
          <a:solidFill>
            <a:schemeClr val="bg1"/>
          </a:solidFill>
          <a:ln w="6032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ctr"/>
          <a:lstStyle/>
          <a:p>
            <a:pPr algn="ctr"/>
            <a:r>
              <a:rPr lang="fa-IR" sz="3600" b="1" dirty="0">
                <a:solidFill>
                  <a:schemeClr val="tx1"/>
                </a:solidFill>
              </a:rPr>
              <a:t>&gt;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45C64-E944-4DF8-887A-8B687C874320}"/>
              </a:ext>
            </a:extLst>
          </p:cNvPr>
          <p:cNvSpPr txBox="1"/>
          <p:nvPr/>
        </p:nvSpPr>
        <p:spPr>
          <a:xfrm>
            <a:off x="8389257" y="1499846"/>
            <a:ext cx="21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2  Titr" panose="00000700000000000000" pitchFamily="2" charset="-78"/>
              </a:rPr>
              <a:t>بحث اول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57B36-3114-43D4-8917-4010CA549C2E}"/>
              </a:ext>
            </a:extLst>
          </p:cNvPr>
          <p:cNvSpPr txBox="1"/>
          <p:nvPr/>
        </p:nvSpPr>
        <p:spPr>
          <a:xfrm>
            <a:off x="9511160" y="3025708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دوم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41A5A-4A48-4096-A33B-2D11BEA49636}"/>
              </a:ext>
            </a:extLst>
          </p:cNvPr>
          <p:cNvSpPr txBox="1"/>
          <p:nvPr/>
        </p:nvSpPr>
        <p:spPr>
          <a:xfrm>
            <a:off x="9563316" y="4551570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سوم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24A29-2845-476A-AD5F-A51FA8B8E578}"/>
              </a:ext>
            </a:extLst>
          </p:cNvPr>
          <p:cNvSpPr txBox="1"/>
          <p:nvPr/>
        </p:nvSpPr>
        <p:spPr>
          <a:xfrm>
            <a:off x="9563316" y="6077431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منابع</a:t>
            </a:r>
            <a:endParaRPr lang="en-US" sz="2000" dirty="0">
              <a:cs typeface="2 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3E284-56AE-4BA5-8A6E-5AAC8B1DF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69" y="1118141"/>
            <a:ext cx="4712616" cy="56088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FF9BA3-E83E-4660-AF2D-9CE28674D8C1}"/>
              </a:ext>
            </a:extLst>
          </p:cNvPr>
          <p:cNvSpPr txBox="1"/>
          <p:nvPr/>
        </p:nvSpPr>
        <p:spPr>
          <a:xfrm>
            <a:off x="2475703" y="148554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u="sng" dirty="0">
                <a:cs typeface="2  Titr" panose="00000700000000000000" pitchFamily="2" charset="-78"/>
              </a:rPr>
              <a:t>بحث سوم</a:t>
            </a:r>
            <a:endParaRPr lang="en-US" sz="2400" u="sng" dirty="0">
              <a:cs typeface="2  Titr" panose="000007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A3D7EC-DACD-44F1-869F-0561177819DA}"/>
              </a:ext>
            </a:extLst>
          </p:cNvPr>
          <p:cNvSpPr/>
          <p:nvPr/>
        </p:nvSpPr>
        <p:spPr>
          <a:xfrm>
            <a:off x="898621" y="2631491"/>
            <a:ext cx="438628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rtl="1"/>
            <a:r>
              <a:rPr lang="fa-IR" sz="1600" dirty="0">
                <a:cs typeface="2  Titr" panose="00000700000000000000" pitchFamily="2" charset="-78"/>
              </a:rPr>
              <a:t> </a:t>
            </a:r>
            <a:endParaRPr lang="en-US" sz="1600" dirty="0">
              <a:cs typeface="2  Titr" panose="00000700000000000000" pitchFamily="2" charset="-78"/>
            </a:endParaRPr>
          </a:p>
        </p:txBody>
      </p:sp>
      <p:pic>
        <p:nvPicPr>
          <p:cNvPr id="22" name="Pictur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5BDAD4-7541-4602-A57C-2B90B05E6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65" y="1334558"/>
            <a:ext cx="764893" cy="764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E6D28-096A-4921-9D69-9C6A350D51B8}"/>
              </a:ext>
            </a:extLst>
          </p:cNvPr>
          <p:cNvSpPr txBox="1"/>
          <p:nvPr/>
        </p:nvSpPr>
        <p:spPr>
          <a:xfrm>
            <a:off x="3550679" y="2440202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  <a:latin typeface="Arial Black" panose="020B0A04020102020204" pitchFamily="34" charset="0"/>
                <a:cs typeface="2  Titr" panose="00000700000000000000" pitchFamily="2" charset="-78"/>
              </a:rPr>
              <a:t>REST</a:t>
            </a:r>
            <a:r>
              <a:rPr lang="en-US" dirty="0">
                <a:highlight>
                  <a:srgbClr val="C0C0C0"/>
                </a:highlight>
                <a:cs typeface="2  Titr" panose="00000700000000000000" pitchFamily="2" charset="-78"/>
              </a:rPr>
              <a:t> </a:t>
            </a:r>
            <a:r>
              <a:rPr lang="fa-IR" dirty="0">
                <a:highlight>
                  <a:srgbClr val="C0C0C0"/>
                </a:highlight>
                <a:cs typeface="2  Titr" panose="00000700000000000000" pitchFamily="2" charset="-78"/>
              </a:rPr>
              <a:t> چیست؟</a:t>
            </a:r>
            <a:endParaRPr lang="en-US" dirty="0">
              <a:highlight>
                <a:srgbClr val="C0C0C0"/>
              </a:highlight>
              <a:cs typeface="2  Titr" panose="000007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66A2DE-BED2-4157-B109-207FC16A2D03}"/>
              </a:ext>
            </a:extLst>
          </p:cNvPr>
          <p:cNvSpPr/>
          <p:nvPr/>
        </p:nvSpPr>
        <p:spPr>
          <a:xfrm>
            <a:off x="750899" y="3118051"/>
            <a:ext cx="4712615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dirty="0">
                <a:cs typeface="2  Titr" panose="00000700000000000000" pitchFamily="2" charset="-78"/>
              </a:rPr>
              <a:t>REST </a:t>
            </a:r>
            <a:r>
              <a:rPr lang="fa-IR" dirty="0">
                <a:cs typeface="2  Titr" panose="00000700000000000000" pitchFamily="2" charset="-78"/>
              </a:rPr>
              <a:t>مجموعه‌ای از دستورات معماری است و نمی‌توان آن را یک پروتکل یا استاندارد دانست. طراحان </a:t>
            </a:r>
            <a:r>
              <a:rPr lang="en-US" dirty="0">
                <a:cs typeface="2  Titr" panose="00000700000000000000" pitchFamily="2" charset="-78"/>
              </a:rPr>
              <a:t>API </a:t>
            </a:r>
            <a:r>
              <a:rPr lang="fa-IR" dirty="0">
                <a:cs typeface="2  Titr" panose="00000700000000000000" pitchFamily="2" charset="-78"/>
              </a:rPr>
              <a:t>می‌توانند با استفاده از روش‌های مختلفی از </a:t>
            </a:r>
            <a:r>
              <a:rPr lang="en-US" dirty="0">
                <a:cs typeface="2  Titr" panose="00000700000000000000" pitchFamily="2" charset="-78"/>
              </a:rPr>
              <a:t>REST </a:t>
            </a:r>
            <a:r>
              <a:rPr lang="fa-IR" dirty="0">
                <a:cs typeface="2  Titr" panose="00000700000000000000" pitchFamily="2" charset="-78"/>
              </a:rPr>
              <a:t>استفاده کنند</a:t>
            </a:r>
            <a:r>
              <a:rPr lang="fa-IR" dirty="0"/>
              <a:t>.</a:t>
            </a:r>
            <a:endParaRPr lang="en-US" dirty="0"/>
          </a:p>
        </p:txBody>
      </p:sp>
      <p:sp>
        <p:nvSpPr>
          <p:cNvPr id="20" name="Double Wave 19">
            <a:extLst>
              <a:ext uri="{FF2B5EF4-FFF2-40B4-BE49-F238E27FC236}">
                <a16:creationId xmlns:a16="http://schemas.microsoft.com/office/drawing/2014/main" id="{EDEDF0B2-9900-40E1-AC5A-B0C277F54422}"/>
              </a:ext>
            </a:extLst>
          </p:cNvPr>
          <p:cNvSpPr/>
          <p:nvPr/>
        </p:nvSpPr>
        <p:spPr>
          <a:xfrm>
            <a:off x="1562641" y="5362066"/>
            <a:ext cx="3058246" cy="1216224"/>
          </a:xfrm>
          <a:prstGeom prst="doubleWave">
            <a:avLst>
              <a:gd name="adj1" fmla="val 6717"/>
              <a:gd name="adj2" fmla="val 0"/>
            </a:avLst>
          </a:prstGeom>
          <a:blipFill>
            <a:blip r:embed="rId6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0CDBDF-5FA0-492E-8C1B-5911A5298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961" y="1505837"/>
            <a:ext cx="701101" cy="701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9F1DA4-23CD-4430-AF10-5CCCCB048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43806" y="5620191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10632-52E4-4ADF-9232-D1175FF06BE9}"/>
              </a:ext>
            </a:extLst>
          </p:cNvPr>
          <p:cNvSpPr/>
          <p:nvPr/>
        </p:nvSpPr>
        <p:spPr>
          <a:xfrm>
            <a:off x="7228115" y="1139588"/>
            <a:ext cx="4842986" cy="5565912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2  Titr" panose="00000700000000000000" pitchFamily="2" charset="-78"/>
              </a:rPr>
              <a:t>وب سرویس و معماری رست اول</a:t>
            </a:r>
            <a:endParaRPr lang="en-US" dirty="0">
              <a:cs typeface="2  Titr" panose="00000700000000000000" pitchFamily="2" charset="-78"/>
            </a:endParaRP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EAC31-CBE9-44DE-9320-49F469B8F9EB}"/>
              </a:ext>
            </a:extLst>
          </p:cNvPr>
          <p:cNvSpPr/>
          <p:nvPr/>
        </p:nvSpPr>
        <p:spPr>
          <a:xfrm>
            <a:off x="7750629" y="152500"/>
            <a:ext cx="4320471" cy="894421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>
                <a:solidFill>
                  <a:schemeClr val="tx1"/>
                </a:solidFill>
                <a:cs typeface="2  Titr" panose="00000700000000000000" pitchFamily="2" charset="-78"/>
              </a:rPr>
              <a:t>وب سرویس و معماری رست</a:t>
            </a:r>
            <a:endParaRPr lang="en-US" sz="3200" dirty="0">
              <a:solidFill>
                <a:schemeClr val="tx1"/>
              </a:solidFill>
              <a:cs typeface="2  Titr" panose="00000700000000000000" pitchFamily="2" charset="-78"/>
            </a:endParaRP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96DC7B-60E1-46FF-9722-AE2D039B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1" y="2748940"/>
            <a:ext cx="699908" cy="699908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845E9D-1964-4042-8BB0-E2597FF82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1" y="1334558"/>
            <a:ext cx="699908" cy="699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8F4252-6F76-4D95-9A9E-B46523EF3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599" y="4163322"/>
            <a:ext cx="764893" cy="764893"/>
          </a:xfrm>
          <a:prstGeom prst="rect">
            <a:avLst/>
          </a:prstGeom>
        </p:spPr>
      </p:pic>
      <p:sp>
        <p:nvSpPr>
          <p:cNvPr id="18" name="Oval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C76B19-A0BD-4E97-BAF6-798DA69F2098}"/>
              </a:ext>
            </a:extLst>
          </p:cNvPr>
          <p:cNvSpPr/>
          <p:nvPr/>
        </p:nvSpPr>
        <p:spPr>
          <a:xfrm>
            <a:off x="6693933" y="3437302"/>
            <a:ext cx="849133" cy="868432"/>
          </a:xfrm>
          <a:prstGeom prst="ellipse">
            <a:avLst/>
          </a:prstGeom>
          <a:solidFill>
            <a:schemeClr val="bg1"/>
          </a:solidFill>
          <a:ln w="6032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ctr"/>
          <a:lstStyle/>
          <a:p>
            <a:pPr algn="ctr"/>
            <a:r>
              <a:rPr lang="fa-IR" sz="3600" b="1" dirty="0">
                <a:solidFill>
                  <a:schemeClr val="tx1"/>
                </a:solidFill>
              </a:rPr>
              <a:t>&gt;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45C64-E944-4DF8-887A-8B687C874320}"/>
              </a:ext>
            </a:extLst>
          </p:cNvPr>
          <p:cNvSpPr txBox="1"/>
          <p:nvPr/>
        </p:nvSpPr>
        <p:spPr>
          <a:xfrm>
            <a:off x="8389257" y="1499846"/>
            <a:ext cx="21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2  Titr" panose="00000700000000000000" pitchFamily="2" charset="-78"/>
              </a:rPr>
              <a:t>بحث اول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57B36-3114-43D4-8917-4010CA549C2E}"/>
              </a:ext>
            </a:extLst>
          </p:cNvPr>
          <p:cNvSpPr txBox="1"/>
          <p:nvPr/>
        </p:nvSpPr>
        <p:spPr>
          <a:xfrm>
            <a:off x="9511160" y="2970045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دوم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41A5A-4A48-4096-A33B-2D11BEA49636}"/>
              </a:ext>
            </a:extLst>
          </p:cNvPr>
          <p:cNvSpPr txBox="1"/>
          <p:nvPr/>
        </p:nvSpPr>
        <p:spPr>
          <a:xfrm>
            <a:off x="9563316" y="4527779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سوم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24A29-2845-476A-AD5F-A51FA8B8E578}"/>
              </a:ext>
            </a:extLst>
          </p:cNvPr>
          <p:cNvSpPr txBox="1"/>
          <p:nvPr/>
        </p:nvSpPr>
        <p:spPr>
          <a:xfrm>
            <a:off x="9563316" y="6077431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منابع</a:t>
            </a:r>
            <a:endParaRPr lang="en-US" sz="2000" dirty="0">
              <a:cs typeface="2 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3E284-56AE-4BA5-8A6E-5AAC8B1DF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69" y="1118141"/>
            <a:ext cx="4712616" cy="56088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FF9BA3-E83E-4660-AF2D-9CE28674D8C1}"/>
              </a:ext>
            </a:extLst>
          </p:cNvPr>
          <p:cNvSpPr txBox="1"/>
          <p:nvPr/>
        </p:nvSpPr>
        <p:spPr>
          <a:xfrm>
            <a:off x="2475703" y="1485548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u="sng" dirty="0">
                <a:cs typeface="2  Titr" panose="00000700000000000000" pitchFamily="2" charset="-78"/>
              </a:rPr>
              <a:t>بحث سوم</a:t>
            </a:r>
            <a:endParaRPr lang="en-US" sz="2400" u="sng" dirty="0">
              <a:cs typeface="2  Titr" panose="000007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A3D7EC-DACD-44F1-869F-0561177819DA}"/>
              </a:ext>
            </a:extLst>
          </p:cNvPr>
          <p:cNvSpPr/>
          <p:nvPr/>
        </p:nvSpPr>
        <p:spPr>
          <a:xfrm>
            <a:off x="898621" y="2631491"/>
            <a:ext cx="438628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rtl="1"/>
            <a:r>
              <a:rPr lang="fa-IR" sz="1600" dirty="0">
                <a:cs typeface="2  Titr" panose="00000700000000000000" pitchFamily="2" charset="-78"/>
              </a:rPr>
              <a:t> </a:t>
            </a:r>
            <a:endParaRPr lang="en-US" sz="1600" dirty="0">
              <a:cs typeface="2  Titr" panose="00000700000000000000" pitchFamily="2" charset="-78"/>
            </a:endParaRPr>
          </a:p>
        </p:txBody>
      </p:sp>
      <p:pic>
        <p:nvPicPr>
          <p:cNvPr id="22" name="Pictur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5BDAD4-7541-4602-A57C-2B90B05E6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65" y="1334558"/>
            <a:ext cx="764893" cy="764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E6D28-096A-4921-9D69-9C6A350D51B8}"/>
              </a:ext>
            </a:extLst>
          </p:cNvPr>
          <p:cNvSpPr txBox="1"/>
          <p:nvPr/>
        </p:nvSpPr>
        <p:spPr>
          <a:xfrm>
            <a:off x="3941813" y="244020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dirty="0">
                <a:latin typeface="Arial Black" panose="020B0A04020102020204" pitchFamily="34" charset="0"/>
                <a:cs typeface="2  Titr" panose="00000700000000000000" pitchFamily="2" charset="-78"/>
              </a:rPr>
              <a:t>RESTful</a:t>
            </a:r>
            <a:endParaRPr lang="en-US" dirty="0">
              <a:highlight>
                <a:srgbClr val="C0C0C0"/>
              </a:highlight>
              <a:cs typeface="2  Titr" panose="000007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66A2DE-BED2-4157-B109-207FC16A2D03}"/>
              </a:ext>
            </a:extLst>
          </p:cNvPr>
          <p:cNvSpPr/>
          <p:nvPr/>
        </p:nvSpPr>
        <p:spPr>
          <a:xfrm>
            <a:off x="750899" y="3118051"/>
            <a:ext cx="4712615" cy="46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/>
              <a:t>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E1E7B-1F11-43DF-8407-4D1262C505A6}"/>
              </a:ext>
            </a:extLst>
          </p:cNvPr>
          <p:cNvSpPr/>
          <p:nvPr/>
        </p:nvSpPr>
        <p:spPr>
          <a:xfrm>
            <a:off x="723887" y="3103540"/>
            <a:ext cx="4712616" cy="2973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1400" dirty="0">
                <a:cs typeface="2  Titr" panose="00000700000000000000" pitchFamily="2" charset="-78"/>
              </a:rPr>
              <a:t>RESTful API </a:t>
            </a:r>
            <a:r>
              <a:rPr lang="fa-IR" sz="1400" dirty="0">
                <a:cs typeface="2  Titr" panose="00000700000000000000" pitchFamily="2" charset="-78"/>
              </a:rPr>
              <a:t>یک رابط نرم افزاری اپلیکیشن (</a:t>
            </a:r>
            <a:r>
              <a:rPr lang="en-US" sz="1400" dirty="0">
                <a:latin typeface="Castellar" panose="020A0402060406010301" pitchFamily="18" charset="0"/>
                <a:cs typeface="2  Titr" panose="00000700000000000000" pitchFamily="2" charset="-78"/>
              </a:rPr>
              <a:t>Application Program Interface </a:t>
            </a:r>
            <a:r>
              <a:rPr lang="fa-IR" sz="1100" dirty="0">
                <a:cs typeface="2  Titr" panose="00000700000000000000" pitchFamily="2" charset="-78"/>
              </a:rPr>
              <a:t>یا </a:t>
            </a:r>
            <a:r>
              <a:rPr lang="en-US" sz="1100" dirty="0">
                <a:latin typeface="Castellar" panose="020A0402060406010301" pitchFamily="18" charset="0"/>
                <a:cs typeface="2  Titr" panose="00000700000000000000" pitchFamily="2" charset="-78"/>
              </a:rPr>
              <a:t>API</a:t>
            </a:r>
            <a:r>
              <a:rPr lang="en-US" sz="1100" dirty="0">
                <a:cs typeface="2  Titr" panose="00000700000000000000" pitchFamily="2" charset="-78"/>
              </a:rPr>
              <a:t>) </a:t>
            </a:r>
            <a:r>
              <a:rPr lang="fa-IR" sz="1100" dirty="0">
                <a:cs typeface="2  Titr" panose="00000700000000000000" pitchFamily="2" charset="-78"/>
              </a:rPr>
              <a:t>است که از پروتکل و ریکوئست های </a:t>
            </a:r>
            <a:r>
              <a:rPr lang="en-US" sz="1400" dirty="0">
                <a:latin typeface="Castellar" panose="020A0402060406010301" pitchFamily="18" charset="0"/>
                <a:cs typeface="2  Titr" panose="00000700000000000000" pitchFamily="2" charset="-78"/>
              </a:rPr>
              <a:t>HTTP</a:t>
            </a:r>
            <a:r>
              <a:rPr lang="en-US" sz="1400" dirty="0">
                <a:cs typeface="2  Titr" panose="00000700000000000000" pitchFamily="2" charset="-78"/>
              </a:rPr>
              <a:t> </a:t>
            </a:r>
            <a:r>
              <a:rPr lang="fa-IR" sz="1400" dirty="0">
                <a:cs typeface="2  Titr" panose="00000700000000000000" pitchFamily="2" charset="-78"/>
              </a:rPr>
              <a:t>مانند </a:t>
            </a:r>
            <a:r>
              <a:rPr lang="en-US" sz="1400" dirty="0">
                <a:highlight>
                  <a:srgbClr val="C0C0C0"/>
                </a:highlight>
                <a:cs typeface="2  Titr" panose="00000700000000000000" pitchFamily="2" charset="-78"/>
              </a:rPr>
              <a:t>GET، PUT</a:t>
            </a:r>
            <a:r>
              <a:rPr lang="en-US" sz="1400" dirty="0">
                <a:cs typeface="2  Titr" panose="00000700000000000000" pitchFamily="2" charset="-78"/>
              </a:rPr>
              <a:t>، </a:t>
            </a:r>
            <a:r>
              <a:rPr lang="en-US" sz="1400" dirty="0">
                <a:highlight>
                  <a:srgbClr val="C0C0C0"/>
                </a:highlight>
                <a:cs typeface="2  Titr" panose="00000700000000000000" pitchFamily="2" charset="-78"/>
              </a:rPr>
              <a:t>POST </a:t>
            </a:r>
            <a:r>
              <a:rPr lang="fa-IR" sz="1400" dirty="0">
                <a:cs typeface="2  Titr" panose="00000700000000000000" pitchFamily="2" charset="-78"/>
              </a:rPr>
              <a:t>و</a:t>
            </a:r>
            <a:r>
              <a:rPr lang="fa-IR" sz="1400" dirty="0">
                <a:highlight>
                  <a:srgbClr val="C0C0C0"/>
                </a:highlight>
                <a:cs typeface="2  Titr" panose="00000700000000000000" pitchFamily="2" charset="-78"/>
              </a:rPr>
              <a:t> </a:t>
            </a:r>
            <a:r>
              <a:rPr lang="en-US" sz="1400" dirty="0">
                <a:highlight>
                  <a:srgbClr val="C0C0C0"/>
                </a:highlight>
                <a:cs typeface="2  Titr" panose="00000700000000000000" pitchFamily="2" charset="-78"/>
              </a:rPr>
              <a:t>DELETE</a:t>
            </a:r>
            <a:r>
              <a:rPr lang="en-US" sz="1400" dirty="0">
                <a:cs typeface="2  Titr" panose="00000700000000000000" pitchFamily="2" charset="-78"/>
              </a:rPr>
              <a:t> </a:t>
            </a:r>
            <a:r>
              <a:rPr lang="fa-IR" sz="1400" dirty="0">
                <a:cs typeface="2  Titr" panose="00000700000000000000" pitchFamily="2" charset="-78"/>
              </a:rPr>
              <a:t>برای گرفتن، قرار دادن، ارسال کردن و حذف کردن داده ها استفاده میکند</a:t>
            </a:r>
            <a:r>
              <a:rPr lang="fa-IR" sz="1100" dirty="0">
                <a:cs typeface="2  Titr" panose="00000700000000000000" pitchFamily="2" charset="-78"/>
              </a:rPr>
              <a:t>. </a:t>
            </a:r>
            <a:r>
              <a:rPr lang="fa-IR" sz="1400" dirty="0">
                <a:cs typeface="2  Titr" panose="00000700000000000000" pitchFamily="2" charset="-78"/>
              </a:rPr>
              <a:t>یک </a:t>
            </a:r>
            <a:r>
              <a:rPr lang="en-US" sz="1400" dirty="0">
                <a:latin typeface="Castellar" panose="020A0402060406010301" pitchFamily="18" charset="0"/>
                <a:cs typeface="2  Titr" panose="00000700000000000000" pitchFamily="2" charset="-78"/>
              </a:rPr>
              <a:t>RESTful API </a:t>
            </a:r>
            <a:r>
              <a:rPr lang="fa-IR" sz="1400" dirty="0">
                <a:cs typeface="2  Titr" panose="00000700000000000000" pitchFamily="2" charset="-78"/>
              </a:rPr>
              <a:t>که گاهی هم به نام وب سرویس </a:t>
            </a:r>
            <a:r>
              <a:rPr lang="en-US" sz="1400" dirty="0">
                <a:latin typeface="Castellar" panose="020A0402060406010301" pitchFamily="18" charset="0"/>
                <a:cs typeface="2  Titr" panose="00000700000000000000" pitchFamily="2" charset="-78"/>
              </a:rPr>
              <a:t>RESTful</a:t>
            </a:r>
            <a:r>
              <a:rPr lang="en-US" sz="1400" dirty="0">
                <a:cs typeface="2  Titr" panose="00000700000000000000" pitchFamily="2" charset="-78"/>
              </a:rPr>
              <a:t> </a:t>
            </a:r>
            <a:r>
              <a:rPr lang="fa-IR" sz="1400" dirty="0">
                <a:cs typeface="2  Titr" panose="00000700000000000000" pitchFamily="2" charset="-78"/>
              </a:rPr>
              <a:t>هم شناخته میشود، بر اساس تکنولوژی نمایانگر حالت انتقال (</a:t>
            </a:r>
            <a:r>
              <a:rPr lang="en-US" sz="1400" dirty="0">
                <a:latin typeface="Castellar" panose="020A0402060406010301" pitchFamily="18" charset="0"/>
                <a:cs typeface="2  Titr" panose="00000700000000000000" pitchFamily="2" charset="-78"/>
              </a:rPr>
              <a:t>Representational State Transfer </a:t>
            </a:r>
            <a:r>
              <a:rPr lang="fa-IR" sz="1400" dirty="0">
                <a:cs typeface="2  Titr" panose="00000700000000000000" pitchFamily="2" charset="-78"/>
              </a:rPr>
              <a:t>که به اختصار </a:t>
            </a:r>
            <a:r>
              <a:rPr lang="en-US" sz="1400" dirty="0">
                <a:latin typeface="Castellar" panose="020A0402060406010301" pitchFamily="18" charset="0"/>
                <a:cs typeface="2  Titr" panose="00000700000000000000" pitchFamily="2" charset="-78"/>
              </a:rPr>
              <a:t>REST</a:t>
            </a:r>
            <a:r>
              <a:rPr lang="en-US" sz="1400" dirty="0">
                <a:cs typeface="2  Titr" panose="00000700000000000000" pitchFamily="2" charset="-78"/>
              </a:rPr>
              <a:t> </a:t>
            </a:r>
            <a:r>
              <a:rPr lang="fa-IR" sz="1400" dirty="0">
                <a:cs typeface="2  Titr" panose="00000700000000000000" pitchFamily="2" charset="-78"/>
              </a:rPr>
              <a:t>نامیده میشود) ساخته شده است. یعنی یک شیوه معماری و راه حل برای برقراری ارتباط که معمولا در توسعه وب سرویس ها استفاده میشود</a:t>
            </a:r>
            <a:endParaRPr lang="en-US" sz="1400" dirty="0">
              <a:cs typeface="2  Titr" panose="00000700000000000000" pitchFamily="2" charset="-78"/>
            </a:endParaRPr>
          </a:p>
        </p:txBody>
      </p:sp>
      <p:pic>
        <p:nvPicPr>
          <p:cNvPr id="16" name="Picture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A75BA1-BEF9-40C6-B771-34E76537D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3806" y="5642689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210632-52E4-4ADF-9232-D1175FF06BE9}"/>
              </a:ext>
            </a:extLst>
          </p:cNvPr>
          <p:cNvSpPr/>
          <p:nvPr/>
        </p:nvSpPr>
        <p:spPr>
          <a:xfrm>
            <a:off x="7228115" y="1139588"/>
            <a:ext cx="4842986" cy="5565912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2  Titr" panose="00000700000000000000" pitchFamily="2" charset="-78"/>
              </a:rPr>
              <a:t>وب سرویس و معماری رست اول</a:t>
            </a:r>
            <a:endParaRPr lang="en-US" dirty="0">
              <a:cs typeface="2  Titr" panose="00000700000000000000" pitchFamily="2" charset="-78"/>
            </a:endParaRP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EAC31-CBE9-44DE-9320-49F469B8F9EB}"/>
              </a:ext>
            </a:extLst>
          </p:cNvPr>
          <p:cNvSpPr/>
          <p:nvPr/>
        </p:nvSpPr>
        <p:spPr>
          <a:xfrm>
            <a:off x="7750629" y="152500"/>
            <a:ext cx="4320471" cy="894421"/>
          </a:xfrm>
          <a:prstGeom prst="roundRect">
            <a:avLst>
              <a:gd name="adj" fmla="val 12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>
                <a:solidFill>
                  <a:schemeClr val="tx1"/>
                </a:solidFill>
                <a:cs typeface="2  Titr" panose="00000700000000000000" pitchFamily="2" charset="-78"/>
              </a:rPr>
              <a:t>وب سرویس و معماری رست</a:t>
            </a:r>
            <a:endParaRPr lang="en-US" sz="3200" dirty="0">
              <a:solidFill>
                <a:schemeClr val="tx1"/>
              </a:solidFill>
              <a:cs typeface="2  Titr" panose="00000700000000000000" pitchFamily="2" charset="-78"/>
            </a:endParaRPr>
          </a:p>
        </p:txBody>
      </p:sp>
      <p:pic>
        <p:nvPicPr>
          <p:cNvPr id="9" name="Pictur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96DC7B-60E1-46FF-9722-AE2D039B0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1" y="2741441"/>
            <a:ext cx="699908" cy="699908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7845E9D-1964-4042-8BB0-E2597FF82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091" y="1334558"/>
            <a:ext cx="699908" cy="699908"/>
          </a:xfrm>
          <a:prstGeom prst="rect">
            <a:avLst/>
          </a:prstGeom>
        </p:spPr>
      </p:pic>
      <p:pic>
        <p:nvPicPr>
          <p:cNvPr id="13" name="Pictur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8F4252-6F76-4D95-9A9E-B46523EF3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599" y="4148324"/>
            <a:ext cx="764893" cy="764893"/>
          </a:xfrm>
          <a:prstGeom prst="rect">
            <a:avLst/>
          </a:prstGeom>
        </p:spPr>
      </p:pic>
      <p:sp>
        <p:nvSpPr>
          <p:cNvPr id="18" name="Oval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C76B19-A0BD-4E97-BAF6-798DA69F2098}"/>
              </a:ext>
            </a:extLst>
          </p:cNvPr>
          <p:cNvSpPr/>
          <p:nvPr/>
        </p:nvSpPr>
        <p:spPr>
          <a:xfrm>
            <a:off x="6693933" y="3437302"/>
            <a:ext cx="849133" cy="868432"/>
          </a:xfrm>
          <a:prstGeom prst="ellipse">
            <a:avLst/>
          </a:prstGeom>
          <a:solidFill>
            <a:schemeClr val="bg1"/>
          </a:solidFill>
          <a:ln w="6032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0" rtlCol="0" anchor="ctr"/>
          <a:lstStyle/>
          <a:p>
            <a:pPr algn="ctr"/>
            <a:r>
              <a:rPr lang="fa-IR" sz="3600" b="1" dirty="0">
                <a:solidFill>
                  <a:schemeClr val="tx1"/>
                </a:solidFill>
              </a:rPr>
              <a:t>&gt;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45C64-E944-4DF8-887A-8B687C874320}"/>
              </a:ext>
            </a:extLst>
          </p:cNvPr>
          <p:cNvSpPr txBox="1"/>
          <p:nvPr/>
        </p:nvSpPr>
        <p:spPr>
          <a:xfrm>
            <a:off x="8389257" y="1499846"/>
            <a:ext cx="214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2  Titr" panose="00000700000000000000" pitchFamily="2" charset="-78"/>
              </a:rPr>
              <a:t>بحث اول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57B36-3114-43D4-8917-4010CA549C2E}"/>
              </a:ext>
            </a:extLst>
          </p:cNvPr>
          <p:cNvSpPr txBox="1"/>
          <p:nvPr/>
        </p:nvSpPr>
        <p:spPr>
          <a:xfrm>
            <a:off x="9511160" y="2970045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دوم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41A5A-4A48-4096-A33B-2D11BEA49636}"/>
              </a:ext>
            </a:extLst>
          </p:cNvPr>
          <p:cNvSpPr txBox="1"/>
          <p:nvPr/>
        </p:nvSpPr>
        <p:spPr>
          <a:xfrm>
            <a:off x="9563316" y="4527779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بحث سوم</a:t>
            </a:r>
            <a:endParaRPr lang="en-US" sz="2000" dirty="0">
              <a:cs typeface="2  Tit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24A29-2845-476A-AD5F-A51FA8B8E578}"/>
              </a:ext>
            </a:extLst>
          </p:cNvPr>
          <p:cNvSpPr txBox="1"/>
          <p:nvPr/>
        </p:nvSpPr>
        <p:spPr>
          <a:xfrm>
            <a:off x="9757278" y="5885458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2  Titr" panose="00000700000000000000" pitchFamily="2" charset="-78"/>
              </a:rPr>
              <a:t>منابعِ</a:t>
            </a:r>
            <a:endParaRPr lang="en-US" sz="2000" dirty="0">
              <a:cs typeface="2 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3E284-56AE-4BA5-8A6E-5AAC8B1DF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69" y="1118141"/>
            <a:ext cx="4712616" cy="56088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FF9BA3-E83E-4660-AF2D-9CE28674D8C1}"/>
              </a:ext>
            </a:extLst>
          </p:cNvPr>
          <p:cNvSpPr txBox="1"/>
          <p:nvPr/>
        </p:nvSpPr>
        <p:spPr>
          <a:xfrm>
            <a:off x="2387297" y="1538884"/>
            <a:ext cx="1439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5400" u="sng" dirty="0">
                <a:cs typeface="2  Titr" panose="00000700000000000000" pitchFamily="2" charset="-78"/>
              </a:rPr>
              <a:t>منابع</a:t>
            </a:r>
            <a:endParaRPr lang="en-US" sz="5400" u="sng" dirty="0">
              <a:cs typeface="2  Titr" panose="000007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A3D7EC-DACD-44F1-869F-0561177819DA}"/>
              </a:ext>
            </a:extLst>
          </p:cNvPr>
          <p:cNvSpPr/>
          <p:nvPr/>
        </p:nvSpPr>
        <p:spPr>
          <a:xfrm>
            <a:off x="898621" y="2631491"/>
            <a:ext cx="4386286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rtl="1"/>
            <a:r>
              <a:rPr lang="fa-IR" sz="1600" dirty="0">
                <a:cs typeface="2  Titr" panose="00000700000000000000" pitchFamily="2" charset="-78"/>
              </a:rPr>
              <a:t> </a:t>
            </a:r>
            <a:endParaRPr lang="en-US" sz="1600" dirty="0">
              <a:cs typeface="2  Titr" panose="000007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66A2DE-BED2-4157-B109-207FC16A2D03}"/>
              </a:ext>
            </a:extLst>
          </p:cNvPr>
          <p:cNvSpPr/>
          <p:nvPr/>
        </p:nvSpPr>
        <p:spPr>
          <a:xfrm>
            <a:off x="750899" y="3118051"/>
            <a:ext cx="4712615" cy="46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/>
              <a:t>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603EBD-F21E-48CF-8667-D83259F8DC5C}"/>
              </a:ext>
            </a:extLst>
          </p:cNvPr>
          <p:cNvSpPr txBox="1"/>
          <p:nvPr/>
        </p:nvSpPr>
        <p:spPr>
          <a:xfrm>
            <a:off x="3207434" y="29700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56605-3611-420B-9DF0-1AA60713F153}"/>
              </a:ext>
            </a:extLst>
          </p:cNvPr>
          <p:cNvSpPr txBox="1"/>
          <p:nvPr/>
        </p:nvSpPr>
        <p:spPr>
          <a:xfrm>
            <a:off x="4598504" y="2820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" name="Graphic 19" descr="Funny face with no fill">
            <a:extLst>
              <a:ext uri="{FF2B5EF4-FFF2-40B4-BE49-F238E27FC236}">
                <a16:creationId xmlns:a16="http://schemas.microsoft.com/office/drawing/2014/main" id="{FF488AF1-B17E-437A-AC7E-0123445228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9847" y="2511168"/>
            <a:ext cx="786581" cy="786581"/>
          </a:xfrm>
          <a:prstGeom prst="rect">
            <a:avLst/>
          </a:prstGeom>
        </p:spPr>
      </p:pic>
      <p:pic>
        <p:nvPicPr>
          <p:cNvPr id="22" name="Graphic 21" descr="Grinning face with no fill">
            <a:extLst>
              <a:ext uri="{FF2B5EF4-FFF2-40B4-BE49-F238E27FC236}">
                <a16:creationId xmlns:a16="http://schemas.microsoft.com/office/drawing/2014/main" id="{441090C9-1A81-40D8-A4A6-05C0C50FC2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30977" y="2486072"/>
            <a:ext cx="767347" cy="7673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109C4E-593C-4245-A4FB-E1BE07C622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3805" y="5620192"/>
            <a:ext cx="914479" cy="9144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DB032C-6146-4196-B472-C02820D4DA7A}"/>
              </a:ext>
            </a:extLst>
          </p:cNvPr>
          <p:cNvSpPr txBox="1"/>
          <p:nvPr/>
        </p:nvSpPr>
        <p:spPr>
          <a:xfrm>
            <a:off x="1561031" y="3299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cs typeface="2  Titr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029ABA-BEB4-44A9-9813-00C09DDFFCCD}"/>
              </a:ext>
            </a:extLst>
          </p:cNvPr>
          <p:cNvSpPr txBox="1"/>
          <p:nvPr/>
        </p:nvSpPr>
        <p:spPr>
          <a:xfrm>
            <a:off x="1886417" y="2603655"/>
            <a:ext cx="181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cs typeface="2  Titr" panose="00000700000000000000" pitchFamily="2" charset="-78"/>
              </a:rPr>
              <a:t>گوگل</a:t>
            </a:r>
            <a:endParaRPr lang="en-US" sz="3200" dirty="0">
              <a:cs typeface="2  Titr" panose="000007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8A2127-FC03-4511-B831-96AD881EAED9}"/>
              </a:ext>
            </a:extLst>
          </p:cNvPr>
          <p:cNvSpPr txBox="1"/>
          <p:nvPr/>
        </p:nvSpPr>
        <p:spPr>
          <a:xfrm>
            <a:off x="1349802" y="6077431"/>
            <a:ext cx="371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2  Titr" panose="00000700000000000000" pitchFamily="2" charset="-78"/>
              </a:rPr>
              <a:t>با ارزوی موفقیت برای شما دوستان عزیزم</a:t>
            </a:r>
            <a:endParaRPr lang="en-US" dirty="0">
              <a:cs typeface="2  Titr" panose="000007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61DCC-51B3-42D4-8EC5-9C22BD3EAAE0}"/>
              </a:ext>
            </a:extLst>
          </p:cNvPr>
          <p:cNvSpPr txBox="1"/>
          <p:nvPr/>
        </p:nvSpPr>
        <p:spPr>
          <a:xfrm>
            <a:off x="21507" y="5594936"/>
            <a:ext cx="438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2  Titr" panose="00000700000000000000" pitchFamily="2" charset="-78"/>
              </a:rPr>
              <a:t>ممنون از شکیبایی شما </a:t>
            </a:r>
            <a:endParaRPr lang="en-US" sz="2400" dirty="0">
              <a:cs typeface="2  Titr" panose="00000700000000000000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52D91-B4D0-4B64-BBD6-55CE0C176C79}"/>
              </a:ext>
            </a:extLst>
          </p:cNvPr>
          <p:cNvSpPr txBox="1"/>
          <p:nvPr/>
        </p:nvSpPr>
        <p:spPr>
          <a:xfrm>
            <a:off x="1755714" y="3739580"/>
            <a:ext cx="2702984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>
                <a:cs typeface="B Jadid" panose="00000700000000000000" pitchFamily="2" charset="-78"/>
              </a:rPr>
              <a:t>نگه کن به جایی که دانش بود</a:t>
            </a:r>
          </a:p>
          <a:p>
            <a:pPr algn="r" rtl="1">
              <a:lnSpc>
                <a:spcPct val="200000"/>
              </a:lnSpc>
            </a:pPr>
            <a:r>
              <a:rPr lang="fa-IR" dirty="0">
                <a:cs typeface="B Jadid" panose="00000700000000000000" pitchFamily="2" charset="-78"/>
              </a:rPr>
              <a:t>ز داننده کشور به رامش بود</a:t>
            </a:r>
            <a:endParaRPr lang="en-US" dirty="0">
              <a:cs typeface="B Jadi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6861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595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Castellar</vt:lpstr>
      <vt:lpstr>NPIAzin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10</cp:revision>
  <dcterms:created xsi:type="dcterms:W3CDTF">2024-06-09T07:23:20Z</dcterms:created>
  <dcterms:modified xsi:type="dcterms:W3CDTF">2024-06-09T18:18:57Z</dcterms:modified>
</cp:coreProperties>
</file>