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8" r:id="rId3"/>
    <p:sldId id="264" r:id="rId4"/>
    <p:sldId id="258" r:id="rId5"/>
    <p:sldId id="262" r:id="rId6"/>
    <p:sldId id="275" r:id="rId7"/>
    <p:sldId id="263" r:id="rId8"/>
    <p:sldId id="259" r:id="rId9"/>
    <p:sldId id="276" r:id="rId10"/>
    <p:sldId id="260" r:id="rId11"/>
    <p:sldId id="271" r:id="rId12"/>
    <p:sldId id="272" r:id="rId13"/>
    <p:sldId id="273" r:id="rId14"/>
    <p:sldId id="309" r:id="rId15"/>
    <p:sldId id="261" r:id="rId16"/>
    <p:sldId id="310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badi" panose="020B06040201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A4A-1FB1-459B-A624-1BE9647AA27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0E-BC6B-46AE-937C-A50DDEAF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56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A4A-1FB1-459B-A624-1BE9647AA27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0E-BC6B-46AE-937C-A50DDEAF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82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A4A-1FB1-459B-A624-1BE9647AA27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0E-BC6B-46AE-937C-A50DDEAF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7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830"/>
            <a:ext cx="10515600" cy="610234"/>
          </a:xfrm>
        </p:spPr>
        <p:txBody>
          <a:bodyPr>
            <a:noAutofit/>
          </a:bodyPr>
          <a:lstStyle>
            <a:lvl1pPr algn="ctr">
              <a:defRPr sz="2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0081"/>
            <a:ext cx="10515600" cy="480971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A4A-1FB1-459B-A624-1BE9647AA27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4079" y="87091"/>
            <a:ext cx="2743200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FF480E-BC6B-46AE-937C-A50DDEAF4DA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844858-5AFC-40FB-965B-31F2D225CC94}"/>
              </a:ext>
            </a:extLst>
          </p:cNvPr>
          <p:cNvSpPr/>
          <p:nvPr/>
        </p:nvSpPr>
        <p:spPr>
          <a:xfrm>
            <a:off x="838200" y="903608"/>
            <a:ext cx="10515600" cy="72000"/>
          </a:xfrm>
          <a:prstGeom prst="rect">
            <a:avLst/>
          </a:prstGeom>
          <a:gradFill flip="none" rotWithShape="1">
            <a:gsLst>
              <a:gs pos="0">
                <a:srgbClr val="0000FF">
                  <a:shade val="30000"/>
                  <a:satMod val="115000"/>
                </a:srgbClr>
              </a:gs>
              <a:gs pos="95000">
                <a:srgbClr val="0000FF">
                  <a:shade val="67500"/>
                  <a:satMod val="115000"/>
                </a:srgb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94465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A4A-1FB1-459B-A624-1BE9647AA27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0E-BC6B-46AE-937C-A50DDEAF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32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A4A-1FB1-459B-A624-1BE9647AA27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0E-BC6B-46AE-937C-A50DDEAF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A4A-1FB1-459B-A624-1BE9647AA27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0E-BC6B-46AE-937C-A50DDEAF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26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A4A-1FB1-459B-A624-1BE9647AA27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0E-BC6B-46AE-937C-A50DDEAF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2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A4A-1FB1-459B-A624-1BE9647AA27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0E-BC6B-46AE-937C-A50DDEAF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24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A4A-1FB1-459B-A624-1BE9647AA27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0E-BC6B-46AE-937C-A50DDEAF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4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04A4A-1FB1-459B-A624-1BE9647AA27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480E-BC6B-46AE-937C-A50DDEAF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13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4A4A-1FB1-459B-A624-1BE9647AA278}" type="datetimeFigureOut">
              <a:rPr lang="zh-CN" altLang="en-US" smtClean="0"/>
              <a:t>2021/9/15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F480E-BC6B-46AE-937C-A50DDEAF4D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5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yorku.zoom.us/j/98880571601?pwd%3DR2FDN3g1NVU1cGdrQzZFaGt2a0ZWUT09&amp;sa=D&amp;source=calendar&amp;usd=2&amp;usg=AOvVaw3HgEvgJjBqQk4q0eoB_mzX" TargetMode="External"/><Relationship Id="rId2" Type="http://schemas.openxmlformats.org/officeDocument/2006/relationships/hyperlink" Target="https://www.google.com/url?q=https://yorku.zoom.us/j/96152333203?pwd%3DU2lOaEtTV1BRNmxtV0NtTzkwM2h5UT09&amp;sa=D&amp;source=calendar&amp;usd=2&amp;usg=AOvVaw0sINPU5lmsAYq0PRur6Lv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aryumja@yorku.c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journal/00426989/107/supp/C" TargetMode="External"/><Relationship Id="rId2" Type="http://schemas.openxmlformats.org/officeDocument/2006/relationships/hyperlink" Target="https://www.sciencedirect.com/science/journal/0042698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9"/>
          <p:cNvSpPr txBox="1">
            <a:spLocks/>
          </p:cNvSpPr>
          <p:nvPr/>
        </p:nvSpPr>
        <p:spPr>
          <a:xfrm>
            <a:off x="379568" y="273378"/>
            <a:ext cx="1020940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15595" y="5795569"/>
            <a:ext cx="4758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ESSE 4690 Lab 0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r>
              <a:rPr lang="en-CA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Sep 2021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1FCC610-2F9D-4BA4-90C4-B5262383C3A2}"/>
              </a:ext>
            </a:extLst>
          </p:cNvPr>
          <p:cNvSpPr/>
          <p:nvPr/>
        </p:nvSpPr>
        <p:spPr>
          <a:xfrm>
            <a:off x="2080730" y="2186007"/>
            <a:ext cx="80281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Image Filtering and Hybrid Images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882BCD-8171-46FA-A7E8-2B2E7AAE22F2}"/>
              </a:ext>
            </a:extLst>
          </p:cNvPr>
          <p:cNvGrpSpPr/>
          <p:nvPr/>
        </p:nvGrpSpPr>
        <p:grpSpPr>
          <a:xfrm>
            <a:off x="3386981" y="3080792"/>
            <a:ext cx="5153486" cy="2480137"/>
            <a:chOff x="2019147" y="2922834"/>
            <a:chExt cx="5153486" cy="2480137"/>
          </a:xfrm>
        </p:grpSpPr>
        <p:pic>
          <p:nvPicPr>
            <p:cNvPr id="6" name="Picture 2" descr="https://www.mtsociety.org/wp-content/uploads/2020/07/Maryam-Jameela3.jpg">
              <a:extLst>
                <a:ext uri="{FF2B5EF4-FFF2-40B4-BE49-F238E27FC236}">
                  <a16:creationId xmlns:a16="http://schemas.microsoft.com/office/drawing/2014/main" id="{07A026A2-A3F5-4D99-B751-859BE0ACB2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2617" y="2922835"/>
              <a:ext cx="1931552" cy="1580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C68706-2BA8-4B0F-980B-22E5D8FD5FF3}"/>
                </a:ext>
              </a:extLst>
            </p:cNvPr>
            <p:cNvSpPr txBox="1"/>
            <p:nvPr/>
          </p:nvSpPr>
          <p:spPr>
            <a:xfrm>
              <a:off x="2019147" y="4550003"/>
              <a:ext cx="26645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Dr. </a:t>
              </a: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Gunho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 Sohn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 Director</a:t>
              </a:r>
              <a:endPara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" name="Picture 7" descr="A person wearing glasses and smiling at the camera&#10;&#10;Description automatically generated">
              <a:extLst>
                <a:ext uri="{FF2B5EF4-FFF2-40B4-BE49-F238E27FC236}">
                  <a16:creationId xmlns:a16="http://schemas.microsoft.com/office/drawing/2014/main" id="{A8173C91-8816-4820-9C38-EEB22FD50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833" y="2922834"/>
              <a:ext cx="1931552" cy="158061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C6746F-E9E1-4207-A649-2D2EEB711280}"/>
                </a:ext>
              </a:extLst>
            </p:cNvPr>
            <p:cNvSpPr txBox="1"/>
            <p:nvPr/>
          </p:nvSpPr>
          <p:spPr>
            <a:xfrm>
              <a:off x="4460311" y="4544442"/>
              <a:ext cx="26645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Maryam Jameela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Teaching Assistant</a:t>
              </a:r>
              <a:endPara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197FEB-F4C9-409F-BE7E-4FFA0263A091}"/>
                </a:ext>
              </a:extLst>
            </p:cNvPr>
            <p:cNvSpPr txBox="1"/>
            <p:nvPr/>
          </p:nvSpPr>
          <p:spPr>
            <a:xfrm>
              <a:off x="4508091" y="5057998"/>
              <a:ext cx="2664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maryumja@yorku.ca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19E21F-6C95-4685-96F4-77B9B9134619}"/>
                </a:ext>
              </a:extLst>
            </p:cNvPr>
            <p:cNvSpPr txBox="1"/>
            <p:nvPr/>
          </p:nvSpPr>
          <p:spPr>
            <a:xfrm>
              <a:off x="2146966" y="5064417"/>
              <a:ext cx="26645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CA" sz="1600" dirty="0">
                  <a:latin typeface="Arial" panose="020B0604020202020204" pitchFamily="34" charset="0"/>
                  <a:cs typeface="Arial" panose="020B0604020202020204" pitchFamily="34" charset="0"/>
                </a:rPr>
                <a:t>gunho.sohn@gmail.com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273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32754-48C1-4433-8DFB-8031DBF74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	</a:t>
            </a:r>
            <a:endParaRPr lang="zh-CN" altLang="en-US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35B91975-19B6-407D-BC79-30AC4933648A}"/>
              </a:ext>
            </a:extLst>
          </p:cNvPr>
          <p:cNvSpPr/>
          <p:nvPr/>
        </p:nvSpPr>
        <p:spPr>
          <a:xfrm>
            <a:off x="7576379" y="1006312"/>
            <a:ext cx="1263191" cy="622169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atin typeface="Gill Sans MT" panose="020B0502020104020203" pitchFamily="34" charset="0"/>
              </a:rPr>
              <a:t>Padarray</a:t>
            </a:r>
            <a:r>
              <a:rPr lang="en-US" altLang="zh-CN" dirty="0">
                <a:latin typeface="Gill Sans MT" panose="020B0502020104020203" pitchFamily="34" charset="0"/>
              </a:rPr>
              <a:t>()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771DA3-2E11-4A75-B954-EC2434A1F402}"/>
              </a:ext>
            </a:extLst>
          </p:cNvPr>
          <p:cNvSpPr txBox="1"/>
          <p:nvPr/>
        </p:nvSpPr>
        <p:spPr>
          <a:xfrm>
            <a:off x="1272618" y="5448693"/>
            <a:ext cx="934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Gill Sans MT" panose="020B0502020104020203" pitchFamily="34" charset="0"/>
                <a:cs typeface="Times New Roman" panose="02020603050405020304" pitchFamily="18" charset="0"/>
              </a:rPr>
              <a:t>Forbidden functions </a:t>
            </a:r>
            <a:r>
              <a:rPr lang="en-US" altLang="zh-CN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imfilter</a:t>
            </a:r>
            <a:r>
              <a:rPr lang="en-US" altLang="zh-CN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(), filter2(), conv2(), </a:t>
            </a:r>
            <a:r>
              <a:rPr lang="en-US" altLang="zh-CN" sz="2400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nlfilter</a:t>
            </a:r>
            <a:r>
              <a:rPr lang="en-US" altLang="zh-CN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(), </a:t>
            </a:r>
            <a:r>
              <a:rPr lang="en-US" altLang="zh-CN" sz="2400" dirty="0" err="1">
                <a:latin typeface="Gill Sans MT" panose="020B0502020104020203" pitchFamily="34" charset="0"/>
                <a:cs typeface="Times New Roman" panose="02020603050405020304" pitchFamily="18" charset="0"/>
              </a:rPr>
              <a:t>colfilt</a:t>
            </a:r>
            <a:r>
              <a:rPr lang="en-US" altLang="zh-CN" sz="2400" dirty="0">
                <a:latin typeface="Gill Sans MT" panose="020B0502020104020203" pitchFamily="34" charset="0"/>
                <a:cs typeface="Times New Roman" panose="02020603050405020304" pitchFamily="18" charset="0"/>
              </a:rPr>
              <a:t>()</a:t>
            </a:r>
            <a:endParaRPr lang="zh-CN" altLang="en-US" sz="2400" dirty="0"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BA265A-EE5C-4704-B036-D3D5AED83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60" y="1701981"/>
            <a:ext cx="5136049" cy="20589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73F8DD-B526-4342-A224-93625E9A4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105" y="3256997"/>
            <a:ext cx="2167973" cy="2044696"/>
          </a:xfrm>
          <a:prstGeom prst="rect">
            <a:avLst/>
          </a:prstGeom>
        </p:spPr>
      </p:pic>
      <p:sp>
        <p:nvSpPr>
          <p:cNvPr id="7" name="文本框 4">
            <a:extLst>
              <a:ext uri="{FF2B5EF4-FFF2-40B4-BE49-F238E27FC236}">
                <a16:creationId xmlns:a16="http://schemas.microsoft.com/office/drawing/2014/main" id="{C4BBC0FA-07AF-4BD6-B428-74A987FF3E40}"/>
              </a:ext>
            </a:extLst>
          </p:cNvPr>
          <p:cNvSpPr txBox="1"/>
          <p:nvPr/>
        </p:nvSpPr>
        <p:spPr>
          <a:xfrm>
            <a:off x="838200" y="1101816"/>
            <a:ext cx="5307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</a:p>
          <a:p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60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27682-3255-4551-8B63-203CC635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Convolution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F77FC3-D51C-4379-80FD-211A1461CC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9098"/>
            <a:ext cx="3541650" cy="364375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1B07CE-07AE-48E3-9146-9D3924D7D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514" y="1493940"/>
            <a:ext cx="3404671" cy="38701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7A256A-DA6E-488F-B183-334884875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49" y="2153222"/>
            <a:ext cx="3868135" cy="27155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F66E4B-EA01-46C5-99CD-444AE1B5224A}"/>
              </a:ext>
            </a:extLst>
          </p:cNvPr>
          <p:cNvSpPr/>
          <p:nvPr/>
        </p:nvSpPr>
        <p:spPr>
          <a:xfrm>
            <a:off x="771331" y="110099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2. Convolution on one pixel</a:t>
            </a:r>
          </a:p>
        </p:txBody>
      </p:sp>
    </p:spTree>
    <p:extLst>
      <p:ext uri="{BB962C8B-B14F-4D97-AF65-F5344CB8AC3E}">
        <p14:creationId xmlns:p14="http://schemas.microsoft.com/office/powerpoint/2010/main" val="257059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B9A62-ED36-429A-89E5-ED222267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Convolution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1D0DA2-7AC5-4196-8743-418A7A1DD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92" y="2256778"/>
            <a:ext cx="4252024" cy="2985007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C7A9B17-A8D3-4A02-B427-B45EE1918D4C}"/>
              </a:ext>
            </a:extLst>
          </p:cNvPr>
          <p:cNvGrpSpPr/>
          <p:nvPr/>
        </p:nvGrpSpPr>
        <p:grpSpPr>
          <a:xfrm>
            <a:off x="5845083" y="1993383"/>
            <a:ext cx="5014863" cy="3397692"/>
            <a:chOff x="5694254" y="1071972"/>
            <a:chExt cx="5014863" cy="339769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79A327E-0142-406B-99A9-20B8FAE71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4254" y="1071972"/>
              <a:ext cx="5014863" cy="3397692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C6119EE-D90E-4758-9758-6E8CF4CCA1F2}"/>
                </a:ext>
              </a:extLst>
            </p:cNvPr>
            <p:cNvSpPr/>
            <p:nvPr/>
          </p:nvSpPr>
          <p:spPr>
            <a:xfrm>
              <a:off x="8389856" y="1253765"/>
              <a:ext cx="169682" cy="13526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Gill Sans MT" panose="020B0502020104020203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E69C53B-D49E-400E-9CBF-9AE08EDB956A}"/>
              </a:ext>
            </a:extLst>
          </p:cNvPr>
          <p:cNvSpPr/>
          <p:nvPr/>
        </p:nvSpPr>
        <p:spPr>
          <a:xfrm>
            <a:off x="771330" y="11221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3. Loop through the whole image</a:t>
            </a:r>
          </a:p>
        </p:txBody>
      </p:sp>
    </p:spTree>
    <p:extLst>
      <p:ext uri="{BB962C8B-B14F-4D97-AF65-F5344CB8AC3E}">
        <p14:creationId xmlns:p14="http://schemas.microsoft.com/office/powerpoint/2010/main" val="248624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5CD5E-7AFA-44EF-B72E-73DCA1BE5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 of Convolution Procedure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E18B8-3C05-41C2-9640-E65189D7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Aft>
                <a:spcPts val="600"/>
              </a:spcAft>
            </a:pPr>
            <a:r>
              <a:rPr lang="en-US" sz="1800" dirty="0"/>
              <a:t>Support </a:t>
            </a:r>
            <a:r>
              <a:rPr lang="en-US" sz="1800" dirty="0">
                <a:solidFill>
                  <a:srgbClr val="FF0000"/>
                </a:solidFill>
              </a:rPr>
              <a:t>grayscale and color </a:t>
            </a:r>
            <a:r>
              <a:rPr lang="en-US" sz="1800" dirty="0"/>
              <a:t>images;</a:t>
            </a:r>
            <a:endParaRPr lang="en-CA" sz="1800" dirty="0"/>
          </a:p>
          <a:p>
            <a:pPr lvl="0">
              <a:spcAft>
                <a:spcPts val="600"/>
              </a:spcAft>
            </a:pPr>
            <a:r>
              <a:rPr lang="en-US" sz="1800" dirty="0"/>
              <a:t>Support arbitrary shaped filters as long as both </a:t>
            </a:r>
            <a:r>
              <a:rPr lang="en-US" sz="1800" dirty="0">
                <a:solidFill>
                  <a:srgbClr val="FF0000"/>
                </a:solidFill>
              </a:rPr>
              <a:t>dimensions are odd                                                    </a:t>
            </a:r>
            <a:r>
              <a:rPr lang="en-US" sz="1800" dirty="0"/>
              <a:t>(e.g. 7x9 filters but not 4x5 filters);</a:t>
            </a:r>
            <a:endParaRPr lang="en-CA" sz="1800" dirty="0"/>
          </a:p>
          <a:p>
            <a:pPr lvl="0">
              <a:spcAft>
                <a:spcPts val="600"/>
              </a:spcAft>
            </a:pPr>
            <a:r>
              <a:rPr lang="en-US" sz="1800" dirty="0">
                <a:solidFill>
                  <a:srgbClr val="FF0000"/>
                </a:solidFill>
              </a:rPr>
              <a:t>Pad</a:t>
            </a:r>
            <a:r>
              <a:rPr lang="en-US" sz="1800" dirty="0"/>
              <a:t> the input image with zeros or reflected image content;</a:t>
            </a:r>
            <a:endParaRPr lang="en-CA" sz="1800" dirty="0"/>
          </a:p>
          <a:p>
            <a:pPr>
              <a:spcAft>
                <a:spcPts val="600"/>
              </a:spcAft>
            </a:pPr>
            <a:r>
              <a:rPr lang="en-US" sz="1800" dirty="0"/>
              <a:t>Return a filtered image which is the </a:t>
            </a:r>
            <a:r>
              <a:rPr lang="en-US" sz="1800" dirty="0">
                <a:solidFill>
                  <a:srgbClr val="FF0000"/>
                </a:solidFill>
              </a:rPr>
              <a:t>same resolution </a:t>
            </a:r>
            <a:r>
              <a:rPr lang="en-US" sz="1800" dirty="0"/>
              <a:t>as the input image.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74718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F9DA-CC25-48A2-BCD3-C7E3AD4E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Breakdown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1C87-2846-4961-BBA8-0705894A3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+50 pts: Working implementation of image filtering in </a:t>
            </a:r>
            <a:r>
              <a:rPr lang="en-US" dirty="0" err="1"/>
              <a:t>my_imfilter.m</a:t>
            </a:r>
            <a:br>
              <a:rPr lang="en-US" dirty="0"/>
            </a:br>
            <a:r>
              <a:rPr lang="en-US" dirty="0"/>
              <a:t>+30 pts: Working hybrid image generation</a:t>
            </a:r>
            <a:br>
              <a:rPr lang="en-US" dirty="0"/>
            </a:br>
            <a:r>
              <a:rPr lang="en-US" dirty="0"/>
              <a:t>+20 pts: Writeup with several examples of hybrid images</a:t>
            </a:r>
            <a:br>
              <a:rPr lang="en-US" dirty="0"/>
            </a:br>
            <a:r>
              <a:rPr lang="en-US" dirty="0"/>
              <a:t>+10 pts: Extra credit (up to ten points)</a:t>
            </a:r>
            <a:br>
              <a:rPr lang="en-US" dirty="0"/>
            </a:br>
            <a:r>
              <a:rPr lang="en-US" dirty="0"/>
              <a:t>-5*n pts: Lose 5 points for every time you do not follow the instructions for the hand in          format</a:t>
            </a:r>
            <a:br>
              <a:rPr lang="en-US" dirty="0"/>
            </a:br>
            <a:r>
              <a:rPr lang="en-US" dirty="0"/>
              <a:t>-5*n pts: Lose 5 points for every day you delay the submission of your report and codes       beyond the due date. </a:t>
            </a:r>
            <a:br>
              <a:rPr lang="en-US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336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F90F2-C842-4727-B841-F6C063FC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Bonus Points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1FBB8-0E2E-40FB-BCB5-093BABA0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Discussion on the choice of the cutoff frequency value</a:t>
            </a:r>
          </a:p>
          <a:p>
            <a:r>
              <a:rPr lang="en-US" altLang="zh-CN" sz="1600" dirty="0"/>
              <a:t>Your understanding on the high and low frequencies</a:t>
            </a:r>
          </a:p>
          <a:p>
            <a:r>
              <a:rPr lang="en-US" altLang="zh-CN" sz="1600" dirty="0"/>
              <a:t>Your implementation of the generation of Gaussian Filter or other filters</a:t>
            </a:r>
          </a:p>
          <a:p>
            <a:r>
              <a:rPr lang="en-US" altLang="zh-CN" sz="1600" dirty="0"/>
              <a:t>Your own images for testing (Align them firstly)</a:t>
            </a:r>
          </a:p>
          <a:p>
            <a:pPr marL="0" indent="0">
              <a:buNone/>
            </a:pPr>
            <a:endParaRPr lang="zh-CN" alt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44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F90F2-C842-4727-B841-F6C063FC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Bonus Points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1FBB8-0E2E-40FB-BCB5-093BABA0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Discussion on the choice of the cutoff frequency value</a:t>
            </a:r>
          </a:p>
          <a:p>
            <a:r>
              <a:rPr lang="en-US" altLang="zh-CN" sz="1600" dirty="0"/>
              <a:t>Your understanding on the high and low frequencies</a:t>
            </a:r>
          </a:p>
          <a:p>
            <a:r>
              <a:rPr lang="en-US" altLang="zh-CN" sz="1600" dirty="0"/>
              <a:t>Your implementation of the generation of Gaussian Filter or other filters</a:t>
            </a:r>
          </a:p>
          <a:p>
            <a:r>
              <a:rPr lang="en-US" altLang="zh-CN" sz="1600" dirty="0"/>
              <a:t>Your own images for testing (Align them firstly)</a:t>
            </a:r>
          </a:p>
          <a:p>
            <a:pPr marL="0" indent="0">
              <a:buNone/>
            </a:pPr>
            <a:endParaRPr lang="zh-CN" alt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85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37DCB-BCD4-4CE4-A2BE-559D16CAD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&amp; Codes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B2FFCC-F40E-4ED0-8612-1DAE68D99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/>
              <a:t>Log onto </a:t>
            </a:r>
            <a:r>
              <a:rPr lang="en-CA" sz="1800"/>
              <a:t>eClass </a:t>
            </a:r>
            <a:r>
              <a:rPr lang="en-CA" sz="1800" dirty="0"/>
              <a:t>(https://eclass.yorku.ca/)</a:t>
            </a:r>
          </a:p>
          <a:p>
            <a:r>
              <a:rPr lang="en-CA" sz="1800" dirty="0"/>
              <a:t>Choose the course 4690</a:t>
            </a:r>
          </a:p>
          <a:p>
            <a:r>
              <a:rPr lang="en-CA" sz="1800" dirty="0"/>
              <a:t>Click into linear filter and find the lab part</a:t>
            </a:r>
          </a:p>
          <a:p>
            <a:endParaRPr lang="en-CA" dirty="0">
              <a:latin typeface="Gill Sans MT" panose="020B0502020104020203" pitchFamily="34" charset="0"/>
            </a:endParaRPr>
          </a:p>
          <a:p>
            <a:endParaRPr lang="en-CA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34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C8E8-A9CD-4E58-B58D-280F059FB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 Links</a:t>
            </a:r>
            <a:endParaRPr lang="en-CA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F46D376-29F7-8D40-9BC9-65C17D569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5758" y="1140202"/>
            <a:ext cx="7027885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algn="ctr" latinLnBrk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222222"/>
                </a:solidFill>
              </a:rPr>
              <a:t>Lab @ Every Thursday at 8:30 Join Zoom Meeting</a:t>
            </a:r>
            <a:br>
              <a:rPr lang="en-CA" sz="1000" dirty="0"/>
            </a:br>
            <a:r>
              <a:rPr lang="en-CA" sz="1400" u="sng" dirty="0">
                <a:hlinkClick r:id="rId2"/>
              </a:rPr>
              <a:t>https://yorku.zoom.us/j/96152333203?pwd=U2lOaEtTV1BRNmxtV0NtTzkwM2h5UT09</a:t>
            </a:r>
            <a:br>
              <a:rPr lang="en-CA" sz="1100" dirty="0"/>
            </a:br>
            <a:r>
              <a:rPr lang="en-CA" sz="1600" dirty="0"/>
              <a:t>Meeting ID: 961 5233 3203</a:t>
            </a:r>
            <a:br>
              <a:rPr lang="en-CA" sz="1100" dirty="0"/>
            </a:br>
            <a:r>
              <a:rPr lang="en-CA" sz="1600" dirty="0"/>
              <a:t>Passcode: 574885</a:t>
            </a:r>
            <a:br>
              <a:rPr lang="en-CA" sz="1400" dirty="0"/>
            </a:br>
            <a:endParaRPr lang="en-US" altLang="en-US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361107-C052-3546-9A74-FEF629602B50}"/>
              </a:ext>
            </a:extLst>
          </p:cNvPr>
          <p:cNvSpPr/>
          <p:nvPr/>
        </p:nvSpPr>
        <p:spPr>
          <a:xfrm>
            <a:off x="1900771" y="2424335"/>
            <a:ext cx="891785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0" indent="0" algn="ctr">
              <a:buClr>
                <a:srgbClr val="000000"/>
              </a:buClr>
              <a:buNone/>
            </a:pPr>
            <a:r>
              <a:rPr lang="nl-N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Maryam Jameela’s Office Hours @ Every </a:t>
            </a:r>
            <a:r>
              <a:rPr lang="nl-NL" sz="16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Monday</a:t>
            </a:r>
            <a:r>
              <a:rPr lang="nl-NL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at 1:00pm Join Zoom Meeting</a:t>
            </a:r>
          </a:p>
          <a:p>
            <a:pPr marL="270" indent="0" algn="ctr">
              <a:buClr>
                <a:srgbClr val="000000"/>
              </a:buClr>
              <a:buNone/>
            </a:pPr>
            <a:r>
              <a:rPr lang="en-CA" sz="14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https://yorku.zoom.us/j/98880571601?pwd=R2FDN3g1NVU1cGdrQzZFaGt2a0ZWUT09</a:t>
            </a:r>
            <a:br>
              <a:rPr lang="en-CA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Meeting ID: 988 8057 1601</a:t>
            </a:r>
            <a:br>
              <a:rPr lang="en-CA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Passcode: 416282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0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8894"/>
            <a:ext cx="10947400" cy="4796848"/>
          </a:xfrm>
        </p:spPr>
        <p:txBody>
          <a:bodyPr>
            <a:normAutofit/>
          </a:bodyPr>
          <a:lstStyle/>
          <a:p>
            <a:r>
              <a:rPr lang="en-US" sz="1600" dirty="0"/>
              <a:t>Code with descriptions</a:t>
            </a:r>
          </a:p>
          <a:p>
            <a:r>
              <a:rPr lang="en-US" sz="1600" dirty="0"/>
              <a:t>Result images</a:t>
            </a:r>
          </a:p>
          <a:p>
            <a:r>
              <a:rPr lang="en-US" sz="1600" dirty="0"/>
              <a:t>Report (max 10-12 pages)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Implementation procedure (be simple)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Result (images with titles and descriptions)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Discussion (major part)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 code in Report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Submit Code, Report and Results in Separate folders and Zip them Together</a:t>
            </a:r>
          </a:p>
          <a:p>
            <a:r>
              <a:rPr lang="en-US" sz="1600" dirty="0"/>
              <a:t>Upload them via Moodle: Due 11:59pm, Sep 30</a:t>
            </a:r>
            <a:r>
              <a:rPr lang="en-US" sz="1600" baseline="30000" dirty="0"/>
              <a:t>th</a:t>
            </a:r>
            <a:r>
              <a:rPr lang="en-US" sz="1600" dirty="0"/>
              <a:t> , 2021</a:t>
            </a:r>
          </a:p>
          <a:p>
            <a:r>
              <a:rPr lang="en-US" sz="1600" dirty="0"/>
              <a:t>Hints: Read the Lab1 introduction in detail</a:t>
            </a:r>
          </a:p>
          <a:p>
            <a:pPr marL="0" indent="0">
              <a:buNone/>
            </a:pPr>
            <a:r>
              <a:rPr lang="en-US" sz="1600" dirty="0"/>
              <a:t>                          or email TA via </a:t>
            </a:r>
            <a:r>
              <a:rPr lang="en-US" sz="1600" dirty="0">
                <a:hlinkClick r:id="rId2"/>
              </a:rPr>
              <a:t>maryumja@yorku.ca</a:t>
            </a:r>
            <a:r>
              <a:rPr lang="en-US" sz="1600" dirty="0"/>
              <a:t> if you have more questions</a:t>
            </a:r>
          </a:p>
        </p:txBody>
      </p:sp>
    </p:spTree>
    <p:extLst>
      <p:ext uri="{BB962C8B-B14F-4D97-AF65-F5344CB8AC3E}">
        <p14:creationId xmlns:p14="http://schemas.microsoft.com/office/powerpoint/2010/main" val="423806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A0BBE-60AE-42E2-8796-FB7AE06A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41411-2793-4274-8FE9-B32FB69A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Image filtering algorithm</a:t>
            </a:r>
          </a:p>
          <a:p>
            <a:r>
              <a:rPr lang="en-US" altLang="zh-CN" sz="1800" dirty="0"/>
              <a:t>Hybrid image creation</a:t>
            </a:r>
          </a:p>
          <a:p>
            <a:r>
              <a:rPr lang="en-US" altLang="zh-CN" sz="1800" dirty="0"/>
              <a:t>Understanding low and high frequencies of the image</a:t>
            </a:r>
          </a:p>
          <a:p>
            <a:r>
              <a:rPr lang="en-US" altLang="zh-CN" sz="1800" dirty="0"/>
              <a:t>MATLAB for image processing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2883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F16C710-F06E-455A-B220-E4A0AC745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29" y="1112395"/>
            <a:ext cx="2314695" cy="20431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1E091F-7C06-430F-BFEB-ED10A1B28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29" y="3869471"/>
            <a:ext cx="2314696" cy="20431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F64A8D1-2E89-42E4-A776-AAA91DB1B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136" y="2261339"/>
            <a:ext cx="2862897" cy="25269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EDBFDB-BCC5-451D-8CE0-F580FA31CF3C}"/>
              </a:ext>
            </a:extLst>
          </p:cNvPr>
          <p:cNvSpPr txBox="1"/>
          <p:nvPr/>
        </p:nvSpPr>
        <p:spPr>
          <a:xfrm>
            <a:off x="3563944" y="2111137"/>
            <a:ext cx="2139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 Frequency 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844C0-D593-4B4A-AB1A-F3E9C81B9922}"/>
              </a:ext>
            </a:extLst>
          </p:cNvPr>
          <p:cNvSpPr txBox="1"/>
          <p:nvPr/>
        </p:nvSpPr>
        <p:spPr>
          <a:xfrm>
            <a:off x="3588627" y="4539384"/>
            <a:ext cx="2139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 Frequency 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6355A8-7207-4D23-B4AF-3DCAB7E4EC86}"/>
              </a:ext>
            </a:extLst>
          </p:cNvPr>
          <p:cNvCxnSpPr>
            <a:stCxn id="5" idx="3"/>
          </p:cNvCxnSpPr>
          <p:nvPr/>
        </p:nvCxnSpPr>
        <p:spPr>
          <a:xfrm>
            <a:off x="3179724" y="2133947"/>
            <a:ext cx="1298970" cy="102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7401C5-980D-4D2A-84CD-E332225710C3}"/>
              </a:ext>
            </a:extLst>
          </p:cNvPr>
          <p:cNvCxnSpPr>
            <a:cxnSpLocks/>
          </p:cNvCxnSpPr>
          <p:nvPr/>
        </p:nvCxnSpPr>
        <p:spPr>
          <a:xfrm flipV="1">
            <a:off x="3179724" y="3702502"/>
            <a:ext cx="1392276" cy="1188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lus Sign 10">
            <a:extLst>
              <a:ext uri="{FF2B5EF4-FFF2-40B4-BE49-F238E27FC236}">
                <a16:creationId xmlns:a16="http://schemas.microsoft.com/office/drawing/2014/main" id="{3B760279-416A-4B38-98EE-34C912B11EFF}"/>
              </a:ext>
            </a:extLst>
          </p:cNvPr>
          <p:cNvSpPr/>
          <p:nvPr/>
        </p:nvSpPr>
        <p:spPr>
          <a:xfrm>
            <a:off x="4404245" y="2918223"/>
            <a:ext cx="1063690" cy="1021551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F55837FB-0EEC-4659-8711-F63DA007C867}"/>
              </a:ext>
            </a:extLst>
          </p:cNvPr>
          <p:cNvSpPr/>
          <p:nvPr/>
        </p:nvSpPr>
        <p:spPr>
          <a:xfrm>
            <a:off x="5703214" y="3036860"/>
            <a:ext cx="1464250" cy="902914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41764E-E888-4938-BE69-58576EFDC8E1}"/>
              </a:ext>
            </a:extLst>
          </p:cNvPr>
          <p:cNvSpPr txBox="1"/>
          <p:nvPr/>
        </p:nvSpPr>
        <p:spPr>
          <a:xfrm>
            <a:off x="8092402" y="4894354"/>
            <a:ext cx="2139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Hybrid Image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D19F398-1A23-4DF5-B25A-C8C570AFE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830"/>
            <a:ext cx="10515600" cy="610234"/>
          </a:xfrm>
        </p:spPr>
        <p:txBody>
          <a:bodyPr/>
          <a:lstStyle/>
          <a:p>
            <a:r>
              <a:rPr lang="en-US" altLang="zh-CN" dirty="0"/>
              <a:t>Hybrid Image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81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8737-CB17-4F2A-95A8-38DED246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Hybrid Image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00631-ED96-4DDB-8C76-7F5288A3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/>
              <a:t>High Frequency: “High spatial frequencies which are conveyed more slowly by parvocellular               pathways and provide finer information.” [1]</a:t>
            </a:r>
          </a:p>
          <a:p>
            <a:pPr algn="just"/>
            <a:r>
              <a:rPr lang="en-US" sz="1800" dirty="0"/>
              <a:t>Low Frequency: “Low spatial frequencies (LSF), containing the coarse information on a visual stimulus, are rapidly conveyed by magnocellular pathways.” [1]</a:t>
            </a:r>
            <a:endParaRPr lang="en-CA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F1FF8-19B1-4C33-B989-AC3905A0D2C5}"/>
              </a:ext>
            </a:extLst>
          </p:cNvPr>
          <p:cNvSpPr txBox="1"/>
          <p:nvPr/>
        </p:nvSpPr>
        <p:spPr>
          <a:xfrm>
            <a:off x="3806890" y="6334780"/>
            <a:ext cx="797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[1] Louise Kauffmann, Alan Chauvin, Nathalie </a:t>
            </a:r>
            <a:r>
              <a:rPr lang="en-CA" sz="700" dirty="0" err="1">
                <a:latin typeface="Arial" panose="020B0604020202020204" pitchFamily="34" charset="0"/>
                <a:cs typeface="Arial" panose="020B0604020202020204" pitchFamily="34" charset="0"/>
              </a:rPr>
              <a:t>Guyader</a:t>
            </a:r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, and Carole </a:t>
            </a:r>
            <a:r>
              <a:rPr lang="en-CA" sz="700" dirty="0" err="1">
                <a:latin typeface="Arial" panose="020B0604020202020204" pitchFamily="34" charset="0"/>
                <a:cs typeface="Arial" panose="020B0604020202020204" pitchFamily="34" charset="0"/>
              </a:rPr>
              <a:t>Peyrin</a:t>
            </a:r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Rapid scene categorization: Role of spatial frequency order, accumulation mode and luminance contrast, </a:t>
            </a:r>
            <a:r>
              <a:rPr lang="en-US" sz="700" u="sng" dirty="0">
                <a:latin typeface="Arial" panose="020B0604020202020204" pitchFamily="34" charset="0"/>
                <a:cs typeface="Arial" panose="020B0604020202020204" pitchFamily="34" charset="0"/>
                <a:hlinkClick r:id="rId2" tooltip="Go to Vision Research on ScienceDirect"/>
              </a:rPr>
              <a:t>Vision Research</a:t>
            </a:r>
            <a:r>
              <a:rPr lang="en-US" sz="7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  <a:hlinkClick r:id="rId3" tooltip="Go to table of contents for this volume/issue"/>
              </a:rPr>
              <a:t>Volume 107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, February 2015, Pages 49-57</a:t>
            </a:r>
          </a:p>
          <a:p>
            <a:pPr font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[2] N</a:t>
            </a:r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CA" sz="700" dirty="0" err="1">
                <a:latin typeface="Arial" panose="020B0604020202020204" pitchFamily="34" charset="0"/>
                <a:cs typeface="Arial" panose="020B0604020202020204" pitchFamily="34" charset="0"/>
              </a:rPr>
              <a:t>M.Munsters,H.van</a:t>
            </a:r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700" dirty="0" err="1">
                <a:latin typeface="Arial" panose="020B0604020202020204" pitchFamily="34" charset="0"/>
                <a:cs typeface="Arial" panose="020B0604020202020204" pitchFamily="34" charset="0"/>
              </a:rPr>
              <a:t>Ravenswaaij</a:t>
            </a:r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CA" sz="700" dirty="0" err="1">
                <a:latin typeface="Arial" panose="020B0604020202020204" pitchFamily="34" charset="0"/>
                <a:cs typeface="Arial" panose="020B0604020202020204" pitchFamily="34" charset="0"/>
              </a:rPr>
              <a:t>C.van</a:t>
            </a:r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 den </a:t>
            </a:r>
            <a:r>
              <a:rPr lang="en-CA" sz="700" dirty="0" err="1">
                <a:latin typeface="Arial" panose="020B0604020202020204" pitchFamily="34" charset="0"/>
                <a:cs typeface="Arial" panose="020B0604020202020204" pitchFamily="34" charset="0"/>
              </a:rPr>
              <a:t>Boomen</a:t>
            </a:r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CA" sz="700" dirty="0" err="1">
                <a:latin typeface="Arial" panose="020B0604020202020204" pitchFamily="34" charset="0"/>
                <a:cs typeface="Arial" panose="020B0604020202020204" pitchFamily="34" charset="0"/>
              </a:rPr>
              <a:t>C.Kemner</a:t>
            </a:r>
            <a:r>
              <a:rPr lang="en-CA" sz="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Test-retest reliability of infant event related potentials evoked by faces, </a:t>
            </a:r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Neuropsychologia Volume 126, 18 March 2019, Pages 20-26</a:t>
            </a:r>
          </a:p>
        </p:txBody>
      </p:sp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050F4A3B-AE03-4471-95A4-7CFDE8338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703" y="2434180"/>
            <a:ext cx="60960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7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04AF3-583F-4B53-9018-B91DF4A1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Multi-resolution Hybrid Images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F391C88-9FEC-499A-9816-3CB92F248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7306"/>
            <a:ext cx="10703030" cy="481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20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167D9-3344-4BA2-AE11-359B8DBA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Procedure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14772F-0014-40DA-BB29-EA27F85A5AE9}"/>
              </a:ext>
            </a:extLst>
          </p:cNvPr>
          <p:cNvSpPr txBox="1"/>
          <p:nvPr/>
        </p:nvSpPr>
        <p:spPr>
          <a:xfrm>
            <a:off x="838201" y="1916039"/>
            <a:ext cx="192306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 Image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7EFD33-EF65-44DC-997D-8EE38C5FCFF1}"/>
              </a:ext>
            </a:extLst>
          </p:cNvPr>
          <p:cNvSpPr txBox="1"/>
          <p:nvPr/>
        </p:nvSpPr>
        <p:spPr>
          <a:xfrm>
            <a:off x="838200" y="3431356"/>
            <a:ext cx="192307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3FB96F-2BF6-4F9D-A002-F25BAD37F1C3}"/>
              </a:ext>
            </a:extLst>
          </p:cNvPr>
          <p:cNvSpPr txBox="1"/>
          <p:nvPr/>
        </p:nvSpPr>
        <p:spPr>
          <a:xfrm>
            <a:off x="3804503" y="2839038"/>
            <a:ext cx="2133599" cy="5232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n w="0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ill Sans MT" panose="020B0502020104020203" pitchFamily="34" charset="0"/>
                <a:cs typeface="Times New Roman" panose="02020603050405020304" pitchFamily="18" charset="0"/>
              </a:rPr>
              <a:t>Convolution</a:t>
            </a:r>
            <a:endParaRPr lang="zh-CN" altLang="en-US" sz="2800" dirty="0">
              <a:ln w="0">
                <a:solidFill>
                  <a:srgbClr val="FF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ill Sans MT" panose="020B05020201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4E88B1-2EC6-4BCC-B5AB-C0CBB0047B52}"/>
              </a:ext>
            </a:extLst>
          </p:cNvPr>
          <p:cNvSpPr txBox="1"/>
          <p:nvPr/>
        </p:nvSpPr>
        <p:spPr>
          <a:xfrm>
            <a:off x="6740952" y="1781310"/>
            <a:ext cx="192306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3C4DB8-92F8-4B89-A7C6-87ABB7C33734}"/>
              </a:ext>
            </a:extLst>
          </p:cNvPr>
          <p:cNvSpPr txBox="1"/>
          <p:nvPr/>
        </p:nvSpPr>
        <p:spPr>
          <a:xfrm>
            <a:off x="6740951" y="3646799"/>
            <a:ext cx="192306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Low </a:t>
            </a:r>
          </a:p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Frequencies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431A17-0E62-4D7D-8A41-408D50146B03}"/>
              </a:ext>
            </a:extLst>
          </p:cNvPr>
          <p:cNvSpPr txBox="1"/>
          <p:nvPr/>
        </p:nvSpPr>
        <p:spPr>
          <a:xfrm>
            <a:off x="9466869" y="2747945"/>
            <a:ext cx="207075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Hybrid Image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F28032-46C6-4908-9A75-B257BA8FBDC9}"/>
              </a:ext>
            </a:extLst>
          </p:cNvPr>
          <p:cNvSpPr txBox="1"/>
          <p:nvPr/>
        </p:nvSpPr>
        <p:spPr>
          <a:xfrm>
            <a:off x="9466869" y="4804560"/>
            <a:ext cx="207075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Visualization &amp; </a:t>
            </a: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87F874A-D84D-4DED-B0BB-AE6B94642087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938102" y="2135253"/>
            <a:ext cx="802850" cy="96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83060E4-B9A9-4F8F-9A01-3619CA4E1BF9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5938102" y="3100648"/>
            <a:ext cx="802849" cy="900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7830999-C450-47DD-BFCF-1A605169572F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761270" y="2116094"/>
            <a:ext cx="1043233" cy="98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C605526-A6F9-4BE9-8663-178BF234B2E8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761270" y="3100648"/>
            <a:ext cx="1043233" cy="684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46E3426-4A01-4A8F-9648-FB005D1A581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664021" y="2135253"/>
            <a:ext cx="802848" cy="81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6B1CAD9-DD55-4A87-96C0-D723CB66736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664020" y="2948000"/>
            <a:ext cx="802849" cy="105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14763B9-ABB9-43EA-965F-9B3A43A0366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0502248" y="3148055"/>
            <a:ext cx="0" cy="165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8712023-8003-4D68-A957-E4871F99ED08}"/>
              </a:ext>
            </a:extLst>
          </p:cNvPr>
          <p:cNvSpPr txBox="1"/>
          <p:nvPr/>
        </p:nvSpPr>
        <p:spPr>
          <a:xfrm>
            <a:off x="633565" y="2896336"/>
            <a:ext cx="1150854" cy="408623"/>
          </a:xfrm>
          <a:prstGeom prst="wedgeRoundRectCallout">
            <a:avLst>
              <a:gd name="adj1" fmla="val -20833"/>
              <a:gd name="adj2" fmla="val 7864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fspecial()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E91F053-3BA1-43DB-B45C-02FE5C3B0D8C}"/>
              </a:ext>
            </a:extLst>
          </p:cNvPr>
          <p:cNvSpPr txBox="1"/>
          <p:nvPr/>
        </p:nvSpPr>
        <p:spPr>
          <a:xfrm>
            <a:off x="3769153" y="2286701"/>
            <a:ext cx="1517715" cy="408623"/>
          </a:xfrm>
          <a:prstGeom prst="wedgeRoundRectCallout">
            <a:avLst>
              <a:gd name="adj1" fmla="val -20833"/>
              <a:gd name="adj2" fmla="val 78649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Gill Sans MT" panose="020B0502020104020203" pitchFamily="34" charset="0"/>
              </a:rPr>
              <a:t>My_imfilter()</a:t>
            </a:r>
            <a:endParaRPr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BFF9C4B-4DCA-4EAA-AEE1-DB5EAC1A4CF4}"/>
              </a:ext>
            </a:extLst>
          </p:cNvPr>
          <p:cNvSpPr txBox="1"/>
          <p:nvPr/>
        </p:nvSpPr>
        <p:spPr>
          <a:xfrm>
            <a:off x="6339526" y="1161787"/>
            <a:ext cx="2063684" cy="408623"/>
          </a:xfrm>
          <a:prstGeom prst="wedgeRoundRectCallout">
            <a:avLst>
              <a:gd name="adj1" fmla="val -20833"/>
              <a:gd name="adj2" fmla="val 8326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High=Image-Low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38" name="十字形 37">
            <a:extLst>
              <a:ext uri="{FF2B5EF4-FFF2-40B4-BE49-F238E27FC236}">
                <a16:creationId xmlns:a16="http://schemas.microsoft.com/office/drawing/2014/main" id="{9236ADE4-ABE9-4E03-ADC7-BCC4779920E4}"/>
              </a:ext>
            </a:extLst>
          </p:cNvPr>
          <p:cNvSpPr/>
          <p:nvPr/>
        </p:nvSpPr>
        <p:spPr>
          <a:xfrm>
            <a:off x="7423612" y="2834999"/>
            <a:ext cx="647306" cy="600900"/>
          </a:xfrm>
          <a:prstGeom prst="plus">
            <a:avLst>
              <a:gd name="adj" fmla="val 4372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Gill Sans MT" panose="020B0502020104020203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3453AF4-6B58-4A34-AF3D-0C541225A91C}"/>
              </a:ext>
            </a:extLst>
          </p:cNvPr>
          <p:cNvSpPr txBox="1"/>
          <p:nvPr/>
        </p:nvSpPr>
        <p:spPr>
          <a:xfrm>
            <a:off x="8984531" y="4253306"/>
            <a:ext cx="1988269" cy="408623"/>
          </a:xfrm>
          <a:prstGeom prst="wedgeRoundRectCallout">
            <a:avLst>
              <a:gd name="adj1" fmla="val -20833"/>
              <a:gd name="adj2" fmla="val 78649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vis_hybrid_image()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24B0431-6C8B-4C5D-8050-385D51D9D6F1}"/>
              </a:ext>
            </a:extLst>
          </p:cNvPr>
          <p:cNvSpPr txBox="1"/>
          <p:nvPr/>
        </p:nvSpPr>
        <p:spPr>
          <a:xfrm>
            <a:off x="3620678" y="4804560"/>
            <a:ext cx="250124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Function 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5F7C372-1C75-4975-9B59-63B764EACFB8}"/>
              </a:ext>
            </a:extLst>
          </p:cNvPr>
          <p:cNvCxnSpPr>
            <a:stCxn id="7" idx="2"/>
            <a:endCxn id="42" idx="0"/>
          </p:cNvCxnSpPr>
          <p:nvPr/>
        </p:nvCxnSpPr>
        <p:spPr>
          <a:xfrm flipH="1">
            <a:off x="4871302" y="3362258"/>
            <a:ext cx="1" cy="144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57E0073-32BD-4D20-A914-AC164D1CCD1A}"/>
              </a:ext>
            </a:extLst>
          </p:cNvPr>
          <p:cNvSpPr txBox="1"/>
          <p:nvPr/>
        </p:nvSpPr>
        <p:spPr>
          <a:xfrm>
            <a:off x="3121846" y="4246474"/>
            <a:ext cx="1749455" cy="408623"/>
          </a:xfrm>
          <a:prstGeom prst="wedgeRoundRectCallout">
            <a:avLst>
              <a:gd name="adj1" fmla="val -20833"/>
              <a:gd name="adj2" fmla="val 7864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Gill Sans MT" panose="020B0502020104020203" pitchFamily="34" charset="0"/>
              </a:rPr>
              <a:t>Test_filtering.m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26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4847-14EB-4E95-9DED-F3B81118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Convolution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331E-CD2A-4B99-968E-D86BB16EA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Mathematical technique to combine two signals to form another.</a:t>
            </a:r>
          </a:p>
          <a:p>
            <a:pPr algn="just"/>
            <a:r>
              <a:rPr lang="en-US" dirty="0"/>
              <a:t>The convolution uses the data as input signal along </a:t>
            </a:r>
            <a:r>
              <a:rPr lang="en-US" b="1" dirty="0"/>
              <a:t>filter</a:t>
            </a:r>
            <a:r>
              <a:rPr lang="en-US" dirty="0"/>
              <a:t> or </a:t>
            </a:r>
            <a:r>
              <a:rPr lang="en-US" b="1" dirty="0"/>
              <a:t>kernel </a:t>
            </a:r>
            <a:r>
              <a:rPr lang="en-US" dirty="0"/>
              <a:t>to then produce an    output signal called </a:t>
            </a:r>
            <a:r>
              <a:rPr lang="en-US" b="1" dirty="0"/>
              <a:t>feature map.</a:t>
            </a:r>
          </a:p>
          <a:p>
            <a:pPr algn="just"/>
            <a:r>
              <a:rPr lang="en-US" dirty="0"/>
              <a:t>These feature maps are an example of human vision and our process of seeing things      and extracting information to make vision decision.</a:t>
            </a:r>
          </a:p>
          <a:p>
            <a:pPr algn="just"/>
            <a:r>
              <a:rPr lang="en-US" dirty="0"/>
              <a:t>Convolutions are simple operations introduced to mimic human vision in computers which only sees numbers [0,1]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48601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LAB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LAB" id="{8AEA99E5-F6B6-477E-880D-51D8A00F2327}" vid="{8232C544-3F4A-4328-9417-DFAEB111C6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Theme_LAB</Template>
  <TotalTime>490</TotalTime>
  <Words>785</Words>
  <Application>Microsoft Macintosh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Abadi</vt:lpstr>
      <vt:lpstr>Arial</vt:lpstr>
      <vt:lpstr>Calibri</vt:lpstr>
      <vt:lpstr>Calibri Light</vt:lpstr>
      <vt:lpstr>Gill Sans MT</vt:lpstr>
      <vt:lpstr>Tahoma</vt:lpstr>
      <vt:lpstr>Times New Roman</vt:lpstr>
      <vt:lpstr>Wingdings</vt:lpstr>
      <vt:lpstr>Theme_LAB</vt:lpstr>
      <vt:lpstr>PowerPoint Presentation</vt:lpstr>
      <vt:lpstr>Zoom Links</vt:lpstr>
      <vt:lpstr>Submission</vt:lpstr>
      <vt:lpstr>Objective </vt:lpstr>
      <vt:lpstr>Hybrid Image</vt:lpstr>
      <vt:lpstr>Components of Hybrid Image</vt:lpstr>
      <vt:lpstr>Multi-resolution Hybrid Images</vt:lpstr>
      <vt:lpstr>Procedure</vt:lpstr>
      <vt:lpstr>Why Convolution</vt:lpstr>
      <vt:lpstr>Convolution </vt:lpstr>
      <vt:lpstr>Convolution</vt:lpstr>
      <vt:lpstr>Convolution</vt:lpstr>
      <vt:lpstr>Requirements of Convolution Procedure</vt:lpstr>
      <vt:lpstr>Marks Breakdown</vt:lpstr>
      <vt:lpstr>Bonus Points</vt:lpstr>
      <vt:lpstr>Bonus Points</vt:lpstr>
      <vt:lpstr>Data &amp;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 Zhao</dc:creator>
  <cp:lastModifiedBy>Maryam Jameela</cp:lastModifiedBy>
  <cp:revision>29</cp:revision>
  <dcterms:created xsi:type="dcterms:W3CDTF">2017-09-22T17:15:34Z</dcterms:created>
  <dcterms:modified xsi:type="dcterms:W3CDTF">2021-09-16T00:42:49Z</dcterms:modified>
</cp:coreProperties>
</file>