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7" r:id="rId2"/>
    <p:sldId id="272" r:id="rId3"/>
    <p:sldId id="271" r:id="rId4"/>
    <p:sldId id="282" r:id="rId5"/>
    <p:sldId id="273" r:id="rId6"/>
    <p:sldId id="274" r:id="rId7"/>
    <p:sldId id="275" r:id="rId8"/>
    <p:sldId id="276" r:id="rId9"/>
    <p:sldId id="277" r:id="rId10"/>
    <p:sldId id="278" r:id="rId11"/>
    <p:sldId id="269" r:id="rId12"/>
    <p:sldId id="279" r:id="rId13"/>
    <p:sldId id="283" r:id="rId14"/>
    <p:sldId id="280" r:id="rId15"/>
    <p:sldId id="310" r:id="rId16"/>
    <p:sldId id="309" r:id="rId17"/>
    <p:sldId id="281" r:id="rId1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A7EB2-9BCE-4416-AD41-D021E5B10E16}" type="datetimeFigureOut">
              <a:rPr lang="en-CA" smtClean="0"/>
              <a:t>2021-09-30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A6D65-75DD-46BB-9CDE-32482B108C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25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830"/>
            <a:ext cx="10515600" cy="610234"/>
          </a:xfrm>
        </p:spPr>
        <p:txBody>
          <a:bodyPr>
            <a:noAutofit/>
          </a:bodyPr>
          <a:lstStyle>
            <a:lvl1pPr algn="ctr"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081"/>
            <a:ext cx="105156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4079" y="87091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44858-5AFC-40FB-965B-31F2D225CC94}"/>
              </a:ext>
            </a:extLst>
          </p:cNvPr>
          <p:cNvSpPr/>
          <p:nvPr/>
        </p:nvSpPr>
        <p:spPr>
          <a:xfrm>
            <a:off x="838200" y="903608"/>
            <a:ext cx="10515600" cy="72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95000">
                <a:srgbClr val="0000FF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8448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3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7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1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6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892F-38E2-4FB7-8681-90460D2F17FD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4E08-EFB1-46D7-AE08-C9A16B8F1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50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ryumja@yorku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9"/>
          <p:cNvSpPr txBox="1">
            <a:spLocks/>
          </p:cNvSpPr>
          <p:nvPr/>
        </p:nvSpPr>
        <p:spPr>
          <a:xfrm>
            <a:off x="379568" y="273378"/>
            <a:ext cx="1020940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6784" y="4330663"/>
            <a:ext cx="475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ESSE 4690 Lab 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Course Director: Dr.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Gunho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Sohn</a:t>
            </a:r>
          </a:p>
          <a:p>
            <a:pPr algn="ctr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Maryam Jameela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 30</a:t>
            </a:r>
            <a:r>
              <a:rPr lang="en-CA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Sep 2021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FCC610-2F9D-4BA4-90C4-B5262383C3A2}"/>
              </a:ext>
            </a:extLst>
          </p:cNvPr>
          <p:cNvSpPr/>
          <p:nvPr/>
        </p:nvSpPr>
        <p:spPr>
          <a:xfrm>
            <a:off x="3657600" y="2610859"/>
            <a:ext cx="53008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000" spc="-5" dirty="0">
                <a:latin typeface="Arial" panose="020B0604020202020204" pitchFamily="34" charset="0"/>
                <a:cs typeface="Arial" panose="020B0604020202020204" pitchFamily="34" charset="0"/>
              </a:rPr>
              <a:t>Canny Edge</a:t>
            </a:r>
            <a:r>
              <a:rPr lang="en-CA" sz="4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4000" spc="-5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E057-BA61-45A5-9F4A-1F978340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110" dirty="0"/>
              <a:t>Quality</a:t>
            </a:r>
            <a:r>
              <a:rPr lang="en-CA" spc="-70" dirty="0"/>
              <a:t> </a:t>
            </a:r>
            <a:r>
              <a:rPr lang="en-CA" spc="-270" dirty="0"/>
              <a:t>Assessment</a:t>
            </a:r>
            <a:endParaRPr lang="en-CA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F958051-14EE-4F83-8435-47912D015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62057"/>
              </p:ext>
            </p:extLst>
          </p:nvPr>
        </p:nvGraphicFramePr>
        <p:xfrm>
          <a:off x="845574" y="1209368"/>
          <a:ext cx="4647080" cy="293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8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820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Your</a:t>
                      </a:r>
                      <a:r>
                        <a:rPr sz="18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Detection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31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613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6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215265" marR="83820" indent="-113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Gro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nd  </a:t>
                      </a:r>
                      <a:r>
                        <a:rPr sz="1800" spc="-65" dirty="0">
                          <a:latin typeface="Trebuchet MS"/>
                          <a:cs typeface="Trebuchet MS"/>
                        </a:rPr>
                        <a:t>Truth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T</a:t>
                      </a: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True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Positive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Negative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61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Positive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65" dirty="0">
                          <a:latin typeface="Trebuchet MS"/>
                          <a:cs typeface="Trebuchet MS"/>
                        </a:rPr>
                        <a:t>True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Negative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32EEAD5E-0EC6-4373-86BF-7D35B29BAF25}"/>
              </a:ext>
            </a:extLst>
          </p:cNvPr>
          <p:cNvSpPr txBox="1"/>
          <p:nvPr/>
        </p:nvSpPr>
        <p:spPr>
          <a:xfrm>
            <a:off x="4658932" y="4873307"/>
            <a:ext cx="6842125" cy="11718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 marR="5080" indent="-31750">
              <a:lnSpc>
                <a:spcPct val="126600"/>
              </a:lnSpc>
              <a:spcBef>
                <a:spcPts val="95"/>
              </a:spcBef>
            </a:pPr>
            <a:r>
              <a:rPr sz="2000" i="1" spc="25" dirty="0">
                <a:latin typeface="Times New Roman"/>
                <a:cs typeface="Times New Roman"/>
              </a:rPr>
              <a:t>TPR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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TP </a:t>
            </a:r>
            <a:r>
              <a:rPr sz="2000" spc="5" dirty="0">
                <a:latin typeface="Times New Roman"/>
                <a:cs typeface="Times New Roman"/>
              </a:rPr>
              <a:t>/ 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i="1" spc="-15" dirty="0">
                <a:latin typeface="Times New Roman"/>
                <a:cs typeface="Times New Roman"/>
              </a:rPr>
              <a:t>TP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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FN </a:t>
            </a:r>
            <a:r>
              <a:rPr sz="2000" spc="10" dirty="0">
                <a:latin typeface="Times New Roman"/>
                <a:cs typeface="Times New Roman"/>
              </a:rPr>
              <a:t>) </a:t>
            </a:r>
            <a:r>
              <a:rPr sz="2000" spc="30" dirty="0">
                <a:latin typeface="Symbol"/>
                <a:cs typeface="Arial" panose="020B0604020202020204" pitchFamily="34" charset="0"/>
              </a:rPr>
              <a:t>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correctly </a:t>
            </a:r>
            <a:r>
              <a:rPr sz="2000" spc="5" dirty="0">
                <a:latin typeface="Times New Roman"/>
                <a:cs typeface="Times New Roman"/>
              </a:rPr>
              <a:t>detected </a:t>
            </a:r>
            <a:r>
              <a:rPr sz="2000" spc="10" dirty="0">
                <a:latin typeface="Times New Roman"/>
                <a:cs typeface="Times New Roman"/>
              </a:rPr>
              <a:t>edge  </a:t>
            </a:r>
            <a:endParaRPr lang="en-CA" sz="2000" spc="10" dirty="0">
              <a:latin typeface="Times New Roman"/>
              <a:cs typeface="Times New Roman"/>
            </a:endParaRPr>
          </a:p>
          <a:p>
            <a:pPr marL="43815" marR="5080" indent="-31750">
              <a:lnSpc>
                <a:spcPct val="126600"/>
              </a:lnSpc>
              <a:spcBef>
                <a:spcPts val="95"/>
              </a:spcBef>
            </a:pPr>
            <a:r>
              <a:rPr sz="2000" i="1" spc="20" dirty="0">
                <a:latin typeface="Times New Roman"/>
                <a:cs typeface="Times New Roman"/>
              </a:rPr>
              <a:t>FPR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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FP</a:t>
            </a:r>
            <a:r>
              <a:rPr sz="2000" i="1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/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(</a:t>
            </a:r>
            <a:r>
              <a:rPr sz="2000" i="1" spc="65" dirty="0">
                <a:latin typeface="Times New Roman"/>
                <a:cs typeface="Times New Roman"/>
              </a:rPr>
              <a:t>FP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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TN</a:t>
            </a:r>
            <a:r>
              <a:rPr sz="2000" i="1" spc="-3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Symbol"/>
                <a:cs typeface="Arial" panose="020B0604020202020204" pitchFamily="34" charset="0"/>
              </a:rPr>
              <a:t>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incorrectly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detected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edge  </a:t>
            </a:r>
            <a:endParaRPr lang="en-CA" sz="2000" spc="10" dirty="0">
              <a:latin typeface="Times New Roman"/>
              <a:cs typeface="Times New Roman"/>
            </a:endParaRPr>
          </a:p>
          <a:p>
            <a:pPr marL="43815" marR="5080" indent="-31750">
              <a:lnSpc>
                <a:spcPct val="126600"/>
              </a:lnSpc>
              <a:spcBef>
                <a:spcPts val="95"/>
              </a:spcBef>
            </a:pPr>
            <a:r>
              <a:rPr sz="2000" i="1" spc="5" dirty="0">
                <a:latin typeface="Times New Roman"/>
                <a:cs typeface="Times New Roman"/>
              </a:rPr>
              <a:t>Accuracy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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i="1" spc="-15" dirty="0">
                <a:latin typeface="Times New Roman"/>
                <a:cs typeface="Times New Roman"/>
              </a:rPr>
              <a:t>TP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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TN</a:t>
            </a:r>
            <a:r>
              <a:rPr sz="2000" i="1" spc="-3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)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/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i="1" spc="-15" dirty="0">
                <a:latin typeface="Times New Roman"/>
                <a:cs typeface="Times New Roman"/>
              </a:rPr>
              <a:t>TP</a:t>
            </a:r>
            <a:r>
              <a:rPr sz="2000" i="1" spc="-1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Arial" panose="020B0604020202020204" pitchFamily="34" charset="0"/>
              </a:rPr>
              <a:t>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i="1" spc="25" dirty="0">
                <a:latin typeface="Times New Roman"/>
                <a:cs typeface="Times New Roman"/>
              </a:rPr>
              <a:t>TN</a:t>
            </a:r>
            <a:r>
              <a:rPr sz="2000" i="1" spc="-3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+FP+FN)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E7E783F-ABAD-4F9B-ABC3-FB0A9789CD0C}"/>
              </a:ext>
            </a:extLst>
          </p:cNvPr>
          <p:cNvSpPr/>
          <p:nvPr/>
        </p:nvSpPr>
        <p:spPr>
          <a:xfrm>
            <a:off x="5657119" y="1066774"/>
            <a:ext cx="2852927" cy="1903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8E96F9A-A029-409E-A2D8-B924892CA2CF}"/>
              </a:ext>
            </a:extLst>
          </p:cNvPr>
          <p:cNvSpPr/>
          <p:nvPr/>
        </p:nvSpPr>
        <p:spPr>
          <a:xfrm>
            <a:off x="8572205" y="1037596"/>
            <a:ext cx="2744724" cy="1830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373AAD15-675C-4F4E-B3F9-4D53A3AC2AAF}"/>
              </a:ext>
            </a:extLst>
          </p:cNvPr>
          <p:cNvSpPr/>
          <p:nvPr/>
        </p:nvSpPr>
        <p:spPr>
          <a:xfrm>
            <a:off x="7391400" y="2989116"/>
            <a:ext cx="2862072" cy="1909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F1411-89BF-4671-ACA8-51DB620ED9C2}"/>
              </a:ext>
            </a:extLst>
          </p:cNvPr>
          <p:cNvSpPr txBox="1"/>
          <p:nvPr/>
        </p:nvSpPr>
        <p:spPr>
          <a:xfrm>
            <a:off x="1828800" y="4152519"/>
            <a:ext cx="28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1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2DE4-1C8C-4DCE-9CBB-5EDB628C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Edge Detection Functions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BBE36-EC1B-4AC4-958B-801A386C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16" y="1066800"/>
            <a:ext cx="10510684" cy="406265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800" dirty="0"/>
              <a:t>Input Image: transfer image to gray format and pixel intensities to [0,1] range.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Gradient Computation: output gradient magnitude and direction at each pixel position.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Non-Maximum Suppression: output single-pixel-width edge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Double Thresholding: output pixel intensities should be 0, 0.5 or 1.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Edge Linking: output the final edge detection result.</a:t>
            </a:r>
          </a:p>
          <a:p>
            <a:pPr marL="342900" indent="-342900">
              <a:buFont typeface="+mj-lt"/>
              <a:buAutoNum type="arabicPeriod"/>
            </a:pPr>
            <a:r>
              <a:rPr lang="en-CA" sz="1800" dirty="0"/>
              <a:t>Quality Assessment: output TPR, FPR.</a:t>
            </a:r>
          </a:p>
        </p:txBody>
      </p:sp>
    </p:spTree>
    <p:extLst>
      <p:ext uri="{BB962C8B-B14F-4D97-AF65-F5344CB8AC3E}">
        <p14:creationId xmlns:p14="http://schemas.microsoft.com/office/powerpoint/2010/main" val="20183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2DC-25FE-4FD8-9FDA-ACBE9944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77BE762-F063-481C-BB28-ADD4D89AD3DC}"/>
              </a:ext>
            </a:extLst>
          </p:cNvPr>
          <p:cNvSpPr txBox="1"/>
          <p:nvPr/>
        </p:nvSpPr>
        <p:spPr>
          <a:xfrm>
            <a:off x="838200" y="1524000"/>
            <a:ext cx="10284461" cy="229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988" indent="-280988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Typically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i="1" spc="20" dirty="0" err="1">
                <a:latin typeface="Times New Roman"/>
                <a:cs typeface="Times New Roman"/>
              </a:rPr>
              <a:t>t</a:t>
            </a:r>
            <a:r>
              <a:rPr lang="en-US" i="1" spc="30" baseline="-24444" dirty="0" err="1">
                <a:latin typeface="Times New Roman"/>
                <a:cs typeface="Times New Roman"/>
              </a:rPr>
              <a:t>h</a:t>
            </a:r>
            <a:r>
              <a:rPr lang="en-US" i="1" spc="30" baseline="-24444" dirty="0">
                <a:latin typeface="Times New Roman"/>
                <a:cs typeface="Times New Roman"/>
              </a:rPr>
              <a:t> </a:t>
            </a:r>
            <a:r>
              <a:rPr lang="en-US" spc="5" dirty="0">
                <a:latin typeface="Symbol"/>
                <a:cs typeface="Arial" panose="020B0604020202020204" pitchFamily="34" charset="0"/>
              </a:rPr>
              <a:t>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2, </a:t>
            </a:r>
            <a:r>
              <a:rPr lang="en-US" i="1" spc="-10" dirty="0" err="1">
                <a:latin typeface="Times New Roman"/>
                <a:cs typeface="Times New Roman"/>
              </a:rPr>
              <a:t>t</a:t>
            </a:r>
            <a:r>
              <a:rPr lang="en-US" i="1" spc="-15" baseline="-24444" dirty="0" err="1">
                <a:latin typeface="Times New Roman"/>
                <a:cs typeface="Times New Roman"/>
              </a:rPr>
              <a:t>l</a:t>
            </a:r>
            <a:r>
              <a:rPr lang="en-CA" spc="10" dirty="0">
                <a:latin typeface="Symbol"/>
                <a:cs typeface="Arial" panose="020B0604020202020204" pitchFamily="34" charset="0"/>
              </a:rPr>
              <a:t></a:t>
            </a:r>
            <a:r>
              <a:rPr lang="en-CA" spc="-145" dirty="0">
                <a:latin typeface="Times New Roman"/>
                <a:cs typeface="Times New Roman"/>
              </a:rPr>
              <a:t> </a:t>
            </a:r>
            <a:r>
              <a:rPr lang="en-CA" spc="5" dirty="0">
                <a:latin typeface="Times New Roman"/>
                <a:cs typeface="Times New Roman"/>
              </a:rPr>
              <a:t>0.02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0988" indent="-280988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Initialize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r>
              <a:rPr lang="en-US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example, </a:t>
            </a:r>
            <a:r>
              <a:rPr lang="en-US" sz="2800" i="1" spc="22" baseline="1182" dirty="0">
                <a:latin typeface="Symbol"/>
                <a:cs typeface="Arial" panose="020B0604020202020204" pitchFamily="34" charset="0"/>
              </a:rPr>
              <a:t></a:t>
            </a:r>
            <a:r>
              <a:rPr lang="en-US" sz="2800" spc="22" baseline="1262" dirty="0">
                <a:latin typeface="Symbol"/>
                <a:cs typeface="Arial" panose="020B0604020202020204" pitchFamily="34" charset="0"/>
              </a:rPr>
              <a:t></a:t>
            </a:r>
            <a:r>
              <a:rPr lang="en-US" sz="2800" spc="22" baseline="1262" dirty="0">
                <a:latin typeface="Times New Roman"/>
                <a:cs typeface="Times New Roman"/>
              </a:rPr>
              <a:t> </a:t>
            </a:r>
            <a:r>
              <a:rPr lang="en-US" sz="2800" spc="-15" baseline="1262" dirty="0">
                <a:latin typeface="Times New Roman"/>
                <a:cs typeface="Times New Roman"/>
              </a:rPr>
              <a:t>0.5,</a:t>
            </a:r>
            <a:r>
              <a:rPr lang="en-US" sz="2800" spc="-690" baseline="1262" dirty="0">
                <a:latin typeface="Times New Roman"/>
                <a:cs typeface="Times New Roman"/>
              </a:rPr>
              <a:t>     </a:t>
            </a:r>
            <a:r>
              <a:rPr lang="en-US" sz="2800" i="1" spc="7" baseline="1262" dirty="0" err="1">
                <a:latin typeface="Times New Roman"/>
                <a:cs typeface="Times New Roman"/>
              </a:rPr>
              <a:t>t</a:t>
            </a:r>
            <a:r>
              <a:rPr lang="en-US" sz="2800" i="1" spc="7" baseline="-24444" dirty="0" err="1">
                <a:latin typeface="Times New Roman"/>
                <a:cs typeface="Times New Roman"/>
              </a:rPr>
              <a:t>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988" indent="-280988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  <a:tabLst>
                <a:tab pos="35623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Run the whole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pc="-15" dirty="0">
                <a:latin typeface="Arial" panose="020B0604020202020204" pitchFamily="34" charset="0"/>
                <a:cs typeface="Arial" panose="020B0604020202020204" pitchFamily="34" charset="0"/>
              </a:rPr>
              <a:t>edge detection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on training images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988" marR="5080" indent="-280988">
              <a:lnSpc>
                <a:spcPct val="150000"/>
              </a:lnSpc>
              <a:buFont typeface="+mj-lt"/>
              <a:buAutoNum type="arabicPeriod"/>
              <a:tabLst>
                <a:tab pos="35623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Increase the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 repeat the procedure utill the</a:t>
            </a:r>
            <a:r>
              <a:rPr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best 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TPR, FPR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or Accuracy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</a:p>
          <a:p>
            <a:pPr marL="280988" indent="-280988">
              <a:lnSpc>
                <a:spcPct val="150000"/>
              </a:lnSpc>
              <a:buFont typeface="+mj-lt"/>
              <a:buAutoNum type="arabicPeriod"/>
              <a:tabLst>
                <a:tab pos="356235" algn="l"/>
              </a:tabLst>
            </a:pP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optimized parameter set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on the test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95C091D-3281-4FA0-8DD2-C184545B1B04}"/>
              </a:ext>
            </a:extLst>
          </p:cNvPr>
          <p:cNvSpPr txBox="1"/>
          <p:nvPr/>
        </p:nvSpPr>
        <p:spPr>
          <a:xfrm>
            <a:off x="916939" y="1002317"/>
            <a:ext cx="321564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02740" algn="l"/>
              </a:tabLst>
            </a:pPr>
            <a:r>
              <a:rPr sz="2800" spc="-7" baseline="2314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r>
              <a:rPr sz="3200" spc="-7" baseline="2314" dirty="0">
                <a:latin typeface="Times New Roman"/>
                <a:cs typeface="Times New Roman"/>
              </a:rPr>
              <a:t>	</a:t>
            </a:r>
            <a:r>
              <a:rPr sz="2400" spc="-145" dirty="0">
                <a:latin typeface="Times New Roman"/>
                <a:cs typeface="Times New Roman"/>
              </a:rPr>
              <a:t>(</a:t>
            </a:r>
            <a:r>
              <a:rPr sz="2400" i="1" spc="-145" dirty="0">
                <a:latin typeface="Symbol"/>
                <a:cs typeface="Symbol"/>
              </a:rPr>
              <a:t></a:t>
            </a:r>
            <a:r>
              <a:rPr sz="2400" i="1" spc="-45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t</a:t>
            </a:r>
            <a:r>
              <a:rPr sz="2000" i="1" spc="67" baseline="-25839" dirty="0">
                <a:latin typeface="Times New Roman"/>
                <a:cs typeface="Times New Roman"/>
              </a:rPr>
              <a:t>h</a:t>
            </a:r>
            <a:r>
              <a:rPr sz="2000" i="1" spc="-240" baseline="-2583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i="1" spc="5" dirty="0" err="1">
                <a:latin typeface="Times New Roman"/>
                <a:cs typeface="Times New Roman"/>
              </a:rPr>
              <a:t>t</a:t>
            </a:r>
            <a:r>
              <a:rPr sz="2000" i="1" spc="7" baseline="-25839" dirty="0" err="1">
                <a:latin typeface="Times New Roman"/>
                <a:cs typeface="Times New Roman"/>
              </a:rPr>
              <a:t>l</a:t>
            </a:r>
            <a:r>
              <a:rPr sz="2000" i="1" spc="-15" baseline="-25839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)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27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3977-DC3D-49F8-BE16-D2364EC8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DA4C3-D97E-41D0-9BCA-64CFA37E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Parameters and Plot TPR and FPR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9296A0-0EAE-407C-B98D-53E7472E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49334"/>
            <a:ext cx="5334000" cy="47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5CC9-61AA-442C-8CF7-01A43195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1282-CB97-41B6-A268-FB7FF086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Analysis </a:t>
            </a:r>
            <a:r>
              <a:rPr lang="en-US" sz="1800" dirty="0"/>
              <a:t>of your </a:t>
            </a:r>
            <a:r>
              <a:rPr lang="en-US" sz="1800" spc="-5" dirty="0"/>
              <a:t>detection</a:t>
            </a:r>
            <a:r>
              <a:rPr lang="en-US" sz="1800" spc="-35" dirty="0"/>
              <a:t> </a:t>
            </a:r>
            <a:r>
              <a:rPr lang="en-US" sz="1800" dirty="0"/>
              <a:t>results</a:t>
            </a:r>
          </a:p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800" dirty="0"/>
              <a:t>Show some intermediate results</a:t>
            </a:r>
            <a:endParaRPr lang="en-US" sz="3200" dirty="0"/>
          </a:p>
          <a:p>
            <a:pPr marL="2413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Describe and discuss about the optimization</a:t>
            </a:r>
            <a:r>
              <a:rPr lang="en-US" sz="1800" spc="-20" dirty="0"/>
              <a:t> </a:t>
            </a:r>
            <a:r>
              <a:rPr lang="en-US" sz="1800" spc="-5" dirty="0"/>
              <a:t>part</a:t>
            </a:r>
            <a:endParaRPr lang="en-US" sz="3200" dirty="0"/>
          </a:p>
          <a:p>
            <a:pPr marL="241300" marR="12065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Any detailed </a:t>
            </a:r>
            <a:r>
              <a:rPr lang="en-US" sz="1800" dirty="0"/>
              <a:t>or </a:t>
            </a:r>
            <a:r>
              <a:rPr lang="en-US" sz="1800" spc="-5" dirty="0"/>
              <a:t>small step that makes a </a:t>
            </a:r>
            <a:r>
              <a:rPr lang="en-US" sz="1800" spc="-10" dirty="0"/>
              <a:t>difference </a:t>
            </a:r>
            <a:r>
              <a:rPr lang="en-US" sz="1800" dirty="0"/>
              <a:t>the </a:t>
            </a:r>
            <a:r>
              <a:rPr lang="en-US" sz="1800" spc="-5" dirty="0"/>
              <a:t>detection  performance                                      </a:t>
            </a:r>
            <a:r>
              <a:rPr lang="en-US" sz="1800" dirty="0"/>
              <a:t>(interpolation, edge linking,</a:t>
            </a:r>
            <a:r>
              <a:rPr lang="en-US" sz="1800" spc="-80" dirty="0"/>
              <a:t> </a:t>
            </a:r>
            <a:r>
              <a:rPr lang="en-US" sz="1800" spc="-5" dirty="0"/>
              <a:t>etc.)</a:t>
            </a:r>
            <a:endParaRPr lang="en-US" sz="1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4A56-DC4A-4EA4-A052-6E5BA9DB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Breakdown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9150B-2D0E-4D2F-93AF-2C20367C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+50 pts: Working implementation of Canny edge detector</a:t>
            </a:r>
            <a:br>
              <a:rPr lang="en-US" sz="1800" dirty="0"/>
            </a:br>
            <a:r>
              <a:rPr lang="en-US" sz="1800" dirty="0"/>
              <a:t>+30 pts: Working implementation of quality assessment and parameter optimization</a:t>
            </a:r>
            <a:br>
              <a:rPr lang="en-US" sz="1800" dirty="0"/>
            </a:br>
            <a:r>
              <a:rPr lang="en-US" sz="1800" dirty="0"/>
              <a:t>+20 pts: Writeup with several examples of hybrid images</a:t>
            </a:r>
            <a:br>
              <a:rPr lang="en-US" sz="1800" dirty="0"/>
            </a:br>
            <a:r>
              <a:rPr lang="en-US" sz="1800" dirty="0"/>
              <a:t>+10 pts: Extra credit (up to ten points)</a:t>
            </a:r>
            <a:br>
              <a:rPr lang="en-US" sz="1800" dirty="0"/>
            </a:br>
            <a:r>
              <a:rPr lang="en-US" sz="1800" dirty="0"/>
              <a:t>-5*n pts: Lose 5 points for every time you do not follow the instructions for the hand in format</a:t>
            </a:r>
            <a:br>
              <a:rPr lang="en-US" sz="1800" dirty="0"/>
            </a:br>
            <a:r>
              <a:rPr lang="en-US" sz="1800" dirty="0"/>
              <a:t>-5*n pts: Lose 5 points for every day you delay the submission of your report and codes beyond the    due date. </a:t>
            </a:r>
            <a:br>
              <a:rPr lang="en-US" sz="1800" dirty="0"/>
            </a:b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8379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7DCB-BCD4-4CE4-A2BE-559D16CA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Codes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2FFCC-F40E-4ED0-8612-1DAE68D9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Log onto </a:t>
            </a:r>
            <a:r>
              <a:rPr lang="en-CA" sz="1800" dirty="0" err="1"/>
              <a:t>eClass</a:t>
            </a:r>
            <a:r>
              <a:rPr lang="en-CA" sz="1800" dirty="0"/>
              <a:t> (https://eclass.yorku.ca/)</a:t>
            </a:r>
          </a:p>
          <a:p>
            <a:r>
              <a:rPr lang="en-CA" sz="1800" dirty="0"/>
              <a:t>Choose the course 4690</a:t>
            </a:r>
          </a:p>
          <a:p>
            <a:r>
              <a:rPr lang="en-CA" sz="1800" dirty="0"/>
              <a:t>Click into Canny Edge Detection and find the lab part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48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030F-6ED8-475E-99E2-365743F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384E-CA20-4AC4-829E-3CD09115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Read the Lab2 </a:t>
            </a:r>
            <a:r>
              <a:rPr lang="en-US" sz="1800" dirty="0"/>
              <a:t>introduction </a:t>
            </a:r>
            <a:r>
              <a:rPr lang="en-US" sz="1800" spc="-5" dirty="0"/>
              <a:t>in</a:t>
            </a:r>
            <a:r>
              <a:rPr lang="en-US" sz="1800" spc="-30" dirty="0"/>
              <a:t> </a:t>
            </a:r>
            <a:r>
              <a:rPr lang="en-US" sz="1800" spc="-5" dirty="0"/>
              <a:t>detail</a:t>
            </a:r>
            <a:endParaRPr lang="en-US" sz="2800" dirty="0"/>
          </a:p>
          <a:p>
            <a:pPr marL="2413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Email </a:t>
            </a:r>
            <a:r>
              <a:rPr lang="en-US" sz="1800" spc="-120" dirty="0"/>
              <a:t>TA </a:t>
            </a:r>
            <a:r>
              <a:rPr lang="en-US" sz="1800" dirty="0"/>
              <a:t>via</a:t>
            </a:r>
            <a:r>
              <a:rPr lang="en-US" sz="1800" spc="-110" dirty="0">
                <a:solidFill>
                  <a:srgbClr val="0462C1"/>
                </a:solidFill>
              </a:rPr>
              <a:t> </a:t>
            </a:r>
            <a:r>
              <a:rPr lang="en-US"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</a:rPr>
              <a:t>maryumja@yorku.ca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485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894"/>
            <a:ext cx="10947400" cy="4796848"/>
          </a:xfrm>
        </p:spPr>
        <p:txBody>
          <a:bodyPr>
            <a:normAutofit/>
          </a:bodyPr>
          <a:lstStyle/>
          <a:p>
            <a:r>
              <a:rPr lang="en-US" sz="1600" dirty="0"/>
              <a:t>Code with descriptions</a:t>
            </a:r>
          </a:p>
          <a:p>
            <a:r>
              <a:rPr lang="en-US" sz="1600" dirty="0"/>
              <a:t>Result images</a:t>
            </a:r>
          </a:p>
          <a:p>
            <a:r>
              <a:rPr lang="en-US" sz="1600" dirty="0"/>
              <a:t>Report (max 10-12 pages)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Implementation procedure (be simple)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Result (images with titles and descriptions)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Discussion (major part)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code in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Submit Code, Report and Results in Separate folders and Zip them Together</a:t>
            </a:r>
          </a:p>
          <a:p>
            <a:r>
              <a:rPr lang="en-US" sz="1600" dirty="0"/>
              <a:t>Upload them via </a:t>
            </a:r>
            <a:r>
              <a:rPr lang="en-US" sz="1600" dirty="0" err="1"/>
              <a:t>eClass</a:t>
            </a:r>
            <a:r>
              <a:rPr lang="en-US" sz="1600" dirty="0"/>
              <a:t>: Due 08:00pm, 7</a:t>
            </a:r>
            <a:r>
              <a:rPr lang="en-US" sz="1600" baseline="30000" dirty="0"/>
              <a:t>th</a:t>
            </a:r>
            <a:r>
              <a:rPr lang="en-US" sz="1600" dirty="0"/>
              <a:t> Oct, 2020</a:t>
            </a:r>
          </a:p>
          <a:p>
            <a:r>
              <a:rPr lang="en-US" sz="1600" dirty="0"/>
              <a:t>Hints: Read the Lab2 introduction in detail</a:t>
            </a:r>
          </a:p>
          <a:p>
            <a:pPr marL="0" indent="0">
              <a:buNone/>
            </a:pPr>
            <a:r>
              <a:rPr lang="en-US" sz="1600" dirty="0"/>
              <a:t>                          or email TA via </a:t>
            </a:r>
            <a:r>
              <a:rPr lang="en-US" sz="1600" dirty="0">
                <a:hlinkClick r:id="rId2"/>
              </a:rPr>
              <a:t>maryumja@yorku.ca</a:t>
            </a:r>
            <a:r>
              <a:rPr lang="en-US" sz="1600" dirty="0"/>
              <a:t> if you have more questions</a:t>
            </a:r>
          </a:p>
        </p:txBody>
      </p:sp>
    </p:spTree>
    <p:extLst>
      <p:ext uri="{BB962C8B-B14F-4D97-AF65-F5344CB8AC3E}">
        <p14:creationId xmlns:p14="http://schemas.microsoft.com/office/powerpoint/2010/main" val="132418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BD06-FA33-491B-AF93-651DB47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814A-FFE9-48E2-B73F-E5FFBD2C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Implementation of Canny edge detection</a:t>
            </a:r>
            <a:r>
              <a:rPr lang="en-US" sz="1800" spc="25" dirty="0"/>
              <a:t> </a:t>
            </a:r>
            <a:r>
              <a:rPr lang="en-US" sz="1800" dirty="0"/>
              <a:t>algorithm</a:t>
            </a:r>
          </a:p>
          <a:p>
            <a:pPr marL="2413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1800" dirty="0"/>
              <a:t>Understanding of </a:t>
            </a:r>
            <a:r>
              <a:rPr lang="en-US" sz="1800" spc="-5" dirty="0"/>
              <a:t>Canny edge detection</a:t>
            </a:r>
            <a:r>
              <a:rPr lang="en-US" sz="1800" spc="-60" dirty="0"/>
              <a:t> </a:t>
            </a:r>
            <a:r>
              <a:rPr lang="en-US" sz="1800" dirty="0"/>
              <a:t>theory</a:t>
            </a:r>
          </a:p>
          <a:p>
            <a:pPr marL="2413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1800" spc="-5" dirty="0"/>
              <a:t>Optimization: Parameter</a:t>
            </a:r>
            <a:r>
              <a:rPr lang="en-US" sz="1800" dirty="0"/>
              <a:t> tuning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020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8E3E-C9D6-46E9-91B6-FFBC7260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26CE-B79A-48AF-A698-8D82D648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Most of the shape information of an image is enclosed in edges.</a:t>
            </a:r>
          </a:p>
          <a:p>
            <a:r>
              <a:rPr lang="en-US" sz="1800" dirty="0"/>
              <a:t>To locate and extract the boundaries of objects within the image.</a:t>
            </a:r>
          </a:p>
          <a:p>
            <a:r>
              <a:rPr lang="en-US" sz="1800" dirty="0"/>
              <a:t>To spot the discontinuity of brightness.</a:t>
            </a:r>
          </a:p>
          <a:p>
            <a:r>
              <a:rPr lang="en-US" sz="1800" dirty="0"/>
              <a:t>To reduce the amount of information to be processed for image analysis.</a:t>
            </a:r>
          </a:p>
          <a:p>
            <a:r>
              <a:rPr lang="en-US" sz="1800" dirty="0"/>
              <a:t>To preserve essential structural properties of an image.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73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2A24-CCAD-46BF-BE15-D0F4943D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72354"/>
            <a:ext cx="10515600" cy="610234"/>
          </a:xfrm>
        </p:spPr>
        <p:txBody>
          <a:bodyPr/>
          <a:lstStyle/>
          <a:p>
            <a:r>
              <a:rPr lang="en-CA" spc="-125" dirty="0"/>
              <a:t>Training Procedure</a:t>
            </a:r>
            <a:endParaRPr lang="en-CA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AB7CCF-6080-438D-A6AC-716BED7C5897}"/>
              </a:ext>
            </a:extLst>
          </p:cNvPr>
          <p:cNvGrpSpPr/>
          <p:nvPr/>
        </p:nvGrpSpPr>
        <p:grpSpPr>
          <a:xfrm>
            <a:off x="1143000" y="1143000"/>
            <a:ext cx="9663303" cy="5495036"/>
            <a:chOff x="838200" y="866393"/>
            <a:chExt cx="9663303" cy="5495036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4D3D4EC7-2455-419F-AA51-F9BE27BB9C21}"/>
                </a:ext>
              </a:extLst>
            </p:cNvPr>
            <p:cNvSpPr txBox="1"/>
            <p:nvPr/>
          </p:nvSpPr>
          <p:spPr>
            <a:xfrm>
              <a:off x="3110483" y="1620011"/>
              <a:ext cx="1734820" cy="1132361"/>
            </a:xfrm>
            <a:prstGeom prst="rect">
              <a:avLst/>
            </a:prstGeom>
            <a:ln w="12192">
              <a:solidFill>
                <a:srgbClr val="000000"/>
              </a:solidFill>
            </a:ln>
          </p:spPr>
          <p:txBody>
            <a:bodyPr vert="horz" wrap="square" lIns="0" tIns="267970" rIns="0" bIns="0" rtlCol="0">
              <a:spAutoFit/>
            </a:bodyPr>
            <a:lstStyle/>
            <a:p>
              <a:pPr marL="72390" algn="ctr">
                <a:lnSpc>
                  <a:spcPct val="100000"/>
                </a:lnSpc>
                <a:spcBef>
                  <a:spcPts val="2110"/>
                </a:spcBef>
              </a:pPr>
              <a:r>
                <a:rPr spc="-10" dirty="0">
                  <a:latin typeface="Arial" panose="020B0604020202020204" pitchFamily="34" charset="0"/>
                  <a:cs typeface="Arial" panose="020B0604020202020204" pitchFamily="34" charset="0"/>
                </a:rPr>
                <a:t>Image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Smoothing</a:t>
              </a:r>
              <a:endParaRPr lang="en-US" spc="-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9CD123CD-E156-43D6-9BB3-D0C583ACFF75}"/>
                </a:ext>
              </a:extLst>
            </p:cNvPr>
            <p:cNvSpPr txBox="1"/>
            <p:nvPr/>
          </p:nvSpPr>
          <p:spPr>
            <a:xfrm>
              <a:off x="5789676" y="1620011"/>
              <a:ext cx="1734820" cy="1101584"/>
            </a:xfrm>
            <a:prstGeom prst="rect">
              <a:avLst/>
            </a:prstGeom>
            <a:ln w="12192">
              <a:solidFill>
                <a:srgbClr val="C00000"/>
              </a:solidFill>
            </a:ln>
          </p:spPr>
          <p:txBody>
            <a:bodyPr vert="horz" wrap="square" lIns="0" tIns="26797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110"/>
                </a:spcBef>
              </a:pPr>
              <a:r>
                <a:rPr spc="-5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spc="-5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Computation</a:t>
              </a:r>
              <a:endParaRPr lang="en-US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66F7277B-3EAA-4C57-9FF8-CA9771F4467C}"/>
                </a:ext>
              </a:extLst>
            </p:cNvPr>
            <p:cNvSpPr txBox="1"/>
            <p:nvPr/>
          </p:nvSpPr>
          <p:spPr>
            <a:xfrm>
              <a:off x="8468613" y="1894032"/>
              <a:ext cx="1734820" cy="553998"/>
            </a:xfrm>
            <a:prstGeom prst="rect">
              <a:avLst/>
            </a:prstGeom>
            <a:ln w="12192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905" algn="ctr">
                <a:lnSpc>
                  <a:spcPct val="100000"/>
                </a:lnSpc>
              </a:pPr>
              <a:r>
                <a:rPr spc="-5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Non-maximum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Suppression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76FD9E9E-0A6F-4F0E-B778-FD037BE4673C}"/>
                </a:ext>
              </a:extLst>
            </p:cNvPr>
            <p:cNvSpPr txBox="1"/>
            <p:nvPr/>
          </p:nvSpPr>
          <p:spPr>
            <a:xfrm>
              <a:off x="8458199" y="3580453"/>
              <a:ext cx="1734820" cy="559769"/>
            </a:xfrm>
            <a:prstGeom prst="rect">
              <a:avLst/>
            </a:prstGeom>
            <a:ln w="12192">
              <a:solidFill>
                <a:srgbClr val="FF0000"/>
              </a:solidFill>
            </a:ln>
          </p:spPr>
          <p:txBody>
            <a:bodyPr vert="horz" wrap="square" lIns="0" tIns="5715" rIns="0" bIns="0" rtlCol="0">
              <a:spAutoFit/>
            </a:bodyPr>
            <a:lstStyle/>
            <a:p>
              <a:pPr marL="148590" algn="ctr">
                <a:lnSpc>
                  <a:spcPct val="100000"/>
                </a:lnSpc>
              </a:pPr>
              <a:r>
                <a:rPr spc="-5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spc="-25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48590" algn="ctr">
                <a:lnSpc>
                  <a:spcPct val="100000"/>
                </a:lnSpc>
              </a:pPr>
              <a:r>
                <a:rPr lang="en-US" spc="-5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spc="-5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inking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49239FF9-B176-44F7-BB46-760E6C4049E2}"/>
                </a:ext>
              </a:extLst>
            </p:cNvPr>
            <p:cNvSpPr txBox="1"/>
            <p:nvPr/>
          </p:nvSpPr>
          <p:spPr>
            <a:xfrm>
              <a:off x="5789676" y="3357371"/>
              <a:ext cx="1734820" cy="1102225"/>
            </a:xfrm>
            <a:prstGeom prst="rect">
              <a:avLst/>
            </a:prstGeom>
            <a:ln w="12192">
              <a:solidFill>
                <a:srgbClr val="000000"/>
              </a:solidFill>
            </a:ln>
          </p:spPr>
          <p:txBody>
            <a:bodyPr vert="horz" wrap="square" lIns="0" tIns="26860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115"/>
                </a:spcBef>
              </a:pP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Quality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35" algn="ctr">
                <a:lnSpc>
                  <a:spcPct val="100000"/>
                </a:lnSpc>
                <a:spcBef>
                  <a:spcPts val="5"/>
                </a:spcBef>
              </a:pPr>
              <a:r>
                <a:rPr spc="-10" dirty="0">
                  <a:latin typeface="Arial" panose="020B0604020202020204" pitchFamily="34" charset="0"/>
                  <a:cs typeface="Arial" panose="020B0604020202020204" pitchFamily="34" charset="0"/>
                </a:rPr>
                <a:t>Assessment</a:t>
              </a:r>
              <a:endParaRPr lang="en-US" spc="-1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635" algn="ctr">
                <a:lnSpc>
                  <a:spcPct val="100000"/>
                </a:lnSpc>
                <a:spcBef>
                  <a:spcPts val="5"/>
                </a:spcBef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29BB980-0D71-4EFE-87AC-013417EA8641}"/>
                </a:ext>
              </a:extLst>
            </p:cNvPr>
            <p:cNvSpPr/>
            <p:nvPr/>
          </p:nvSpPr>
          <p:spPr>
            <a:xfrm>
              <a:off x="4844796" y="2194560"/>
              <a:ext cx="944244" cy="76200"/>
            </a:xfrm>
            <a:custGeom>
              <a:avLst/>
              <a:gdLst/>
              <a:ahLst/>
              <a:cxnLst/>
              <a:rect l="l" t="t" r="r" b="b"/>
              <a:pathLst>
                <a:path w="944245" h="76200">
                  <a:moveTo>
                    <a:pt x="868044" y="0"/>
                  </a:moveTo>
                  <a:lnTo>
                    <a:pt x="868044" y="76200"/>
                  </a:lnTo>
                  <a:lnTo>
                    <a:pt x="931544" y="44450"/>
                  </a:lnTo>
                  <a:lnTo>
                    <a:pt x="880744" y="44450"/>
                  </a:lnTo>
                  <a:lnTo>
                    <a:pt x="880744" y="31750"/>
                  </a:lnTo>
                  <a:lnTo>
                    <a:pt x="931544" y="31750"/>
                  </a:lnTo>
                  <a:lnTo>
                    <a:pt x="868044" y="0"/>
                  </a:lnTo>
                  <a:close/>
                </a:path>
                <a:path w="944245" h="76200">
                  <a:moveTo>
                    <a:pt x="86804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68044" y="44450"/>
                  </a:lnTo>
                  <a:lnTo>
                    <a:pt x="868044" y="31750"/>
                  </a:lnTo>
                  <a:close/>
                </a:path>
                <a:path w="944245" h="76200">
                  <a:moveTo>
                    <a:pt x="931544" y="31750"/>
                  </a:moveTo>
                  <a:lnTo>
                    <a:pt x="880744" y="31750"/>
                  </a:lnTo>
                  <a:lnTo>
                    <a:pt x="880744" y="44450"/>
                  </a:lnTo>
                  <a:lnTo>
                    <a:pt x="931544" y="44450"/>
                  </a:lnTo>
                  <a:lnTo>
                    <a:pt x="944244" y="38100"/>
                  </a:lnTo>
                  <a:lnTo>
                    <a:pt x="9315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5B2006A7-80BB-4E05-A7CB-F0071721D70A}"/>
                </a:ext>
              </a:extLst>
            </p:cNvPr>
            <p:cNvSpPr/>
            <p:nvPr/>
          </p:nvSpPr>
          <p:spPr>
            <a:xfrm>
              <a:off x="7523988" y="2194560"/>
              <a:ext cx="944244" cy="76200"/>
            </a:xfrm>
            <a:custGeom>
              <a:avLst/>
              <a:gdLst/>
              <a:ahLst/>
              <a:cxnLst/>
              <a:rect l="l" t="t" r="r" b="b"/>
              <a:pathLst>
                <a:path w="944245" h="76200">
                  <a:moveTo>
                    <a:pt x="868044" y="0"/>
                  </a:moveTo>
                  <a:lnTo>
                    <a:pt x="868044" y="76200"/>
                  </a:lnTo>
                  <a:lnTo>
                    <a:pt x="931544" y="44450"/>
                  </a:lnTo>
                  <a:lnTo>
                    <a:pt x="880744" y="44450"/>
                  </a:lnTo>
                  <a:lnTo>
                    <a:pt x="880744" y="31750"/>
                  </a:lnTo>
                  <a:lnTo>
                    <a:pt x="931544" y="31750"/>
                  </a:lnTo>
                  <a:lnTo>
                    <a:pt x="868044" y="0"/>
                  </a:lnTo>
                  <a:close/>
                </a:path>
                <a:path w="944245" h="76200">
                  <a:moveTo>
                    <a:pt x="86804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68044" y="44450"/>
                  </a:lnTo>
                  <a:lnTo>
                    <a:pt x="868044" y="31750"/>
                  </a:lnTo>
                  <a:close/>
                </a:path>
                <a:path w="944245" h="76200">
                  <a:moveTo>
                    <a:pt x="931544" y="31750"/>
                  </a:moveTo>
                  <a:lnTo>
                    <a:pt x="880744" y="31750"/>
                  </a:lnTo>
                  <a:lnTo>
                    <a:pt x="880744" y="44450"/>
                  </a:lnTo>
                  <a:lnTo>
                    <a:pt x="931544" y="44450"/>
                  </a:lnTo>
                  <a:lnTo>
                    <a:pt x="944244" y="38100"/>
                  </a:lnTo>
                  <a:lnTo>
                    <a:pt x="93154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C091556-9141-405D-B7C2-A78C373EEA49}"/>
                </a:ext>
              </a:extLst>
            </p:cNvPr>
            <p:cNvSpPr/>
            <p:nvPr/>
          </p:nvSpPr>
          <p:spPr>
            <a:xfrm>
              <a:off x="9297923" y="2845307"/>
              <a:ext cx="76200" cy="512445"/>
            </a:xfrm>
            <a:custGeom>
              <a:avLst/>
              <a:gdLst/>
              <a:ahLst/>
              <a:cxnLst/>
              <a:rect l="l" t="t" r="r" b="b"/>
              <a:pathLst>
                <a:path w="76200" h="512445">
                  <a:moveTo>
                    <a:pt x="31750" y="435990"/>
                  </a:moveTo>
                  <a:lnTo>
                    <a:pt x="0" y="435990"/>
                  </a:lnTo>
                  <a:lnTo>
                    <a:pt x="38100" y="512190"/>
                  </a:lnTo>
                  <a:lnTo>
                    <a:pt x="69850" y="448690"/>
                  </a:lnTo>
                  <a:lnTo>
                    <a:pt x="31750" y="448690"/>
                  </a:lnTo>
                  <a:lnTo>
                    <a:pt x="31750" y="435990"/>
                  </a:lnTo>
                  <a:close/>
                </a:path>
                <a:path w="76200" h="512445">
                  <a:moveTo>
                    <a:pt x="44450" y="0"/>
                  </a:moveTo>
                  <a:lnTo>
                    <a:pt x="31750" y="0"/>
                  </a:lnTo>
                  <a:lnTo>
                    <a:pt x="31750" y="448690"/>
                  </a:lnTo>
                  <a:lnTo>
                    <a:pt x="44450" y="448690"/>
                  </a:lnTo>
                  <a:lnTo>
                    <a:pt x="44450" y="0"/>
                  </a:lnTo>
                  <a:close/>
                </a:path>
                <a:path w="76200" h="512445">
                  <a:moveTo>
                    <a:pt x="76200" y="435990"/>
                  </a:moveTo>
                  <a:lnTo>
                    <a:pt x="44450" y="435990"/>
                  </a:lnTo>
                  <a:lnTo>
                    <a:pt x="44450" y="448690"/>
                  </a:lnTo>
                  <a:lnTo>
                    <a:pt x="69850" y="448690"/>
                  </a:lnTo>
                  <a:lnTo>
                    <a:pt x="76200" y="435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EE78AAA0-7D70-43F1-85EF-F0CA88F12EF1}"/>
                </a:ext>
              </a:extLst>
            </p:cNvPr>
            <p:cNvSpPr/>
            <p:nvPr/>
          </p:nvSpPr>
          <p:spPr>
            <a:xfrm>
              <a:off x="7523988" y="3931920"/>
              <a:ext cx="944244" cy="76200"/>
            </a:xfrm>
            <a:custGeom>
              <a:avLst/>
              <a:gdLst/>
              <a:ahLst/>
              <a:cxnLst/>
              <a:rect l="l" t="t" r="r" b="b"/>
              <a:pathLst>
                <a:path w="944245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944245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944245" h="76200">
                  <a:moveTo>
                    <a:pt x="944244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944244" y="44449"/>
                  </a:lnTo>
                  <a:lnTo>
                    <a:pt x="944244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9DD3EFD9-6BE0-42E9-A3CC-487EC44B8BE9}"/>
                </a:ext>
              </a:extLst>
            </p:cNvPr>
            <p:cNvSpPr/>
            <p:nvPr/>
          </p:nvSpPr>
          <p:spPr>
            <a:xfrm>
              <a:off x="3110483" y="3357371"/>
              <a:ext cx="1734820" cy="1225550"/>
            </a:xfrm>
            <a:custGeom>
              <a:avLst/>
              <a:gdLst/>
              <a:ahLst/>
              <a:cxnLst/>
              <a:rect l="l" t="t" r="r" b="b"/>
              <a:pathLst>
                <a:path w="1734820" h="1225550">
                  <a:moveTo>
                    <a:pt x="0" y="612647"/>
                  </a:moveTo>
                  <a:lnTo>
                    <a:pt x="867156" y="0"/>
                  </a:lnTo>
                  <a:lnTo>
                    <a:pt x="1734312" y="612647"/>
                  </a:lnTo>
                  <a:lnTo>
                    <a:pt x="867156" y="1225295"/>
                  </a:lnTo>
                  <a:lnTo>
                    <a:pt x="0" y="61264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C3DF44D-3272-4975-82B6-DC6178F536B7}"/>
                </a:ext>
              </a:extLst>
            </p:cNvPr>
            <p:cNvSpPr txBox="1"/>
            <p:nvPr/>
          </p:nvSpPr>
          <p:spPr>
            <a:xfrm>
              <a:off x="3701541" y="3782059"/>
              <a:ext cx="551815" cy="2891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pc="-10" dirty="0">
                  <a:latin typeface="Arial" panose="020B0604020202020204" pitchFamily="34" charset="0"/>
                  <a:cs typeface="Arial" panose="020B0604020202020204" pitchFamily="34" charset="0"/>
                </a:rPr>
                <a:t>OK?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53664C9A-3798-492F-A812-032CF2228B55}"/>
                </a:ext>
              </a:extLst>
            </p:cNvPr>
            <p:cNvSpPr/>
            <p:nvPr/>
          </p:nvSpPr>
          <p:spPr>
            <a:xfrm>
              <a:off x="2590800" y="2232660"/>
              <a:ext cx="520065" cy="1744345"/>
            </a:xfrm>
            <a:custGeom>
              <a:avLst/>
              <a:gdLst/>
              <a:ahLst/>
              <a:cxnLst/>
              <a:rect l="l" t="t" r="r" b="b"/>
              <a:pathLst>
                <a:path w="520064" h="1744345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743964"/>
                  </a:lnTo>
                  <a:lnTo>
                    <a:pt x="520064" y="1743964"/>
                  </a:lnTo>
                  <a:lnTo>
                    <a:pt x="520064" y="1737614"/>
                  </a:lnTo>
                  <a:lnTo>
                    <a:pt x="44450" y="1737614"/>
                  </a:lnTo>
                  <a:lnTo>
                    <a:pt x="38100" y="1731264"/>
                  </a:lnTo>
                  <a:lnTo>
                    <a:pt x="44450" y="1731264"/>
                  </a:lnTo>
                  <a:lnTo>
                    <a:pt x="44450" y="63500"/>
                  </a:lnTo>
                  <a:close/>
                </a:path>
                <a:path w="520064" h="1744345">
                  <a:moveTo>
                    <a:pt x="44450" y="1731264"/>
                  </a:moveTo>
                  <a:lnTo>
                    <a:pt x="38100" y="1731264"/>
                  </a:lnTo>
                  <a:lnTo>
                    <a:pt x="44450" y="1737614"/>
                  </a:lnTo>
                  <a:lnTo>
                    <a:pt x="44450" y="1731264"/>
                  </a:lnTo>
                  <a:close/>
                </a:path>
                <a:path w="520064" h="1744345">
                  <a:moveTo>
                    <a:pt x="520064" y="1731264"/>
                  </a:moveTo>
                  <a:lnTo>
                    <a:pt x="44450" y="1731264"/>
                  </a:lnTo>
                  <a:lnTo>
                    <a:pt x="44450" y="1737614"/>
                  </a:lnTo>
                  <a:lnTo>
                    <a:pt x="520064" y="1737614"/>
                  </a:lnTo>
                  <a:lnTo>
                    <a:pt x="520064" y="1731264"/>
                  </a:lnTo>
                  <a:close/>
                </a:path>
                <a:path w="520064" h="1744345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520064" h="1744345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F85B6A9A-CB67-4F4F-82AD-9C0874792AFA}"/>
                </a:ext>
              </a:extLst>
            </p:cNvPr>
            <p:cNvSpPr/>
            <p:nvPr/>
          </p:nvSpPr>
          <p:spPr>
            <a:xfrm>
              <a:off x="838200" y="1620011"/>
              <a:ext cx="1460500" cy="1225550"/>
            </a:xfrm>
            <a:custGeom>
              <a:avLst/>
              <a:gdLst/>
              <a:ahLst/>
              <a:cxnLst/>
              <a:rect l="l" t="t" r="r" b="b"/>
              <a:pathLst>
                <a:path w="1460500" h="1225550">
                  <a:moveTo>
                    <a:pt x="0" y="1225296"/>
                  </a:moveTo>
                  <a:lnTo>
                    <a:pt x="291998" y="0"/>
                  </a:lnTo>
                  <a:lnTo>
                    <a:pt x="1459992" y="0"/>
                  </a:lnTo>
                  <a:lnTo>
                    <a:pt x="1168019" y="1225296"/>
                  </a:lnTo>
                  <a:lnTo>
                    <a:pt x="0" y="12252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026FCF3A-77BB-4CCF-B9E5-2164C744D344}"/>
                </a:ext>
              </a:extLst>
            </p:cNvPr>
            <p:cNvSpPr txBox="1"/>
            <p:nvPr/>
          </p:nvSpPr>
          <p:spPr>
            <a:xfrm>
              <a:off x="1260094" y="2043811"/>
              <a:ext cx="615950" cy="2891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Inp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36AE5DFB-5328-4A49-B9ED-92692FA27731}"/>
                </a:ext>
              </a:extLst>
            </p:cNvPr>
            <p:cNvSpPr/>
            <p:nvPr/>
          </p:nvSpPr>
          <p:spPr>
            <a:xfrm>
              <a:off x="2151888" y="2194560"/>
              <a:ext cx="958850" cy="76200"/>
            </a:xfrm>
            <a:custGeom>
              <a:avLst/>
              <a:gdLst/>
              <a:ahLst/>
              <a:cxnLst/>
              <a:rect l="l" t="t" r="r" b="b"/>
              <a:pathLst>
                <a:path w="958850" h="76200">
                  <a:moveTo>
                    <a:pt x="882142" y="0"/>
                  </a:moveTo>
                  <a:lnTo>
                    <a:pt x="882142" y="76200"/>
                  </a:lnTo>
                  <a:lnTo>
                    <a:pt x="945642" y="44450"/>
                  </a:lnTo>
                  <a:lnTo>
                    <a:pt x="894842" y="44450"/>
                  </a:lnTo>
                  <a:lnTo>
                    <a:pt x="894842" y="31750"/>
                  </a:lnTo>
                  <a:lnTo>
                    <a:pt x="945642" y="31750"/>
                  </a:lnTo>
                  <a:lnTo>
                    <a:pt x="882142" y="0"/>
                  </a:lnTo>
                  <a:close/>
                </a:path>
                <a:path w="958850" h="76200">
                  <a:moveTo>
                    <a:pt x="88214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82142" y="44450"/>
                  </a:lnTo>
                  <a:lnTo>
                    <a:pt x="882142" y="31750"/>
                  </a:lnTo>
                  <a:close/>
                </a:path>
                <a:path w="958850" h="76200">
                  <a:moveTo>
                    <a:pt x="945642" y="31750"/>
                  </a:moveTo>
                  <a:lnTo>
                    <a:pt x="894842" y="31750"/>
                  </a:lnTo>
                  <a:lnTo>
                    <a:pt x="894842" y="44450"/>
                  </a:lnTo>
                  <a:lnTo>
                    <a:pt x="945642" y="44450"/>
                  </a:lnTo>
                  <a:lnTo>
                    <a:pt x="958342" y="38100"/>
                  </a:lnTo>
                  <a:lnTo>
                    <a:pt x="94564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991C298-3BC0-40C0-A87D-763AD0B2A8DE}"/>
                </a:ext>
              </a:extLst>
            </p:cNvPr>
            <p:cNvSpPr/>
            <p:nvPr/>
          </p:nvSpPr>
          <p:spPr>
            <a:xfrm>
              <a:off x="4844796" y="3931920"/>
              <a:ext cx="944244" cy="76200"/>
            </a:xfrm>
            <a:custGeom>
              <a:avLst/>
              <a:gdLst/>
              <a:ahLst/>
              <a:cxnLst/>
              <a:rect l="l" t="t" r="r" b="b"/>
              <a:pathLst>
                <a:path w="944245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944245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944245" h="76200">
                  <a:moveTo>
                    <a:pt x="944244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944244" y="44449"/>
                  </a:lnTo>
                  <a:lnTo>
                    <a:pt x="944244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6C6FCDAB-41F6-422B-894B-F3C64DAF2B32}"/>
                </a:ext>
              </a:extLst>
            </p:cNvPr>
            <p:cNvSpPr/>
            <p:nvPr/>
          </p:nvSpPr>
          <p:spPr>
            <a:xfrm>
              <a:off x="3939540" y="4582667"/>
              <a:ext cx="76200" cy="553085"/>
            </a:xfrm>
            <a:custGeom>
              <a:avLst/>
              <a:gdLst/>
              <a:ahLst/>
              <a:cxnLst/>
              <a:rect l="l" t="t" r="r" b="b"/>
              <a:pathLst>
                <a:path w="76200" h="553085">
                  <a:moveTo>
                    <a:pt x="31750" y="476884"/>
                  </a:moveTo>
                  <a:lnTo>
                    <a:pt x="0" y="476884"/>
                  </a:lnTo>
                  <a:lnTo>
                    <a:pt x="38100" y="553084"/>
                  </a:lnTo>
                  <a:lnTo>
                    <a:pt x="69850" y="489584"/>
                  </a:lnTo>
                  <a:lnTo>
                    <a:pt x="31750" y="489584"/>
                  </a:lnTo>
                  <a:lnTo>
                    <a:pt x="31750" y="476884"/>
                  </a:lnTo>
                  <a:close/>
                </a:path>
                <a:path w="76200" h="553085">
                  <a:moveTo>
                    <a:pt x="44450" y="0"/>
                  </a:moveTo>
                  <a:lnTo>
                    <a:pt x="31750" y="0"/>
                  </a:lnTo>
                  <a:lnTo>
                    <a:pt x="31750" y="489584"/>
                  </a:lnTo>
                  <a:lnTo>
                    <a:pt x="44450" y="489584"/>
                  </a:lnTo>
                  <a:lnTo>
                    <a:pt x="44450" y="0"/>
                  </a:lnTo>
                  <a:close/>
                </a:path>
                <a:path w="76200" h="553085">
                  <a:moveTo>
                    <a:pt x="76200" y="476884"/>
                  </a:moveTo>
                  <a:lnTo>
                    <a:pt x="44450" y="476884"/>
                  </a:lnTo>
                  <a:lnTo>
                    <a:pt x="44450" y="489584"/>
                  </a:lnTo>
                  <a:lnTo>
                    <a:pt x="69850" y="489584"/>
                  </a:lnTo>
                  <a:lnTo>
                    <a:pt x="76200" y="4768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84946950-EE7E-4D99-9DF4-9198C7C8D38A}"/>
                </a:ext>
              </a:extLst>
            </p:cNvPr>
            <p:cNvSpPr/>
            <p:nvPr/>
          </p:nvSpPr>
          <p:spPr>
            <a:xfrm>
              <a:off x="3044951" y="5135879"/>
              <a:ext cx="1734820" cy="1225550"/>
            </a:xfrm>
            <a:custGeom>
              <a:avLst/>
              <a:gdLst/>
              <a:ahLst/>
              <a:cxnLst/>
              <a:rect l="l" t="t" r="r" b="b"/>
              <a:pathLst>
                <a:path w="1734820" h="1225550">
                  <a:moveTo>
                    <a:pt x="0" y="1225296"/>
                  </a:moveTo>
                  <a:lnTo>
                    <a:pt x="346837" y="0"/>
                  </a:lnTo>
                  <a:lnTo>
                    <a:pt x="1734312" y="0"/>
                  </a:lnTo>
                  <a:lnTo>
                    <a:pt x="1387475" y="1225296"/>
                  </a:lnTo>
                  <a:lnTo>
                    <a:pt x="0" y="12252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28F3AE47-E4C7-4EB4-816A-92E2EFEB614F}"/>
                </a:ext>
              </a:extLst>
            </p:cNvPr>
            <p:cNvSpPr txBox="1"/>
            <p:nvPr/>
          </p:nvSpPr>
          <p:spPr>
            <a:xfrm>
              <a:off x="2771394" y="3946982"/>
              <a:ext cx="30416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1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71677903-61A5-49EF-BB9E-EFC6B8C93630}"/>
                </a:ext>
              </a:extLst>
            </p:cNvPr>
            <p:cNvSpPr txBox="1"/>
            <p:nvPr/>
          </p:nvSpPr>
          <p:spPr>
            <a:xfrm>
              <a:off x="3510788" y="4716602"/>
              <a:ext cx="904875" cy="11336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58800">
                <a:lnSpc>
                  <a:spcPct val="100000"/>
                </a:lnSpc>
                <a:spcBef>
                  <a:spcPts val="100"/>
                </a:spcBef>
              </a:pPr>
              <a:r>
                <a:rPr sz="1600" spc="-19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es</a:t>
              </a:r>
            </a:p>
            <a:p>
              <a:pPr>
                <a:lnSpc>
                  <a:spcPct val="100000"/>
                </a:lnSpc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ts val="55"/>
                </a:spcBef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lnSpc>
                  <a:spcPct val="100000"/>
                </a:lnSpc>
              </a:pP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D735AA45-BAFC-4006-A462-D918694AD4CB}"/>
                </a:ext>
              </a:extLst>
            </p:cNvPr>
            <p:cNvSpPr/>
            <p:nvPr/>
          </p:nvSpPr>
          <p:spPr>
            <a:xfrm>
              <a:off x="8183118" y="1369313"/>
              <a:ext cx="2318385" cy="3507104"/>
            </a:xfrm>
            <a:custGeom>
              <a:avLst/>
              <a:gdLst/>
              <a:ahLst/>
              <a:cxnLst/>
              <a:rect l="l" t="t" r="r" b="b"/>
              <a:pathLst>
                <a:path w="2318384" h="3507104">
                  <a:moveTo>
                    <a:pt x="0" y="3506724"/>
                  </a:moveTo>
                  <a:lnTo>
                    <a:pt x="2318004" y="3506724"/>
                  </a:lnTo>
                  <a:lnTo>
                    <a:pt x="2318004" y="0"/>
                  </a:lnTo>
                  <a:lnTo>
                    <a:pt x="0" y="0"/>
                  </a:lnTo>
                  <a:lnTo>
                    <a:pt x="0" y="3506724"/>
                  </a:lnTo>
                  <a:close/>
                </a:path>
              </a:pathLst>
            </a:custGeom>
            <a:ln w="19812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6A529579-F92B-46B8-9360-690D294F0334}"/>
                </a:ext>
              </a:extLst>
            </p:cNvPr>
            <p:cNvSpPr txBox="1"/>
            <p:nvPr/>
          </p:nvSpPr>
          <p:spPr>
            <a:xfrm>
              <a:off x="8350122" y="866393"/>
              <a:ext cx="2063750" cy="2891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pc="-5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spc="-4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pc="-5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Localization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50735C72-EA72-4D54-99B2-977AA2DB33D4}"/>
                </a:ext>
              </a:extLst>
            </p:cNvPr>
            <p:cNvSpPr/>
            <p:nvPr/>
          </p:nvSpPr>
          <p:spPr>
            <a:xfrm>
              <a:off x="1946148" y="2997707"/>
              <a:ext cx="1359535" cy="680085"/>
            </a:xfrm>
            <a:custGeom>
              <a:avLst/>
              <a:gdLst/>
              <a:ahLst/>
              <a:cxnLst/>
              <a:rect l="l" t="t" r="r" b="b"/>
              <a:pathLst>
                <a:path w="1359535" h="680085">
                  <a:moveTo>
                    <a:pt x="0" y="679703"/>
                  </a:moveTo>
                  <a:lnTo>
                    <a:pt x="1359408" y="679703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871700F3-03D2-44AB-90C5-ABC45934C7EF}"/>
                </a:ext>
              </a:extLst>
            </p:cNvPr>
            <p:cNvSpPr/>
            <p:nvPr/>
          </p:nvSpPr>
          <p:spPr>
            <a:xfrm>
              <a:off x="1946148" y="2997707"/>
              <a:ext cx="1359535" cy="680085"/>
            </a:xfrm>
            <a:custGeom>
              <a:avLst/>
              <a:gdLst/>
              <a:ahLst/>
              <a:cxnLst/>
              <a:rect l="l" t="t" r="r" b="b"/>
              <a:pathLst>
                <a:path w="1359535" h="680085">
                  <a:moveTo>
                    <a:pt x="0" y="679703"/>
                  </a:moveTo>
                  <a:lnTo>
                    <a:pt x="1359408" y="679703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67C17DC1-5D1C-41FB-BCCE-CBC76177C4DD}"/>
                </a:ext>
              </a:extLst>
            </p:cNvPr>
            <p:cNvSpPr txBox="1"/>
            <p:nvPr/>
          </p:nvSpPr>
          <p:spPr>
            <a:xfrm>
              <a:off x="1896358" y="3060560"/>
              <a:ext cx="1460500" cy="553997"/>
            </a:xfrm>
            <a:prstGeom prst="rect">
              <a:avLst/>
            </a:prstGeom>
            <a:ln w="12192">
              <a:noFill/>
            </a:ln>
          </p:spPr>
          <p:txBody>
            <a:bodyPr vert="horz" wrap="square" lIns="0" tIns="58419" rIns="0" bIns="0" rtlCol="0">
              <a:spAutoFit/>
            </a:bodyPr>
            <a:lstStyle/>
            <a:p>
              <a:pPr marL="170815" marR="164465" indent="34925" algn="ctr">
                <a:lnSpc>
                  <a:spcPct val="100000"/>
                </a:lnSpc>
                <a:spcBef>
                  <a:spcPts val="459"/>
                </a:spcBef>
              </a:pPr>
              <a:r>
                <a:rPr sz="1400" spc="-5" dirty="0">
                  <a:latin typeface="Arial" panose="020B0604020202020204" pitchFamily="34" charset="0"/>
                  <a:cs typeface="Arial" panose="020B0604020202020204" pitchFamily="34" charset="0"/>
                </a:rPr>
                <a:t>Adjust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0815" marR="164465" indent="34925" algn="ctr">
                <a:lnSpc>
                  <a:spcPct val="100000"/>
                </a:lnSpc>
                <a:spcBef>
                  <a:spcPts val="459"/>
                </a:spcBef>
              </a:pPr>
              <a:r>
                <a:rPr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Para</a:t>
              </a:r>
              <a:r>
                <a:rPr sz="1400" spc="-1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sz="14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sz="1400" spc="5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sz="1400" spc="-5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BEE895FE-5F2B-44CC-BBCC-4849CFEDF8AA}"/>
                </a:ext>
              </a:extLst>
            </p:cNvPr>
            <p:cNvSpPr/>
            <p:nvPr/>
          </p:nvSpPr>
          <p:spPr>
            <a:xfrm>
              <a:off x="1034796" y="3080004"/>
              <a:ext cx="718185" cy="655955"/>
            </a:xfrm>
            <a:custGeom>
              <a:avLst/>
              <a:gdLst/>
              <a:ahLst/>
              <a:cxnLst/>
              <a:rect l="l" t="t" r="r" b="b"/>
              <a:pathLst>
                <a:path w="718185" h="655954">
                  <a:moveTo>
                    <a:pt x="0" y="85851"/>
                  </a:moveTo>
                  <a:lnTo>
                    <a:pt x="6747" y="52452"/>
                  </a:lnTo>
                  <a:lnTo>
                    <a:pt x="25147" y="25161"/>
                  </a:lnTo>
                  <a:lnTo>
                    <a:pt x="52436" y="6752"/>
                  </a:lnTo>
                  <a:lnTo>
                    <a:pt x="85851" y="0"/>
                  </a:lnTo>
                  <a:lnTo>
                    <a:pt x="119634" y="0"/>
                  </a:lnTo>
                  <a:lnTo>
                    <a:pt x="299084" y="0"/>
                  </a:lnTo>
                  <a:lnTo>
                    <a:pt x="631952" y="0"/>
                  </a:lnTo>
                  <a:lnTo>
                    <a:pt x="665351" y="6752"/>
                  </a:lnTo>
                  <a:lnTo>
                    <a:pt x="692642" y="25161"/>
                  </a:lnTo>
                  <a:lnTo>
                    <a:pt x="711051" y="52452"/>
                  </a:lnTo>
                  <a:lnTo>
                    <a:pt x="717804" y="85851"/>
                  </a:lnTo>
                  <a:lnTo>
                    <a:pt x="717804" y="300482"/>
                  </a:lnTo>
                  <a:lnTo>
                    <a:pt x="717804" y="429260"/>
                  </a:lnTo>
                  <a:lnTo>
                    <a:pt x="711051" y="462659"/>
                  </a:lnTo>
                  <a:lnTo>
                    <a:pt x="692642" y="489950"/>
                  </a:lnTo>
                  <a:lnTo>
                    <a:pt x="665351" y="508359"/>
                  </a:lnTo>
                  <a:lnTo>
                    <a:pt x="631952" y="515112"/>
                  </a:lnTo>
                  <a:lnTo>
                    <a:pt x="299084" y="515112"/>
                  </a:lnTo>
                  <a:lnTo>
                    <a:pt x="198145" y="655574"/>
                  </a:lnTo>
                  <a:lnTo>
                    <a:pt x="119634" y="515112"/>
                  </a:lnTo>
                  <a:lnTo>
                    <a:pt x="85851" y="515112"/>
                  </a:lnTo>
                  <a:lnTo>
                    <a:pt x="52436" y="508359"/>
                  </a:lnTo>
                  <a:lnTo>
                    <a:pt x="25147" y="489950"/>
                  </a:lnTo>
                  <a:lnTo>
                    <a:pt x="6747" y="462659"/>
                  </a:lnTo>
                  <a:lnTo>
                    <a:pt x="0" y="429260"/>
                  </a:lnTo>
                  <a:lnTo>
                    <a:pt x="0" y="300482"/>
                  </a:lnTo>
                  <a:lnTo>
                    <a:pt x="0" y="85851"/>
                  </a:lnTo>
                  <a:close/>
                </a:path>
              </a:pathLst>
            </a:custGeom>
            <a:ln w="1219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E65AD69A-2906-4645-A87E-68D1D17B254B}"/>
                </a:ext>
              </a:extLst>
            </p:cNvPr>
            <p:cNvSpPr txBox="1"/>
            <p:nvPr/>
          </p:nvSpPr>
          <p:spPr>
            <a:xfrm>
              <a:off x="1022071" y="3065035"/>
              <a:ext cx="710565" cy="38664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400" i="1" spc="-18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</a:t>
              </a:r>
              <a:r>
                <a:rPr lang="en-CA" sz="2000" i="1" spc="-18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sz="2000" i="1" spc="-180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sz="2000" i="1" spc="-270" baseline="-2469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sz="2000" i="1" spc="-135" baseline="-246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CA" sz="2000" i="1" spc="-25" baseline="-2469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sz="2000" i="1" spc="-25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sz="2000" i="1" spc="-37" baseline="-2469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sz="2000" baseline="-2469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6F3C7B2D-4477-4706-9EF8-04DBA7AB5E11}"/>
                </a:ext>
              </a:extLst>
            </p:cNvPr>
            <p:cNvSpPr/>
            <p:nvPr/>
          </p:nvSpPr>
          <p:spPr>
            <a:xfrm>
              <a:off x="1752600" y="3337559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192658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0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B051-54C0-4A8C-8348-4A01BC2A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Smoothing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92BF-D9A5-4325-9E43-223FC5CD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/>
              <a:t>Convolution operation over input image using gaussian kernel to produce</a:t>
            </a:r>
            <a:r>
              <a:rPr lang="en-CA" sz="1800" dirty="0"/>
              <a:t> the blurred feature map of     low frequency. By blurring the image or smoothing we decrease the edge content.</a:t>
            </a:r>
          </a:p>
          <a:p>
            <a:r>
              <a:rPr lang="en-CA" sz="1800" dirty="0"/>
              <a:t>Image = </a:t>
            </a:r>
            <a:r>
              <a:rPr lang="en-CA" sz="1800" dirty="0" err="1"/>
              <a:t>imread</a:t>
            </a:r>
            <a:r>
              <a:rPr lang="en-CA" sz="1800" dirty="0"/>
              <a:t>(</a:t>
            </a:r>
            <a:r>
              <a:rPr lang="en-CA" sz="1800" dirty="0" err="1"/>
              <a:t>image_path</a:t>
            </a:r>
            <a:r>
              <a:rPr lang="en-CA" sz="1800" dirty="0"/>
              <a:t>)</a:t>
            </a:r>
          </a:p>
          <a:p>
            <a:r>
              <a:rPr lang="en-CA" sz="1800" dirty="0"/>
              <a:t>Image_ gray = rgb2gray(image)</a:t>
            </a:r>
          </a:p>
          <a:p>
            <a:r>
              <a:rPr lang="en-CA" sz="1800" dirty="0" err="1"/>
              <a:t>Gaussian_filter</a:t>
            </a:r>
            <a:r>
              <a:rPr lang="en-CA" sz="1800" dirty="0"/>
              <a:t> = </a:t>
            </a:r>
            <a:r>
              <a:rPr lang="en-CA" sz="1800" dirty="0" err="1"/>
              <a:t>fspecial</a:t>
            </a:r>
            <a:r>
              <a:rPr lang="en-CA" sz="1800" dirty="0"/>
              <a:t>(‘gaussian’, </a:t>
            </a:r>
            <a:r>
              <a:rPr lang="en-CA" sz="1800" dirty="0" err="1"/>
              <a:t>kernel_size</a:t>
            </a:r>
            <a:r>
              <a:rPr lang="en-CA" sz="1800" dirty="0"/>
              <a:t>, sigma)</a:t>
            </a:r>
          </a:p>
          <a:p>
            <a:r>
              <a:rPr lang="en-CA" sz="1800" dirty="0" err="1"/>
              <a:t>Image_smoothed</a:t>
            </a:r>
            <a:r>
              <a:rPr lang="en-CA" sz="1800" dirty="0"/>
              <a:t> = </a:t>
            </a:r>
            <a:r>
              <a:rPr lang="en-CA" sz="1800" dirty="0" err="1"/>
              <a:t>im_myfilter</a:t>
            </a:r>
            <a:r>
              <a:rPr lang="en-CA" sz="1800" dirty="0"/>
              <a:t>(</a:t>
            </a:r>
            <a:r>
              <a:rPr lang="en-CA" sz="1800" dirty="0" err="1"/>
              <a:t>image_gray</a:t>
            </a:r>
            <a:r>
              <a:rPr lang="en-CA" sz="1800" dirty="0"/>
              <a:t>, </a:t>
            </a:r>
            <a:r>
              <a:rPr lang="en-CA" sz="1800" dirty="0" err="1"/>
              <a:t>Gaussian_filter</a:t>
            </a:r>
            <a:r>
              <a:rPr lang="en-CA" sz="1800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473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D174-C427-416C-82CE-45E49533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229" dirty="0"/>
              <a:t>Edge</a:t>
            </a:r>
            <a:r>
              <a:rPr lang="en-CA" spc="-125" dirty="0"/>
              <a:t> </a:t>
            </a:r>
            <a:r>
              <a:rPr lang="en-CA" spc="-75" dirty="0"/>
              <a:t>Computation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388746-C6D4-4A72-918C-DCB9EE05CFFE}"/>
              </a:ext>
            </a:extLst>
          </p:cNvPr>
          <p:cNvGrpSpPr/>
          <p:nvPr/>
        </p:nvGrpSpPr>
        <p:grpSpPr>
          <a:xfrm>
            <a:off x="1369532" y="1676400"/>
            <a:ext cx="9293860" cy="4585519"/>
            <a:chOff x="718819" y="1497152"/>
            <a:chExt cx="9293860" cy="4585519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C054AE79-6FC0-46CF-808B-C3C9BABF496D}"/>
                </a:ext>
              </a:extLst>
            </p:cNvPr>
            <p:cNvSpPr/>
            <p:nvPr/>
          </p:nvSpPr>
          <p:spPr>
            <a:xfrm>
              <a:off x="3206535" y="1703139"/>
              <a:ext cx="0" cy="1773555"/>
            </a:xfrm>
            <a:custGeom>
              <a:avLst/>
              <a:gdLst/>
              <a:ahLst/>
              <a:cxnLst/>
              <a:rect l="l" t="t" r="r" b="b"/>
              <a:pathLst>
                <a:path h="1773554">
                  <a:moveTo>
                    <a:pt x="0" y="0"/>
                  </a:moveTo>
                  <a:lnTo>
                    <a:pt x="0" y="1773259"/>
                  </a:lnTo>
                </a:path>
              </a:pathLst>
            </a:custGeom>
            <a:ln w="23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56491008-F513-40AF-8989-7305A5EAAEA7}"/>
                </a:ext>
              </a:extLst>
            </p:cNvPr>
            <p:cNvSpPr/>
            <p:nvPr/>
          </p:nvSpPr>
          <p:spPr>
            <a:xfrm>
              <a:off x="5131000" y="1703139"/>
              <a:ext cx="0" cy="1773555"/>
            </a:xfrm>
            <a:custGeom>
              <a:avLst/>
              <a:gdLst/>
              <a:ahLst/>
              <a:cxnLst/>
              <a:rect l="l" t="t" r="r" b="b"/>
              <a:pathLst>
                <a:path h="1773554">
                  <a:moveTo>
                    <a:pt x="0" y="0"/>
                  </a:moveTo>
                  <a:lnTo>
                    <a:pt x="0" y="1773259"/>
                  </a:lnTo>
                </a:path>
              </a:pathLst>
            </a:custGeom>
            <a:ln w="23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B010127A-E0FF-40C6-A20C-5F79C819A3CC}"/>
                </a:ext>
              </a:extLst>
            </p:cNvPr>
            <p:cNvSpPr txBox="1"/>
            <p:nvPr/>
          </p:nvSpPr>
          <p:spPr>
            <a:xfrm>
              <a:off x="2252405" y="1497152"/>
              <a:ext cx="2873375" cy="1931035"/>
            </a:xfrm>
            <a:prstGeom prst="rect">
              <a:avLst/>
            </a:prstGeom>
          </p:spPr>
          <p:txBody>
            <a:bodyPr vert="horz" wrap="square" lIns="0" tIns="144145" rIns="0" bIns="0" rtlCol="0">
              <a:spAutoFit/>
            </a:bodyPr>
            <a:lstStyle/>
            <a:p>
              <a:pPr marL="1003935">
                <a:lnSpc>
                  <a:spcPct val="100000"/>
                </a:lnSpc>
                <a:spcBef>
                  <a:spcPts val="1135"/>
                </a:spcBef>
                <a:tabLst>
                  <a:tab pos="1677035" algn="l"/>
                  <a:tab pos="2370455" algn="l"/>
                </a:tabLst>
              </a:pPr>
              <a:r>
                <a:rPr lang="en-CA" sz="3300" spc="190" dirty="0">
                  <a:latin typeface="Times New Roman"/>
                  <a:cs typeface="Times New Roman"/>
                </a:rPr>
                <a:t>-</a:t>
              </a:r>
              <a:r>
                <a:rPr sz="3300" spc="190" dirty="0">
                  <a:latin typeface="Times New Roman"/>
                  <a:cs typeface="Times New Roman"/>
                </a:rPr>
                <a:t>1	0	1</a:t>
              </a:r>
              <a:endParaRPr sz="33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1040"/>
                </a:spcBef>
                <a:tabLst>
                  <a:tab pos="568960" algn="l"/>
                  <a:tab pos="1010919" algn="l"/>
                  <a:tab pos="1677670" algn="l"/>
                  <a:tab pos="2352040" algn="l"/>
                </a:tabLst>
              </a:pPr>
              <a:r>
                <a:rPr sz="3300" i="1" spc="225" dirty="0">
                  <a:latin typeface="Times New Roman"/>
                  <a:cs typeface="Times New Roman"/>
                </a:rPr>
                <a:t>S</a:t>
              </a:r>
              <a:r>
                <a:rPr sz="2850" spc="337" baseline="-24853" dirty="0">
                  <a:latin typeface="Times New Roman"/>
                  <a:cs typeface="Times New Roman"/>
                </a:rPr>
                <a:t>x	</a:t>
              </a:r>
              <a:r>
                <a:rPr sz="3300" spc="210" dirty="0">
                  <a:latin typeface="Symbol"/>
                  <a:cs typeface="Symbol"/>
                </a:rPr>
                <a:t></a:t>
              </a:r>
              <a:r>
                <a:rPr sz="3300" spc="210" dirty="0">
                  <a:latin typeface="Times New Roman"/>
                  <a:cs typeface="Times New Roman"/>
                </a:rPr>
                <a:t>	</a:t>
              </a:r>
              <a:r>
                <a:rPr lang="en-CA" sz="3300" spc="210" dirty="0">
                  <a:latin typeface="Times New Roman"/>
                  <a:cs typeface="Times New Roman"/>
                </a:rPr>
                <a:t>-</a:t>
              </a:r>
              <a:r>
                <a:rPr sz="3300" spc="190" dirty="0">
                  <a:latin typeface="Times New Roman"/>
                  <a:cs typeface="Times New Roman"/>
                </a:rPr>
                <a:t>2	0	</a:t>
              </a:r>
              <a:r>
                <a:rPr sz="3300" spc="195" dirty="0">
                  <a:latin typeface="Times New Roman"/>
                  <a:cs typeface="Times New Roman"/>
                </a:rPr>
                <a:t>2</a:t>
              </a:r>
              <a:endParaRPr sz="3300" dirty="0">
                <a:latin typeface="Times New Roman"/>
                <a:cs typeface="Times New Roman"/>
              </a:endParaRPr>
            </a:p>
            <a:p>
              <a:pPr marL="1003935">
                <a:lnSpc>
                  <a:spcPct val="100000"/>
                </a:lnSpc>
                <a:spcBef>
                  <a:spcPts val="1040"/>
                </a:spcBef>
                <a:tabLst>
                  <a:tab pos="1677035" algn="l"/>
                  <a:tab pos="2370455" algn="l"/>
                </a:tabLst>
              </a:pPr>
              <a:r>
                <a:rPr lang="en-CA" sz="3300" spc="190" dirty="0">
                  <a:latin typeface="Times New Roman"/>
                  <a:cs typeface="Times New Roman"/>
                </a:rPr>
                <a:t>-</a:t>
              </a:r>
              <a:r>
                <a:rPr sz="3300" spc="190" dirty="0">
                  <a:latin typeface="Times New Roman"/>
                  <a:cs typeface="Times New Roman"/>
                </a:rPr>
                <a:t>1	0	1</a:t>
              </a:r>
              <a:endParaRPr sz="3300" dirty="0">
                <a:latin typeface="Times New Roman"/>
                <a:cs typeface="Times New Roman"/>
              </a:endParaRPr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9A0BE60E-2B47-4391-94B1-F9C612031C28}"/>
                </a:ext>
              </a:extLst>
            </p:cNvPr>
            <p:cNvSpPr/>
            <p:nvPr/>
          </p:nvSpPr>
          <p:spPr>
            <a:xfrm>
              <a:off x="6424259" y="1775486"/>
              <a:ext cx="0" cy="1704975"/>
            </a:xfrm>
            <a:custGeom>
              <a:avLst/>
              <a:gdLst/>
              <a:ahLst/>
              <a:cxnLst/>
              <a:rect l="l" t="t" r="r" b="b"/>
              <a:pathLst>
                <a:path h="1704975">
                  <a:moveTo>
                    <a:pt x="0" y="0"/>
                  </a:moveTo>
                  <a:lnTo>
                    <a:pt x="0" y="1704845"/>
                  </a:lnTo>
                </a:path>
              </a:pathLst>
            </a:custGeom>
            <a:ln w="20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FEFADB1F-49A3-4C15-9587-84BA102F033C}"/>
                </a:ext>
              </a:extLst>
            </p:cNvPr>
            <p:cNvSpPr/>
            <p:nvPr/>
          </p:nvSpPr>
          <p:spPr>
            <a:xfrm>
              <a:off x="8484658" y="1775486"/>
              <a:ext cx="0" cy="1704975"/>
            </a:xfrm>
            <a:custGeom>
              <a:avLst/>
              <a:gdLst/>
              <a:ahLst/>
              <a:cxnLst/>
              <a:rect l="l" t="t" r="r" b="b"/>
              <a:pathLst>
                <a:path h="1704975">
                  <a:moveTo>
                    <a:pt x="0" y="0"/>
                  </a:moveTo>
                  <a:lnTo>
                    <a:pt x="0" y="1704845"/>
                  </a:lnTo>
                </a:path>
              </a:pathLst>
            </a:custGeom>
            <a:ln w="20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571457A7-9B8D-4B7B-8687-42D5D88D9BE4}"/>
                </a:ext>
              </a:extLst>
            </p:cNvPr>
            <p:cNvSpPr txBox="1"/>
            <p:nvPr/>
          </p:nvSpPr>
          <p:spPr>
            <a:xfrm>
              <a:off x="5590385" y="1576956"/>
              <a:ext cx="2907665" cy="1858010"/>
            </a:xfrm>
            <a:prstGeom prst="rect">
              <a:avLst/>
            </a:prstGeom>
          </p:spPr>
          <p:txBody>
            <a:bodyPr vert="horz" wrap="square" lIns="0" tIns="135255" rIns="0" bIns="0" rtlCol="0">
              <a:spAutoFit/>
            </a:bodyPr>
            <a:lstStyle/>
            <a:p>
              <a:pPr marL="825500" algn="ctr">
                <a:lnSpc>
                  <a:spcPct val="100000"/>
                </a:lnSpc>
                <a:spcBef>
                  <a:spcPts val="1065"/>
                </a:spcBef>
                <a:tabLst>
                  <a:tab pos="1624330" algn="l"/>
                  <a:tab pos="2409825" algn="l"/>
                </a:tabLst>
              </a:pPr>
              <a:r>
                <a:rPr sz="3200" dirty="0">
                  <a:latin typeface="Times New Roman"/>
                  <a:cs typeface="Times New Roman"/>
                </a:rPr>
                <a:t>1	2	1</a:t>
              </a:r>
            </a:p>
            <a:p>
              <a:pPr marL="12700">
                <a:lnSpc>
                  <a:spcPct val="100000"/>
                </a:lnSpc>
                <a:spcBef>
                  <a:spcPts val="969"/>
                </a:spcBef>
                <a:tabLst>
                  <a:tab pos="499109" algn="l"/>
                  <a:tab pos="975360" algn="l"/>
                  <a:tab pos="1768475" algn="l"/>
                  <a:tab pos="2560955" algn="l"/>
                </a:tabLst>
              </a:pPr>
              <a:r>
                <a:rPr sz="3200" i="1" spc="130" dirty="0">
                  <a:latin typeface="Times New Roman"/>
                  <a:cs typeface="Times New Roman"/>
                </a:rPr>
                <a:t>S</a:t>
              </a:r>
              <a:r>
                <a:rPr sz="2775" i="1" spc="195" baseline="-25525" dirty="0">
                  <a:latin typeface="Times New Roman"/>
                  <a:cs typeface="Times New Roman"/>
                </a:rPr>
                <a:t>y	</a:t>
              </a:r>
              <a:r>
                <a:rPr sz="3200" dirty="0">
                  <a:latin typeface="Symbol"/>
                  <a:cs typeface="Symbol"/>
                </a:rPr>
                <a:t></a:t>
              </a:r>
              <a:r>
                <a:rPr sz="3200" dirty="0">
                  <a:latin typeface="Times New Roman"/>
                  <a:cs typeface="Times New Roman"/>
                </a:rPr>
                <a:t>	0	0	0</a:t>
              </a:r>
            </a:p>
            <a:p>
              <a:pPr marL="870585" algn="ctr">
                <a:lnSpc>
                  <a:spcPct val="100000"/>
                </a:lnSpc>
                <a:spcBef>
                  <a:spcPts val="969"/>
                </a:spcBef>
                <a:tabLst>
                  <a:tab pos="1647189" algn="l"/>
                  <a:tab pos="2454910" algn="l"/>
                </a:tabLst>
              </a:pPr>
              <a:r>
                <a:rPr sz="3200" spc="-5" dirty="0">
                  <a:latin typeface="Symbol"/>
                  <a:cs typeface="Symbol"/>
                </a:rPr>
                <a:t></a:t>
              </a:r>
              <a:r>
                <a:rPr sz="3200" dirty="0">
                  <a:latin typeface="Times New Roman"/>
                  <a:cs typeface="Times New Roman"/>
                </a:rPr>
                <a:t>1	</a:t>
              </a:r>
              <a:r>
                <a:rPr sz="3200" spc="-5" dirty="0">
                  <a:latin typeface="Symbol"/>
                  <a:cs typeface="Symbol"/>
                </a:rPr>
                <a:t></a:t>
              </a:r>
              <a:r>
                <a:rPr sz="3200" dirty="0">
                  <a:latin typeface="Times New Roman"/>
                  <a:cs typeface="Times New Roman"/>
                </a:rPr>
                <a:t>2	</a:t>
              </a:r>
              <a:r>
                <a:rPr sz="3200" spc="-5" dirty="0">
                  <a:latin typeface="Symbol"/>
                  <a:cs typeface="Symbol"/>
                </a:rPr>
                <a:t></a:t>
              </a:r>
              <a:r>
                <a:rPr sz="3200" dirty="0"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AEC65E2-574C-4221-ADD3-217217A12F8F}"/>
                </a:ext>
              </a:extLst>
            </p:cNvPr>
            <p:cNvSpPr txBox="1"/>
            <p:nvPr/>
          </p:nvSpPr>
          <p:spPr>
            <a:xfrm>
              <a:off x="718819" y="2308098"/>
              <a:ext cx="1066800" cy="3827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Sob</a:t>
              </a:r>
              <a:r>
                <a:rPr sz="2400" spc="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l: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925DB2E3-F187-443E-949D-C319505E0275}"/>
                </a:ext>
              </a:extLst>
            </p:cNvPr>
            <p:cNvSpPr txBox="1"/>
            <p:nvPr/>
          </p:nvSpPr>
          <p:spPr>
            <a:xfrm>
              <a:off x="2225698" y="3927309"/>
              <a:ext cx="1635760" cy="5391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582930" algn="l"/>
                  <a:tab pos="1273175" algn="l"/>
                </a:tabLst>
              </a:pPr>
              <a:r>
                <a:rPr sz="3350" i="1" spc="30" dirty="0">
                  <a:latin typeface="Times New Roman"/>
                  <a:cs typeface="Times New Roman"/>
                </a:rPr>
                <a:t>G</a:t>
              </a:r>
              <a:r>
                <a:rPr sz="2925" i="1" baseline="-24216" dirty="0">
                  <a:latin typeface="Times New Roman"/>
                  <a:cs typeface="Times New Roman"/>
                </a:rPr>
                <a:t>x	</a:t>
              </a:r>
              <a:r>
                <a:rPr sz="3350" spc="15" dirty="0">
                  <a:latin typeface="Symbol"/>
                  <a:cs typeface="Symbol"/>
                </a:rPr>
                <a:t></a:t>
              </a:r>
              <a:r>
                <a:rPr sz="3350" spc="50" dirty="0">
                  <a:latin typeface="Times New Roman"/>
                  <a:cs typeface="Times New Roman"/>
                </a:rPr>
                <a:t> </a:t>
              </a:r>
              <a:r>
                <a:rPr sz="3350" i="1" spc="5" dirty="0">
                  <a:latin typeface="Times New Roman"/>
                  <a:cs typeface="Times New Roman"/>
                </a:rPr>
                <a:t>I</a:t>
              </a:r>
              <a:r>
                <a:rPr sz="3350" i="1" dirty="0">
                  <a:latin typeface="Times New Roman"/>
                  <a:cs typeface="Times New Roman"/>
                </a:rPr>
                <a:t>	</a:t>
              </a:r>
              <a:r>
                <a:rPr sz="3350" i="1" spc="200" dirty="0">
                  <a:latin typeface="Times New Roman"/>
                  <a:cs typeface="Times New Roman"/>
                </a:rPr>
                <a:t>S</a:t>
              </a:r>
              <a:r>
                <a:rPr sz="2925" i="1" baseline="-24216" dirty="0">
                  <a:latin typeface="Times New Roman"/>
                  <a:cs typeface="Times New Roman"/>
                </a:rPr>
                <a:t>x</a:t>
              </a:r>
              <a:endParaRPr sz="2925" baseline="-24216">
                <a:latin typeface="Times New Roman"/>
                <a:cs typeface="Times New Roman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07ABF85F-6972-4AD6-A424-46CB71B77239}"/>
                </a:ext>
              </a:extLst>
            </p:cNvPr>
            <p:cNvSpPr/>
            <p:nvPr/>
          </p:nvSpPr>
          <p:spPr>
            <a:xfrm>
              <a:off x="3352467" y="3939528"/>
              <a:ext cx="588579" cy="6431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EDECE8CE-D362-4CE1-B1CC-567EB527AE7D}"/>
                </a:ext>
              </a:extLst>
            </p:cNvPr>
            <p:cNvSpPr/>
            <p:nvPr/>
          </p:nvSpPr>
          <p:spPr>
            <a:xfrm>
              <a:off x="5527628" y="3950186"/>
              <a:ext cx="606447" cy="6723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30A9E1AE-4DC9-49C7-9097-5AE0F5565BE2}"/>
                </a:ext>
              </a:extLst>
            </p:cNvPr>
            <p:cNvSpPr/>
            <p:nvPr/>
          </p:nvSpPr>
          <p:spPr>
            <a:xfrm>
              <a:off x="3283782" y="5464905"/>
              <a:ext cx="48895" cy="33655"/>
            </a:xfrm>
            <a:custGeom>
              <a:avLst/>
              <a:gdLst/>
              <a:ahLst/>
              <a:cxnLst/>
              <a:rect l="l" t="t" r="r" b="b"/>
              <a:pathLst>
                <a:path w="48895" h="33654">
                  <a:moveTo>
                    <a:pt x="0" y="33511"/>
                  </a:moveTo>
                  <a:lnTo>
                    <a:pt x="4837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17EEA8FF-4FC3-40F1-B3FD-2C2FFEF78FA4}"/>
                </a:ext>
              </a:extLst>
            </p:cNvPr>
            <p:cNvSpPr/>
            <p:nvPr/>
          </p:nvSpPr>
          <p:spPr>
            <a:xfrm>
              <a:off x="3333470" y="5463785"/>
              <a:ext cx="121920" cy="249554"/>
            </a:xfrm>
            <a:custGeom>
              <a:avLst/>
              <a:gdLst/>
              <a:ahLst/>
              <a:cxnLst/>
              <a:rect l="l" t="t" r="r" b="b"/>
              <a:pathLst>
                <a:path w="121920" h="249554">
                  <a:moveTo>
                    <a:pt x="0" y="0"/>
                  </a:moveTo>
                  <a:lnTo>
                    <a:pt x="121640" y="2491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A9C4F2E3-F301-4D90-9A3F-C30318782B5E}"/>
                </a:ext>
              </a:extLst>
            </p:cNvPr>
            <p:cNvSpPr/>
            <p:nvPr/>
          </p:nvSpPr>
          <p:spPr>
            <a:xfrm>
              <a:off x="3455111" y="5052742"/>
              <a:ext cx="133985" cy="661670"/>
            </a:xfrm>
            <a:custGeom>
              <a:avLst/>
              <a:gdLst/>
              <a:ahLst/>
              <a:cxnLst/>
              <a:rect l="l" t="t" r="r" b="b"/>
              <a:pathLst>
                <a:path w="133985" h="661670">
                  <a:moveTo>
                    <a:pt x="0" y="661292"/>
                  </a:moveTo>
                  <a:lnTo>
                    <a:pt x="1333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A0A0706D-C63F-4546-8B9F-25FF7990C800}"/>
                </a:ext>
              </a:extLst>
            </p:cNvPr>
            <p:cNvSpPr/>
            <p:nvPr/>
          </p:nvSpPr>
          <p:spPr>
            <a:xfrm>
              <a:off x="3588496" y="5051623"/>
              <a:ext cx="1919605" cy="0"/>
            </a:xfrm>
            <a:custGeom>
              <a:avLst/>
              <a:gdLst/>
              <a:ahLst/>
              <a:cxnLst/>
              <a:rect l="l" t="t" r="r" b="b"/>
              <a:pathLst>
                <a:path w="1919604">
                  <a:moveTo>
                    <a:pt x="0" y="0"/>
                  </a:moveTo>
                  <a:lnTo>
                    <a:pt x="19189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DACF9CAF-DC06-4F8D-A92E-733FB9CE7E32}"/>
                </a:ext>
              </a:extLst>
            </p:cNvPr>
            <p:cNvSpPr/>
            <p:nvPr/>
          </p:nvSpPr>
          <p:spPr>
            <a:xfrm>
              <a:off x="3277853" y="5041012"/>
              <a:ext cx="2230755" cy="672465"/>
            </a:xfrm>
            <a:custGeom>
              <a:avLst/>
              <a:gdLst/>
              <a:ahLst/>
              <a:cxnLst/>
              <a:rect l="l" t="t" r="r" b="b"/>
              <a:pathLst>
                <a:path w="2230754" h="672464">
                  <a:moveTo>
                    <a:pt x="87688" y="440125"/>
                  </a:moveTo>
                  <a:lnTo>
                    <a:pt x="41877" y="440125"/>
                  </a:lnTo>
                  <a:lnTo>
                    <a:pt x="164828" y="672467"/>
                  </a:lnTo>
                  <a:lnTo>
                    <a:pt x="189658" y="672467"/>
                  </a:lnTo>
                  <a:lnTo>
                    <a:pt x="201549" y="613269"/>
                  </a:lnTo>
                  <a:lnTo>
                    <a:pt x="176602" y="613269"/>
                  </a:lnTo>
                  <a:lnTo>
                    <a:pt x="87688" y="440125"/>
                  </a:lnTo>
                  <a:close/>
                </a:path>
                <a:path w="2230754" h="672464">
                  <a:moveTo>
                    <a:pt x="2230288" y="0"/>
                  </a:moveTo>
                  <a:lnTo>
                    <a:pt x="300893" y="0"/>
                  </a:lnTo>
                  <a:lnTo>
                    <a:pt x="176602" y="613269"/>
                  </a:lnTo>
                  <a:lnTo>
                    <a:pt x="201549" y="613269"/>
                  </a:lnTo>
                  <a:lnTo>
                    <a:pt x="320477" y="21221"/>
                  </a:lnTo>
                  <a:lnTo>
                    <a:pt x="2230288" y="21221"/>
                  </a:lnTo>
                  <a:lnTo>
                    <a:pt x="2230288" y="0"/>
                  </a:lnTo>
                  <a:close/>
                </a:path>
                <a:path w="2230754" h="672464">
                  <a:moveTo>
                    <a:pt x="69329" y="404374"/>
                  </a:moveTo>
                  <a:lnTo>
                    <a:pt x="0" y="451295"/>
                  </a:lnTo>
                  <a:lnTo>
                    <a:pt x="10462" y="462465"/>
                  </a:lnTo>
                  <a:lnTo>
                    <a:pt x="41877" y="440125"/>
                  </a:lnTo>
                  <a:lnTo>
                    <a:pt x="87688" y="440125"/>
                  </a:lnTo>
                  <a:lnTo>
                    <a:pt x="69329" y="404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B2C5029B-C8A8-4AF4-A72F-E47D65DE9954}"/>
                </a:ext>
              </a:extLst>
            </p:cNvPr>
            <p:cNvSpPr txBox="1"/>
            <p:nvPr/>
          </p:nvSpPr>
          <p:spPr>
            <a:xfrm>
              <a:off x="5278274" y="5063211"/>
              <a:ext cx="170815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spc="165" dirty="0">
                  <a:latin typeface="Times New Roman"/>
                  <a:cs typeface="Times New Roman"/>
                </a:rPr>
                <a:t>2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8D5A8366-9949-4309-8C1A-EEDD27736340}"/>
                </a:ext>
              </a:extLst>
            </p:cNvPr>
            <p:cNvSpPr txBox="1"/>
            <p:nvPr/>
          </p:nvSpPr>
          <p:spPr>
            <a:xfrm>
              <a:off x="2575820" y="5365925"/>
              <a:ext cx="138430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i="1" spc="125" dirty="0">
                  <a:latin typeface="Times New Roman"/>
                  <a:cs typeface="Times New Roman"/>
                </a:rPr>
                <a:t>s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2FF22EA4-B10E-4DE2-A268-4C8FDF44EFFC}"/>
                </a:ext>
              </a:extLst>
            </p:cNvPr>
            <p:cNvSpPr txBox="1"/>
            <p:nvPr/>
          </p:nvSpPr>
          <p:spPr>
            <a:xfrm>
              <a:off x="3946471" y="5365925"/>
              <a:ext cx="154305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i="1" spc="145" dirty="0">
                  <a:latin typeface="Times New Roman"/>
                  <a:cs typeface="Times New Roman"/>
                </a:rPr>
                <a:t>x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96A91754-956C-46BF-8A89-5C2D6C025B27}"/>
                </a:ext>
              </a:extLst>
            </p:cNvPr>
            <p:cNvSpPr txBox="1"/>
            <p:nvPr/>
          </p:nvSpPr>
          <p:spPr>
            <a:xfrm>
              <a:off x="5115448" y="5365925"/>
              <a:ext cx="154305" cy="3232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950" i="1" spc="145" dirty="0">
                  <a:latin typeface="Times New Roman"/>
                  <a:cs typeface="Times New Roman"/>
                </a:rPr>
                <a:t>y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32842571-D4C6-4337-8BA3-578DEB0E2E13}"/>
                </a:ext>
              </a:extLst>
            </p:cNvPr>
            <p:cNvSpPr txBox="1"/>
            <p:nvPr/>
          </p:nvSpPr>
          <p:spPr>
            <a:xfrm>
              <a:off x="3581330" y="4882415"/>
              <a:ext cx="692785" cy="53975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534670" algn="l"/>
                </a:tabLst>
              </a:pPr>
              <a:r>
                <a:rPr sz="5025" i="1" spc="644" baseline="-24875" dirty="0">
                  <a:latin typeface="Times New Roman"/>
                  <a:cs typeface="Times New Roman"/>
                </a:rPr>
                <a:t>G	</a:t>
              </a:r>
              <a:r>
                <a:rPr sz="1950" spc="165" dirty="0">
                  <a:latin typeface="Times New Roman"/>
                  <a:cs typeface="Times New Roman"/>
                </a:rPr>
                <a:t>2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C438E140-A05F-4DFF-B321-CA41416B6381}"/>
                </a:ext>
              </a:extLst>
            </p:cNvPr>
            <p:cNvSpPr txBox="1"/>
            <p:nvPr/>
          </p:nvSpPr>
          <p:spPr>
            <a:xfrm>
              <a:off x="2265822" y="5074576"/>
              <a:ext cx="900430" cy="53975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611505" algn="l"/>
                </a:tabLst>
              </a:pPr>
              <a:r>
                <a:rPr sz="3350" i="1" spc="365" dirty="0">
                  <a:latin typeface="Times New Roman"/>
                  <a:cs typeface="Times New Roman"/>
                </a:rPr>
                <a:t>E	</a:t>
              </a:r>
              <a:r>
                <a:rPr sz="3350" spc="330" dirty="0">
                  <a:latin typeface="Symbol"/>
                  <a:cs typeface="Symbol"/>
                </a:rPr>
                <a:t></a:t>
              </a:r>
              <a:endParaRPr sz="3350">
                <a:latin typeface="Symbol"/>
                <a:cs typeface="Symbol"/>
              </a:endParaRPr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72DF8209-F0F4-4A3C-B46A-B0EAE57BA18B}"/>
                </a:ext>
              </a:extLst>
            </p:cNvPr>
            <p:cNvSpPr txBox="1"/>
            <p:nvPr/>
          </p:nvSpPr>
          <p:spPr>
            <a:xfrm>
              <a:off x="4383612" y="5074576"/>
              <a:ext cx="740410" cy="53975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64490" indent="-351790">
                <a:lnSpc>
                  <a:spcPct val="100000"/>
                </a:lnSpc>
                <a:spcBef>
                  <a:spcPts val="120"/>
                </a:spcBef>
                <a:buFont typeface="Symbol"/>
                <a:buChar char=""/>
                <a:tabLst>
                  <a:tab pos="365125" algn="l"/>
                </a:tabLst>
              </a:pPr>
              <a:r>
                <a:rPr sz="3350" i="1" spc="430" dirty="0">
                  <a:latin typeface="Times New Roman"/>
                  <a:cs typeface="Times New Roman"/>
                </a:rPr>
                <a:t>G</a:t>
              </a:r>
              <a:endParaRPr sz="3350">
                <a:latin typeface="Times New Roman"/>
                <a:cs typeface="Times New Roman"/>
              </a:endParaRPr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4F6FD608-3B8D-45F2-8EBB-04FF6BACC129}"/>
                </a:ext>
              </a:extLst>
            </p:cNvPr>
            <p:cNvSpPr/>
            <p:nvPr/>
          </p:nvSpPr>
          <p:spPr>
            <a:xfrm>
              <a:off x="8818196" y="5372992"/>
              <a:ext cx="608330" cy="0"/>
            </a:xfrm>
            <a:custGeom>
              <a:avLst/>
              <a:gdLst/>
              <a:ahLst/>
              <a:cxnLst/>
              <a:rect l="l" t="t" r="r" b="b"/>
              <a:pathLst>
                <a:path w="608329">
                  <a:moveTo>
                    <a:pt x="0" y="0"/>
                  </a:moveTo>
                  <a:lnTo>
                    <a:pt x="607828" y="0"/>
                  </a:lnTo>
                </a:path>
              </a:pathLst>
            </a:custGeom>
            <a:ln w="211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6019E52E-68F6-49EE-BCE5-8A389EAC65B9}"/>
                </a:ext>
              </a:extLst>
            </p:cNvPr>
            <p:cNvSpPr txBox="1"/>
            <p:nvPr/>
          </p:nvSpPr>
          <p:spPr>
            <a:xfrm>
              <a:off x="6700801" y="5330437"/>
              <a:ext cx="1708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i="1" spc="165" dirty="0">
                  <a:latin typeface="Times New Roman"/>
                  <a:cs typeface="Times New Roman"/>
                </a:rPr>
                <a:t>o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9FA94AC7-D9E1-4328-A6D0-9FC9070B0D03}"/>
                </a:ext>
              </a:extLst>
            </p:cNvPr>
            <p:cNvSpPr txBox="1"/>
            <p:nvPr/>
          </p:nvSpPr>
          <p:spPr>
            <a:xfrm>
              <a:off x="9195010" y="5665066"/>
              <a:ext cx="15430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i="1" spc="145" dirty="0">
                  <a:latin typeface="Times New Roman"/>
                  <a:cs typeface="Times New Roman"/>
                </a:rPr>
                <a:t>x</a:t>
              </a:r>
              <a:endParaRPr sz="1950">
                <a:latin typeface="Times New Roman"/>
                <a:cs typeface="Times New Roman"/>
              </a:endParaRPr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D0BEA6BA-F404-494B-9632-C50384C7CF95}"/>
                </a:ext>
              </a:extLst>
            </p:cNvPr>
            <p:cNvSpPr txBox="1"/>
            <p:nvPr/>
          </p:nvSpPr>
          <p:spPr>
            <a:xfrm>
              <a:off x="8830308" y="5374185"/>
              <a:ext cx="387985" cy="53911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</a:pPr>
              <a:r>
                <a:rPr sz="3350" i="1" spc="430" dirty="0">
                  <a:latin typeface="Times New Roman"/>
                  <a:cs typeface="Times New Roman"/>
                </a:rPr>
                <a:t>G</a:t>
              </a:r>
              <a:endParaRPr sz="3350">
                <a:latin typeface="Times New Roman"/>
                <a:cs typeface="Times New Roman"/>
              </a:endParaRPr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B84915AA-2584-4AB2-AAC8-81DB462B2B07}"/>
                </a:ext>
              </a:extLst>
            </p:cNvPr>
            <p:cNvSpPr txBox="1"/>
            <p:nvPr/>
          </p:nvSpPr>
          <p:spPr>
            <a:xfrm>
              <a:off x="6398841" y="5039563"/>
              <a:ext cx="3229610" cy="53911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4"/>
                </a:spcBef>
                <a:tabLst>
                  <a:tab pos="630555" algn="l"/>
                </a:tabLst>
              </a:pPr>
              <a:r>
                <a:rPr sz="3350" i="1" spc="365" dirty="0">
                  <a:latin typeface="Times New Roman"/>
                  <a:cs typeface="Times New Roman"/>
                </a:rPr>
                <a:t>E	</a:t>
              </a:r>
              <a:r>
                <a:rPr sz="3350" spc="325" dirty="0">
                  <a:latin typeface="Symbol"/>
                  <a:cs typeface="Symbol"/>
                </a:rPr>
                <a:t></a:t>
              </a:r>
              <a:r>
                <a:rPr sz="3350" spc="325" dirty="0">
                  <a:latin typeface="Times New Roman"/>
                  <a:cs typeface="Times New Roman"/>
                </a:rPr>
                <a:t> </a:t>
              </a:r>
              <a:r>
                <a:rPr sz="3350" spc="285" dirty="0">
                  <a:latin typeface="Times New Roman"/>
                  <a:cs typeface="Times New Roman"/>
                </a:rPr>
                <a:t>arctan(</a:t>
              </a:r>
              <a:r>
                <a:rPr sz="5025" i="1" spc="427" baseline="42288" dirty="0">
                  <a:latin typeface="Times New Roman"/>
                  <a:cs typeface="Times New Roman"/>
                </a:rPr>
                <a:t>G</a:t>
              </a:r>
              <a:r>
                <a:rPr sz="2925" i="1" spc="427" baseline="48433" dirty="0">
                  <a:latin typeface="Times New Roman"/>
                  <a:cs typeface="Times New Roman"/>
                </a:rPr>
                <a:t>y</a:t>
              </a:r>
              <a:r>
                <a:rPr sz="2925" i="1" spc="-44" baseline="48433" dirty="0">
                  <a:latin typeface="Times New Roman"/>
                  <a:cs typeface="Times New Roman"/>
                </a:rPr>
                <a:t> </a:t>
              </a:r>
              <a:r>
                <a:rPr sz="3350" spc="195" dirty="0">
                  <a:latin typeface="Times New Roman"/>
                  <a:cs typeface="Times New Roman"/>
                </a:rPr>
                <a:t>)</a:t>
              </a:r>
              <a:endParaRPr sz="3350">
                <a:latin typeface="Times New Roman"/>
                <a:cs typeface="Times New Roman"/>
              </a:endParaRPr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7D7F288D-340A-47AD-9095-5DDAA11D5089}"/>
                </a:ext>
              </a:extLst>
            </p:cNvPr>
            <p:cNvSpPr txBox="1"/>
            <p:nvPr/>
          </p:nvSpPr>
          <p:spPr>
            <a:xfrm>
              <a:off x="4386626" y="3938415"/>
              <a:ext cx="1853564" cy="53975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598170" algn="l"/>
                  <a:tab pos="1287145" algn="l"/>
                </a:tabLst>
              </a:pPr>
              <a:r>
                <a:rPr sz="3350" i="1" spc="60" dirty="0">
                  <a:latin typeface="Times New Roman"/>
                  <a:cs typeface="Times New Roman"/>
                </a:rPr>
                <a:t>G</a:t>
              </a:r>
              <a:r>
                <a:rPr sz="2925" i="1" spc="89" baseline="-24216" dirty="0">
                  <a:latin typeface="Times New Roman"/>
                  <a:cs typeface="Times New Roman"/>
                </a:rPr>
                <a:t>y	</a:t>
              </a:r>
              <a:r>
                <a:rPr sz="3350" spc="15" dirty="0">
                  <a:latin typeface="Symbol"/>
                  <a:cs typeface="Symbol"/>
                </a:rPr>
                <a:t></a:t>
              </a:r>
              <a:r>
                <a:rPr sz="3350" spc="40" dirty="0">
                  <a:latin typeface="Times New Roman"/>
                  <a:cs typeface="Times New Roman"/>
                </a:rPr>
                <a:t> </a:t>
              </a:r>
              <a:r>
                <a:rPr sz="3350" i="1" spc="10" dirty="0">
                  <a:latin typeface="Times New Roman"/>
                  <a:cs typeface="Times New Roman"/>
                </a:rPr>
                <a:t>I	</a:t>
              </a:r>
              <a:r>
                <a:rPr sz="3350" i="1" spc="145" dirty="0">
                  <a:latin typeface="Times New Roman"/>
                  <a:cs typeface="Times New Roman"/>
                </a:rPr>
                <a:t>S</a:t>
              </a:r>
              <a:r>
                <a:rPr sz="2925" i="1" spc="217" baseline="-24216" dirty="0">
                  <a:latin typeface="Times New Roman"/>
                  <a:cs typeface="Times New Roman"/>
                </a:rPr>
                <a:t>y</a:t>
              </a:r>
              <a:r>
                <a:rPr sz="3200" i="1" spc="145" dirty="0">
                  <a:latin typeface="Times New Roman"/>
                  <a:cs typeface="Times New Roman"/>
                </a:rPr>
                <a:t>,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6A71D3EF-A807-4CE6-8A8F-03047E99DBCE}"/>
                </a:ext>
              </a:extLst>
            </p:cNvPr>
            <p:cNvSpPr txBox="1"/>
            <p:nvPr/>
          </p:nvSpPr>
          <p:spPr>
            <a:xfrm>
              <a:off x="6621144" y="3959733"/>
              <a:ext cx="3391535" cy="5052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200" i="1" dirty="0">
                  <a:latin typeface="Times New Roman"/>
                  <a:cs typeface="Times New Roman"/>
                </a:rPr>
                <a:t>I </a:t>
              </a: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is the image</a:t>
              </a:r>
              <a:r>
                <a:rPr sz="2400" spc="-9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400" dirty="0">
                  <a:latin typeface="Arial" panose="020B0604020202020204" pitchFamily="34" charset="0"/>
                  <a:cs typeface="Arial" panose="020B0604020202020204" pitchFamily="34" charset="0"/>
                </a:rPr>
                <a:t>matrix</a:t>
              </a:r>
              <a:endParaRPr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15547E2-C31D-4A27-ACD6-D530D8F1DF66}"/>
                </a:ext>
              </a:extLst>
            </p:cNvPr>
            <p:cNvSpPr txBox="1"/>
            <p:nvPr/>
          </p:nvSpPr>
          <p:spPr>
            <a:xfrm>
              <a:off x="6424259" y="5713339"/>
              <a:ext cx="1576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[0-360]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400980-0A8D-42F7-AB4D-C3C6A65A81C3}"/>
              </a:ext>
            </a:extLst>
          </p:cNvPr>
          <p:cNvSpPr txBox="1"/>
          <p:nvPr/>
        </p:nvSpPr>
        <p:spPr>
          <a:xfrm>
            <a:off x="796762" y="1160084"/>
            <a:ext cx="1043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Sobel is derivative kernel which calculates the edges vertically and horizontally.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E241-D20E-45C7-8C06-7EC08DB1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25" dirty="0"/>
              <a:t>Non-Maximum</a:t>
            </a:r>
            <a:r>
              <a:rPr lang="en-CA" spc="-120" dirty="0"/>
              <a:t> </a:t>
            </a:r>
            <a:r>
              <a:rPr lang="en-CA" spc="-204" dirty="0"/>
              <a:t>Suppression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7DECAC-01B6-4C33-ACCD-07330A403977}"/>
              </a:ext>
            </a:extLst>
          </p:cNvPr>
          <p:cNvGrpSpPr/>
          <p:nvPr/>
        </p:nvGrpSpPr>
        <p:grpSpPr>
          <a:xfrm>
            <a:off x="963784" y="1752600"/>
            <a:ext cx="10264432" cy="4647057"/>
            <a:chOff x="1318260" y="1548383"/>
            <a:chExt cx="10264432" cy="4647057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76512470-8DE8-455D-A1FE-A7853071EC8B}"/>
                </a:ext>
              </a:extLst>
            </p:cNvPr>
            <p:cNvSpPr/>
            <p:nvPr/>
          </p:nvSpPr>
          <p:spPr>
            <a:xfrm>
              <a:off x="1318260" y="1690116"/>
              <a:ext cx="2662245" cy="2333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744C087-9864-4B79-9F42-65ADAF482E30}"/>
                </a:ext>
              </a:extLst>
            </p:cNvPr>
            <p:cNvSpPr txBox="1"/>
            <p:nvPr/>
          </p:nvSpPr>
          <p:spPr>
            <a:xfrm>
              <a:off x="1318260" y="4341876"/>
              <a:ext cx="2867025" cy="632866"/>
            </a:xfrm>
            <a:prstGeom prst="rect">
              <a:avLst/>
            </a:prstGeom>
            <a:ln w="12192">
              <a:solidFill>
                <a:srgbClr val="000000"/>
              </a:solidFill>
            </a:ln>
          </p:spPr>
          <p:txBody>
            <a:bodyPr vert="horz" wrap="square" lIns="0" tIns="40005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315"/>
                </a:spcBef>
              </a:pP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Decode the Edge</a:t>
              </a:r>
              <a:r>
                <a:rPr spc="-5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CA" spc="-5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2075">
                <a:lnSpc>
                  <a:spcPct val="100000"/>
                </a:lnSpc>
                <a:spcBef>
                  <a:spcPts val="315"/>
                </a:spcBef>
              </a:pP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Orientation</a:t>
              </a: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068B5B80-AA3B-4A07-A500-BF341A601578}"/>
                </a:ext>
              </a:extLst>
            </p:cNvPr>
            <p:cNvSpPr/>
            <p:nvPr/>
          </p:nvSpPr>
          <p:spPr>
            <a:xfrm>
              <a:off x="4554769" y="1548383"/>
              <a:ext cx="2783508" cy="25984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E8C56F3-0E7A-4EC2-B9C8-976187913CBF}"/>
                </a:ext>
              </a:extLst>
            </p:cNvPr>
            <p:cNvSpPr txBox="1"/>
            <p:nvPr/>
          </p:nvSpPr>
          <p:spPr>
            <a:xfrm>
              <a:off x="4914900" y="4204715"/>
              <a:ext cx="2303145" cy="630942"/>
            </a:xfrm>
            <a:prstGeom prst="rect">
              <a:avLst/>
            </a:prstGeom>
            <a:ln w="12192">
              <a:solidFill>
                <a:srgbClr val="000000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300"/>
                </a:spcBef>
              </a:pP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Comparison 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along</a:t>
              </a:r>
              <a:r>
                <a:rPr spc="-2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CA" spc="-2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2075">
                <a:lnSpc>
                  <a:spcPct val="100000"/>
                </a:lnSpc>
                <a:spcBef>
                  <a:spcPts val="300"/>
                </a:spcBef>
              </a:pPr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he</a:t>
              </a:r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spc="-1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orientation</a:t>
              </a:r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D9CF7AF-89DA-4C19-B5B7-A7BD849BA416}"/>
                </a:ext>
              </a:extLst>
            </p:cNvPr>
            <p:cNvSpPr/>
            <p:nvPr/>
          </p:nvSpPr>
          <p:spPr>
            <a:xfrm>
              <a:off x="3805428" y="5340096"/>
              <a:ext cx="1943100" cy="855344"/>
            </a:xfrm>
            <a:custGeom>
              <a:avLst/>
              <a:gdLst/>
              <a:ahLst/>
              <a:cxnLst/>
              <a:rect l="l" t="t" r="r" b="b"/>
              <a:pathLst>
                <a:path w="1943100" h="855345">
                  <a:moveTo>
                    <a:pt x="0" y="142493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0"/>
                  </a:lnTo>
                  <a:lnTo>
                    <a:pt x="97438" y="7260"/>
                  </a:lnTo>
                  <a:lnTo>
                    <a:pt x="142494" y="0"/>
                  </a:lnTo>
                  <a:lnTo>
                    <a:pt x="1800606" y="0"/>
                  </a:lnTo>
                  <a:lnTo>
                    <a:pt x="1845661" y="7260"/>
                  </a:lnTo>
                  <a:lnTo>
                    <a:pt x="1884779" y="27480"/>
                  </a:lnTo>
                  <a:lnTo>
                    <a:pt x="1915619" y="58320"/>
                  </a:lnTo>
                  <a:lnTo>
                    <a:pt x="1935839" y="97438"/>
                  </a:lnTo>
                  <a:lnTo>
                    <a:pt x="1943100" y="142493"/>
                  </a:lnTo>
                  <a:lnTo>
                    <a:pt x="1943100" y="712469"/>
                  </a:lnTo>
                  <a:lnTo>
                    <a:pt x="1935839" y="757510"/>
                  </a:lnTo>
                  <a:lnTo>
                    <a:pt x="1915619" y="796627"/>
                  </a:lnTo>
                  <a:lnTo>
                    <a:pt x="1884779" y="827472"/>
                  </a:lnTo>
                  <a:lnTo>
                    <a:pt x="1845661" y="847700"/>
                  </a:lnTo>
                  <a:lnTo>
                    <a:pt x="1800606" y="854963"/>
                  </a:lnTo>
                  <a:lnTo>
                    <a:pt x="142494" y="854963"/>
                  </a:lnTo>
                  <a:lnTo>
                    <a:pt x="97438" y="847700"/>
                  </a:lnTo>
                  <a:lnTo>
                    <a:pt x="58320" y="827472"/>
                  </a:lnTo>
                  <a:lnTo>
                    <a:pt x="27480" y="796627"/>
                  </a:lnTo>
                  <a:lnTo>
                    <a:pt x="7260" y="757510"/>
                  </a:lnTo>
                  <a:lnTo>
                    <a:pt x="0" y="712469"/>
                  </a:lnTo>
                  <a:lnTo>
                    <a:pt x="0" y="1424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E3ECC42A-403C-4C13-999A-D3827C676639}"/>
                </a:ext>
              </a:extLst>
            </p:cNvPr>
            <p:cNvSpPr txBox="1"/>
            <p:nvPr/>
          </p:nvSpPr>
          <p:spPr>
            <a:xfrm>
              <a:off x="4045965" y="5385801"/>
              <a:ext cx="1460500" cy="75148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37160" marR="131445" algn="ctr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sz="1600" spc="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rpol</a:t>
              </a:r>
              <a:r>
                <a:rPr sz="1600" spc="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sz="1600" spc="5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on  </a:t>
              </a:r>
              <a:r>
                <a:rPr sz="1600" spc="-35" dirty="0">
                  <a:latin typeface="Arial" panose="020B0604020202020204" pitchFamily="34" charset="0"/>
                  <a:cs typeface="Arial" panose="020B0604020202020204" pitchFamily="34" charset="0"/>
                </a:rPr>
                <a:t>Value: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</a:pP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dTmp1,</a:t>
              </a:r>
              <a:r>
                <a:rPr sz="1600" spc="-8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dTmp2</a:t>
              </a: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136F9A9C-1801-4903-ABE1-D6CE3846F29F}"/>
                </a:ext>
              </a:extLst>
            </p:cNvPr>
            <p:cNvSpPr/>
            <p:nvPr/>
          </p:nvSpPr>
          <p:spPr>
            <a:xfrm>
              <a:off x="6452615" y="5340096"/>
              <a:ext cx="1800225" cy="855344"/>
            </a:xfrm>
            <a:custGeom>
              <a:avLst/>
              <a:gdLst/>
              <a:ahLst/>
              <a:cxnLst/>
              <a:rect l="l" t="t" r="r" b="b"/>
              <a:pathLst>
                <a:path w="1800225" h="855345">
                  <a:moveTo>
                    <a:pt x="0" y="142493"/>
                  </a:moveTo>
                  <a:lnTo>
                    <a:pt x="7260" y="97438"/>
                  </a:lnTo>
                  <a:lnTo>
                    <a:pt x="27480" y="58320"/>
                  </a:lnTo>
                  <a:lnTo>
                    <a:pt x="58320" y="27480"/>
                  </a:lnTo>
                  <a:lnTo>
                    <a:pt x="97438" y="7260"/>
                  </a:lnTo>
                  <a:lnTo>
                    <a:pt x="142493" y="0"/>
                  </a:lnTo>
                  <a:lnTo>
                    <a:pt x="1657350" y="0"/>
                  </a:lnTo>
                  <a:lnTo>
                    <a:pt x="1702405" y="7260"/>
                  </a:lnTo>
                  <a:lnTo>
                    <a:pt x="1741523" y="27480"/>
                  </a:lnTo>
                  <a:lnTo>
                    <a:pt x="1772363" y="58320"/>
                  </a:lnTo>
                  <a:lnTo>
                    <a:pt x="1792583" y="97438"/>
                  </a:lnTo>
                  <a:lnTo>
                    <a:pt x="1799843" y="142493"/>
                  </a:lnTo>
                  <a:lnTo>
                    <a:pt x="1799843" y="712469"/>
                  </a:lnTo>
                  <a:lnTo>
                    <a:pt x="1792583" y="757510"/>
                  </a:lnTo>
                  <a:lnTo>
                    <a:pt x="1772363" y="796627"/>
                  </a:lnTo>
                  <a:lnTo>
                    <a:pt x="1741523" y="827472"/>
                  </a:lnTo>
                  <a:lnTo>
                    <a:pt x="1702405" y="847700"/>
                  </a:lnTo>
                  <a:lnTo>
                    <a:pt x="1657350" y="854963"/>
                  </a:lnTo>
                  <a:lnTo>
                    <a:pt x="142493" y="854963"/>
                  </a:lnTo>
                  <a:lnTo>
                    <a:pt x="97438" y="847700"/>
                  </a:lnTo>
                  <a:lnTo>
                    <a:pt x="58320" y="827472"/>
                  </a:lnTo>
                  <a:lnTo>
                    <a:pt x="27480" y="796627"/>
                  </a:lnTo>
                  <a:lnTo>
                    <a:pt x="7260" y="757510"/>
                  </a:lnTo>
                  <a:lnTo>
                    <a:pt x="0" y="712469"/>
                  </a:lnTo>
                  <a:lnTo>
                    <a:pt x="0" y="14249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D6EB9F7D-3CD9-475B-8242-16A8C7A381AA}"/>
                </a:ext>
              </a:extLst>
            </p:cNvPr>
            <p:cNvSpPr txBox="1"/>
            <p:nvPr/>
          </p:nvSpPr>
          <p:spPr>
            <a:xfrm>
              <a:off x="6761859" y="5385801"/>
              <a:ext cx="1181735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065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Neighboring  Pixel </a:t>
              </a:r>
              <a:r>
                <a:rPr sz="1600" spc="-35" dirty="0">
                  <a:latin typeface="Arial" panose="020B0604020202020204" pitchFamily="34" charset="0"/>
                  <a:cs typeface="Arial" panose="020B0604020202020204" pitchFamily="34" charset="0"/>
                </a:rPr>
                <a:t>Value:  </a:t>
              </a:r>
              <a:endParaRPr lang="en-CA" sz="1600" spc="-3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065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g2,</a:t>
              </a:r>
              <a:r>
                <a:rPr sz="1600" spc="-2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dirty="0">
                  <a:latin typeface="Arial" panose="020B0604020202020204" pitchFamily="34" charset="0"/>
                  <a:cs typeface="Arial" panose="020B0604020202020204" pitchFamily="34" charset="0"/>
                </a:rPr>
                <a:t>g4</a:t>
              </a:r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75DC02F5-A2B5-415E-8869-63B4D94C0CE5}"/>
                </a:ext>
              </a:extLst>
            </p:cNvPr>
            <p:cNvSpPr/>
            <p:nvPr/>
          </p:nvSpPr>
          <p:spPr>
            <a:xfrm>
              <a:off x="4776215" y="4850891"/>
              <a:ext cx="1290320" cy="489584"/>
            </a:xfrm>
            <a:custGeom>
              <a:avLst/>
              <a:gdLst/>
              <a:ahLst/>
              <a:cxnLst/>
              <a:rect l="l" t="t" r="r" b="b"/>
              <a:pathLst>
                <a:path w="1290320" h="489585">
                  <a:moveTo>
                    <a:pt x="1289939" y="0"/>
                  </a:moveTo>
                  <a:lnTo>
                    <a:pt x="0" y="48945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ED3CBB71-D503-42F1-92CE-D8AFE9DEBA2F}"/>
                </a:ext>
              </a:extLst>
            </p:cNvPr>
            <p:cNvSpPr/>
            <p:nvPr/>
          </p:nvSpPr>
          <p:spPr>
            <a:xfrm>
              <a:off x="6067044" y="4850891"/>
              <a:ext cx="1285875" cy="489584"/>
            </a:xfrm>
            <a:custGeom>
              <a:avLst/>
              <a:gdLst/>
              <a:ahLst/>
              <a:cxnLst/>
              <a:rect l="l" t="t" r="r" b="b"/>
              <a:pathLst>
                <a:path w="1285875" h="489585">
                  <a:moveTo>
                    <a:pt x="0" y="0"/>
                  </a:moveTo>
                  <a:lnTo>
                    <a:pt x="1285366" y="48945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A5220A70-CB5E-4FE6-9D61-55C6E81A2D57}"/>
                </a:ext>
              </a:extLst>
            </p:cNvPr>
            <p:cNvSpPr/>
            <p:nvPr/>
          </p:nvSpPr>
          <p:spPr>
            <a:xfrm>
              <a:off x="4184903" y="4489703"/>
              <a:ext cx="729615" cy="76200"/>
            </a:xfrm>
            <a:custGeom>
              <a:avLst/>
              <a:gdLst/>
              <a:ahLst/>
              <a:cxnLst/>
              <a:rect l="l" t="t" r="r" b="b"/>
              <a:pathLst>
                <a:path w="729614" h="76200">
                  <a:moveTo>
                    <a:pt x="653415" y="0"/>
                  </a:moveTo>
                  <a:lnTo>
                    <a:pt x="653415" y="76200"/>
                  </a:lnTo>
                  <a:lnTo>
                    <a:pt x="716915" y="44450"/>
                  </a:lnTo>
                  <a:lnTo>
                    <a:pt x="666115" y="44450"/>
                  </a:lnTo>
                  <a:lnTo>
                    <a:pt x="666115" y="31750"/>
                  </a:lnTo>
                  <a:lnTo>
                    <a:pt x="716915" y="31750"/>
                  </a:lnTo>
                  <a:lnTo>
                    <a:pt x="653415" y="0"/>
                  </a:lnTo>
                  <a:close/>
                </a:path>
                <a:path w="729614" h="76200">
                  <a:moveTo>
                    <a:pt x="65341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53415" y="44450"/>
                  </a:lnTo>
                  <a:lnTo>
                    <a:pt x="653415" y="31750"/>
                  </a:lnTo>
                  <a:close/>
                </a:path>
                <a:path w="729614" h="76200">
                  <a:moveTo>
                    <a:pt x="716915" y="31750"/>
                  </a:moveTo>
                  <a:lnTo>
                    <a:pt x="666115" y="31750"/>
                  </a:lnTo>
                  <a:lnTo>
                    <a:pt x="666115" y="44450"/>
                  </a:lnTo>
                  <a:lnTo>
                    <a:pt x="716915" y="44450"/>
                  </a:lnTo>
                  <a:lnTo>
                    <a:pt x="729615" y="38100"/>
                  </a:lnTo>
                  <a:lnTo>
                    <a:pt x="71691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2860730-B281-45A2-ADE3-A53C267FF3B4}"/>
                </a:ext>
              </a:extLst>
            </p:cNvPr>
            <p:cNvSpPr txBox="1"/>
            <p:nvPr/>
          </p:nvSpPr>
          <p:spPr>
            <a:xfrm>
              <a:off x="8642604" y="4204715"/>
              <a:ext cx="2867025" cy="630942"/>
            </a:xfrm>
            <a:prstGeom prst="rect">
              <a:avLst/>
            </a:prstGeom>
            <a:ln w="12192">
              <a:solidFill>
                <a:srgbClr val="000000"/>
              </a:solidFill>
            </a:ln>
          </p:spPr>
          <p:txBody>
            <a:bodyPr vert="horz" wrap="square" lIns="0" tIns="38100" rIns="0" bIns="0" rtlCol="0">
              <a:spAutoFit/>
            </a:bodyPr>
            <a:lstStyle/>
            <a:p>
              <a:pPr marL="92075">
                <a:lnSpc>
                  <a:spcPct val="100000"/>
                </a:lnSpc>
                <a:spcBef>
                  <a:spcPts val="300"/>
                </a:spcBef>
              </a:pP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Suppression: </a:t>
              </a:r>
              <a:r>
                <a:rPr dirty="0">
                  <a:latin typeface="Arial" panose="020B0604020202020204" pitchFamily="34" charset="0"/>
                  <a:cs typeface="Arial" panose="020B0604020202020204" pitchFamily="34" charset="0"/>
                </a:rPr>
                <a:t>retain the</a:t>
              </a:r>
              <a:r>
                <a:rPr spc="-2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CA" spc="-25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2075">
                <a:lnSpc>
                  <a:spcPct val="100000"/>
                </a:lnSpc>
                <a:spcBef>
                  <a:spcPts val="300"/>
                </a:spcBef>
              </a:pPr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dirty="0" err="1">
                  <a:latin typeface="Arial" panose="020B0604020202020204" pitchFamily="34" charset="0"/>
                  <a:cs typeface="Arial" panose="020B0604020202020204" pitchFamily="34" charset="0"/>
                </a:rPr>
                <a:t>ocal</a:t>
              </a:r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pc="-5" dirty="0">
                  <a:latin typeface="Arial" panose="020B0604020202020204" pitchFamily="34" charset="0"/>
                  <a:cs typeface="Arial" panose="020B0604020202020204" pitchFamily="34" charset="0"/>
                </a:rPr>
                <a:t>maximum</a:t>
              </a: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B2CDB9AA-B1DB-44D3-AB28-6FD71E62925F}"/>
                </a:ext>
              </a:extLst>
            </p:cNvPr>
            <p:cNvSpPr/>
            <p:nvPr/>
          </p:nvSpPr>
          <p:spPr>
            <a:xfrm>
              <a:off x="7217664" y="4489703"/>
              <a:ext cx="1423670" cy="76200"/>
            </a:xfrm>
            <a:custGeom>
              <a:avLst/>
              <a:gdLst/>
              <a:ahLst/>
              <a:cxnLst/>
              <a:rect l="l" t="t" r="r" b="b"/>
              <a:pathLst>
                <a:path w="1423670" h="76200">
                  <a:moveTo>
                    <a:pt x="1347469" y="0"/>
                  </a:moveTo>
                  <a:lnTo>
                    <a:pt x="1347469" y="76200"/>
                  </a:lnTo>
                  <a:lnTo>
                    <a:pt x="1410969" y="44450"/>
                  </a:lnTo>
                  <a:lnTo>
                    <a:pt x="1360169" y="44450"/>
                  </a:lnTo>
                  <a:lnTo>
                    <a:pt x="1360169" y="31750"/>
                  </a:lnTo>
                  <a:lnTo>
                    <a:pt x="1410969" y="31750"/>
                  </a:lnTo>
                  <a:lnTo>
                    <a:pt x="1347469" y="0"/>
                  </a:lnTo>
                  <a:close/>
                </a:path>
                <a:path w="1423670" h="76200">
                  <a:moveTo>
                    <a:pt x="134746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47469" y="44450"/>
                  </a:lnTo>
                  <a:lnTo>
                    <a:pt x="1347469" y="31750"/>
                  </a:lnTo>
                  <a:close/>
                </a:path>
                <a:path w="1423670" h="76200">
                  <a:moveTo>
                    <a:pt x="1410969" y="31750"/>
                  </a:moveTo>
                  <a:lnTo>
                    <a:pt x="1360169" y="31750"/>
                  </a:lnTo>
                  <a:lnTo>
                    <a:pt x="1360169" y="44450"/>
                  </a:lnTo>
                  <a:lnTo>
                    <a:pt x="1410969" y="44450"/>
                  </a:lnTo>
                  <a:lnTo>
                    <a:pt x="1423669" y="38100"/>
                  </a:lnTo>
                  <a:lnTo>
                    <a:pt x="141096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B8BAA476-8360-44D4-A148-5383E36168F9}"/>
                </a:ext>
              </a:extLst>
            </p:cNvPr>
            <p:cNvSpPr txBox="1"/>
            <p:nvPr/>
          </p:nvSpPr>
          <p:spPr>
            <a:xfrm>
              <a:off x="9495447" y="2647430"/>
              <a:ext cx="2087245" cy="730969"/>
            </a:xfrm>
            <a:prstGeom prst="rect">
              <a:avLst/>
            </a:prstGeom>
          </p:spPr>
          <p:txBody>
            <a:bodyPr vert="horz" wrap="square" lIns="0" tIns="1143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0"/>
                </a:spcBef>
              </a:pPr>
              <a:r>
                <a:rPr sz="2000" spc="-10" dirty="0"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sz="2000" spc="-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2000" spc="-5" dirty="0">
                  <a:latin typeface="Arial" panose="020B0604020202020204" pitchFamily="34" charset="0"/>
                  <a:cs typeface="Arial" panose="020B0604020202020204" pitchFamily="34" charset="0"/>
                </a:rPr>
                <a:t>maximum</a:t>
              </a:r>
              <a:r>
                <a:rPr lang="en-CA" sz="2000" spc="-5" dirty="0">
                  <a:latin typeface="Arial" panose="020B0604020202020204" pitchFamily="34" charset="0"/>
                  <a:cs typeface="Arial" panose="020B0604020202020204" pitchFamily="34" charset="0"/>
                </a:rPr>
                <a:t>     </a:t>
              </a:r>
              <a:r>
                <a:rPr sz="2000" spc="5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sz="2000" spc="1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sz="2000" spc="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sz="2000" spc="-1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sz="2000" spc="-1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sz="2000" spc="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7D4D545-3FAF-41E3-9FC4-595A49A2A8D1}"/>
                </a:ext>
              </a:extLst>
            </p:cNvPr>
            <p:cNvSpPr txBox="1"/>
            <p:nvPr/>
          </p:nvSpPr>
          <p:spPr>
            <a:xfrm>
              <a:off x="8381781" y="2954219"/>
              <a:ext cx="890269" cy="4241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600" i="1" spc="5" dirty="0">
                  <a:latin typeface="Times New Roman"/>
                  <a:cs typeface="Times New Roman"/>
                </a:rPr>
                <a:t>g </a:t>
              </a:r>
              <a:r>
                <a:rPr sz="2600" spc="10" dirty="0">
                  <a:latin typeface="Symbol"/>
                  <a:cs typeface="Arial" panose="020B0604020202020204" pitchFamily="34" charset="0"/>
                </a:rPr>
                <a:t></a:t>
              </a:r>
              <a:r>
                <a:rPr sz="2600" spc="-10" dirty="0">
                  <a:latin typeface="Times New Roman"/>
                  <a:cs typeface="Times New Roman"/>
                </a:rPr>
                <a:t> </a:t>
              </a:r>
              <a:r>
                <a:rPr sz="3900" spc="60" baseline="36324" dirty="0">
                  <a:latin typeface="Symbol"/>
                  <a:cs typeface="Arial" panose="020B0604020202020204" pitchFamily="34" charset="0"/>
                </a:rPr>
                <a:t></a:t>
              </a:r>
              <a:r>
                <a:rPr sz="3900" spc="60" baseline="40598" dirty="0">
                  <a:latin typeface="Times New Roman"/>
                  <a:cs typeface="Times New Roman"/>
                </a:rPr>
                <a:t>g</a:t>
              </a:r>
              <a:endParaRPr sz="3900" baseline="40598">
                <a:latin typeface="Times New Roman"/>
                <a:cs typeface="Times New Roman"/>
              </a:endParaRPr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C5963C62-9934-47FA-94C4-2C823F9DB4D9}"/>
                </a:ext>
              </a:extLst>
            </p:cNvPr>
            <p:cNvSpPr txBox="1"/>
            <p:nvPr/>
          </p:nvSpPr>
          <p:spPr>
            <a:xfrm>
              <a:off x="8906581" y="3011341"/>
              <a:ext cx="360045" cy="4241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600" spc="30" dirty="0">
                  <a:latin typeface="Symbol"/>
                  <a:cs typeface="Arial" panose="020B0604020202020204" pitchFamily="34" charset="0"/>
                </a:rPr>
                <a:t></a:t>
              </a:r>
              <a:r>
                <a:rPr sz="3900" spc="7" baseline="-33119" dirty="0">
                  <a:latin typeface="Times New Roman"/>
                  <a:cs typeface="Times New Roman"/>
                </a:rPr>
                <a:t>0</a:t>
              </a:r>
              <a:endParaRPr sz="3900" baseline="-33119">
                <a:latin typeface="Times New Roman"/>
                <a:cs typeface="Times New Roman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48784D2F-E2C3-4404-B1FC-D30B7A9DF7AD}"/>
                </a:ext>
              </a:extLst>
            </p:cNvPr>
            <p:cNvSpPr txBox="1"/>
            <p:nvPr/>
          </p:nvSpPr>
          <p:spPr>
            <a:xfrm>
              <a:off x="8906581" y="3286477"/>
              <a:ext cx="189865" cy="4241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600" spc="5" dirty="0">
                  <a:latin typeface="Symbol"/>
                  <a:cs typeface="Arial" panose="020B0604020202020204" pitchFamily="34" charset="0"/>
                </a:rPr>
                <a:t></a:t>
              </a:r>
              <a:endParaRPr sz="2600">
                <a:latin typeface="Symbol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627F5AA-57C1-4B7C-8C3F-349D3BCB16B2}"/>
              </a:ext>
            </a:extLst>
          </p:cNvPr>
          <p:cNvSpPr txBox="1"/>
          <p:nvPr/>
        </p:nvSpPr>
        <p:spPr>
          <a:xfrm>
            <a:off x="801106" y="1068017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Non-maximum suppression is refinement of edges. It keeps information with high confidence and       suppress the edges with low confidence.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0B1D-C309-46AE-8306-64869B79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229" dirty="0"/>
              <a:t>Edge </a:t>
            </a:r>
            <a:r>
              <a:rPr lang="en-CA" spc="-80" dirty="0"/>
              <a:t>Linking/ </a:t>
            </a:r>
            <a:r>
              <a:rPr lang="en-CA" spc="-229" dirty="0"/>
              <a:t>Edge</a:t>
            </a:r>
            <a:r>
              <a:rPr lang="en-CA" spc="145" dirty="0"/>
              <a:t> </a:t>
            </a:r>
            <a:r>
              <a:rPr lang="en-CA" spc="-220" dirty="0"/>
              <a:t>Extension</a:t>
            </a:r>
            <a:endParaRPr lang="en-CA" dirty="0"/>
          </a:p>
        </p:txBody>
      </p:sp>
      <p:grpSp>
        <p:nvGrpSpPr>
          <p:cNvPr id="4" name="组合 12">
            <a:extLst>
              <a:ext uri="{FF2B5EF4-FFF2-40B4-BE49-F238E27FC236}">
                <a16:creationId xmlns:a16="http://schemas.microsoft.com/office/drawing/2014/main" id="{14C4A680-9C9C-43E0-9244-53495E98E036}"/>
              </a:ext>
            </a:extLst>
          </p:cNvPr>
          <p:cNvGrpSpPr/>
          <p:nvPr/>
        </p:nvGrpSpPr>
        <p:grpSpPr>
          <a:xfrm>
            <a:off x="916939" y="2350201"/>
            <a:ext cx="4965370" cy="2297999"/>
            <a:chOff x="992922" y="2354533"/>
            <a:chExt cx="4965370" cy="2297999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F6EF857A-61C4-4669-982D-001633C2B89A}"/>
                </a:ext>
              </a:extLst>
            </p:cNvPr>
            <p:cNvSpPr txBox="1"/>
            <p:nvPr/>
          </p:nvSpPr>
          <p:spPr>
            <a:xfrm>
              <a:off x="1959514" y="4390472"/>
              <a:ext cx="74295" cy="2343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350" i="1" spc="5" dirty="0">
                  <a:latin typeface="Times New Roman"/>
                  <a:cs typeface="Times New Roman"/>
                </a:rPr>
                <a:t>l</a:t>
              </a:r>
              <a:endParaRPr sz="1350">
                <a:latin typeface="Times New Roman"/>
                <a:cs typeface="Times New Roman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2E4F0FF-F08D-459F-8EAF-C7341566E78E}"/>
                </a:ext>
              </a:extLst>
            </p:cNvPr>
            <p:cNvSpPr txBox="1"/>
            <p:nvPr/>
          </p:nvSpPr>
          <p:spPr>
            <a:xfrm>
              <a:off x="992922" y="3559553"/>
              <a:ext cx="174625" cy="3867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350" spc="5" dirty="0">
                  <a:latin typeface="Symbol"/>
                  <a:cs typeface="Symbol"/>
                </a:rPr>
                <a:t></a:t>
              </a:r>
              <a:endParaRPr sz="2350">
                <a:latin typeface="Symbol"/>
                <a:cs typeface="Symbol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66E9B29-FF29-4CF8-8BA4-C664C803577B}"/>
                </a:ext>
              </a:extLst>
            </p:cNvPr>
            <p:cNvSpPr txBox="1"/>
            <p:nvPr/>
          </p:nvSpPr>
          <p:spPr>
            <a:xfrm>
              <a:off x="992922" y="4074325"/>
              <a:ext cx="174625" cy="3867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350" spc="5" dirty="0">
                  <a:latin typeface="Symbol"/>
                  <a:cs typeface="Symbol"/>
                </a:rPr>
                <a:t></a:t>
              </a:r>
              <a:endParaRPr sz="2350">
                <a:latin typeface="Symbol"/>
                <a:cs typeface="Symbol"/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C4284AF5-5B8F-486E-B3F3-130E5F2012A7}"/>
                </a:ext>
              </a:extLst>
            </p:cNvPr>
            <p:cNvSpPr txBox="1"/>
            <p:nvPr/>
          </p:nvSpPr>
          <p:spPr>
            <a:xfrm>
              <a:off x="992922" y="4265817"/>
              <a:ext cx="174625" cy="3867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2350" spc="5" dirty="0">
                  <a:latin typeface="Symbol"/>
                  <a:cs typeface="Symbol"/>
                </a:rPr>
                <a:t></a:t>
              </a:r>
              <a:endParaRPr sz="2350">
                <a:latin typeface="Symbol"/>
                <a:cs typeface="Symbol"/>
              </a:endParaRPr>
            </a:p>
          </p:txBody>
        </p:sp>
        <p:grpSp>
          <p:nvGrpSpPr>
            <p:cNvPr id="9" name="组合 11">
              <a:extLst>
                <a:ext uri="{FF2B5EF4-FFF2-40B4-BE49-F238E27FC236}">
                  <a16:creationId xmlns:a16="http://schemas.microsoft.com/office/drawing/2014/main" id="{B6BB0783-BF1B-4952-836E-000A4B1786FC}"/>
                </a:ext>
              </a:extLst>
            </p:cNvPr>
            <p:cNvGrpSpPr/>
            <p:nvPr/>
          </p:nvGrpSpPr>
          <p:grpSpPr>
            <a:xfrm>
              <a:off x="992922" y="2354533"/>
              <a:ext cx="4965370" cy="2217969"/>
              <a:chOff x="992922" y="2354533"/>
              <a:chExt cx="4965370" cy="2217969"/>
            </a:xfrm>
          </p:grpSpPr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0264AC63-0A01-41E6-B888-8E349B79FD5E}"/>
                  </a:ext>
                </a:extLst>
              </p:cNvPr>
              <p:cNvSpPr txBox="1"/>
              <p:nvPr/>
            </p:nvSpPr>
            <p:spPr>
              <a:xfrm>
                <a:off x="992922" y="3305281"/>
                <a:ext cx="174625" cy="386715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2350" spc="5" dirty="0">
                    <a:latin typeface="Symbol"/>
                    <a:cs typeface="Symbol"/>
                  </a:rPr>
                  <a:t></a:t>
                </a:r>
                <a:endParaRPr sz="2350">
                  <a:latin typeface="Symbol"/>
                  <a:cs typeface="Symbol"/>
                </a:endParaRPr>
              </a:p>
            </p:txBody>
          </p:sp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7667A990-9351-45A4-BAD0-0BE8D058A1B9}"/>
                  </a:ext>
                </a:extLst>
              </p:cNvPr>
              <p:cNvSpPr txBox="1"/>
              <p:nvPr/>
            </p:nvSpPr>
            <p:spPr>
              <a:xfrm>
                <a:off x="992922" y="3733727"/>
                <a:ext cx="3218180" cy="386715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3525" baseline="-9456" dirty="0">
                    <a:latin typeface="Symbol"/>
                    <a:cs typeface="Symbol"/>
                  </a:rPr>
                  <a:t></a:t>
                </a:r>
                <a:r>
                  <a:rPr sz="2350" i="1" dirty="0">
                    <a:latin typeface="Times New Roman"/>
                    <a:cs typeface="Times New Roman"/>
                  </a:rPr>
                  <a:t>t</a:t>
                </a:r>
                <a:r>
                  <a:rPr sz="2025" i="1" baseline="-24691" dirty="0">
                    <a:latin typeface="Times New Roman"/>
                    <a:cs typeface="Times New Roman"/>
                  </a:rPr>
                  <a:t>l </a:t>
                </a:r>
                <a:r>
                  <a:rPr sz="2350" spc="10" dirty="0">
                    <a:latin typeface="Symbol"/>
                    <a:cs typeface="Symbol"/>
                  </a:rPr>
                  <a:t></a:t>
                </a:r>
                <a:r>
                  <a:rPr sz="2350" spc="10" dirty="0">
                    <a:latin typeface="Times New Roman"/>
                    <a:cs typeface="Times New Roman"/>
                  </a:rPr>
                  <a:t> </a:t>
                </a:r>
                <a:r>
                  <a:rPr sz="2350" i="1" spc="5" dirty="0">
                    <a:latin typeface="Times New Roman"/>
                    <a:cs typeface="Times New Roman"/>
                  </a:rPr>
                  <a:t>g </a:t>
                </a:r>
                <a:r>
                  <a:rPr sz="2350" spc="10" dirty="0">
                    <a:latin typeface="Symbol"/>
                    <a:cs typeface="Symbol"/>
                  </a:rPr>
                  <a:t></a:t>
                </a:r>
                <a:r>
                  <a:rPr sz="2350" spc="10" dirty="0">
                    <a:latin typeface="Times New Roman"/>
                    <a:cs typeface="Times New Roman"/>
                  </a:rPr>
                  <a:t> </a:t>
                </a:r>
                <a:r>
                  <a:rPr sz="2350" i="1" spc="30" dirty="0">
                    <a:latin typeface="Times New Roman"/>
                    <a:cs typeface="Times New Roman"/>
                  </a:rPr>
                  <a:t>t</a:t>
                </a:r>
                <a:r>
                  <a:rPr sz="2025" i="1" spc="44" baseline="-24691" dirty="0">
                    <a:latin typeface="Times New Roman"/>
                    <a:cs typeface="Times New Roman"/>
                  </a:rPr>
                  <a:t>h </a:t>
                </a:r>
                <a:r>
                  <a:rPr sz="2350" i="1" spc="5" dirty="0">
                    <a:latin typeface="Times New Roman"/>
                    <a:cs typeface="Times New Roman"/>
                  </a:rPr>
                  <a:t>weak</a:t>
                </a:r>
                <a:r>
                  <a:rPr sz="2350" i="1" spc="-55" dirty="0">
                    <a:latin typeface="Times New Roman"/>
                    <a:cs typeface="Times New Roman"/>
                  </a:rPr>
                  <a:t> </a:t>
                </a:r>
                <a:r>
                  <a:rPr sz="2350" spc="5" dirty="0">
                    <a:latin typeface="Times New Roman"/>
                    <a:cs typeface="Times New Roman"/>
                  </a:rPr>
                  <a:t>edge=0.5</a:t>
                </a:r>
                <a:endParaRPr sz="2350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42CA8BCA-D043-4A95-91CE-51FA0D8AF418}"/>
                  </a:ext>
                </a:extLst>
              </p:cNvPr>
              <p:cNvSpPr txBox="1"/>
              <p:nvPr/>
            </p:nvSpPr>
            <p:spPr>
              <a:xfrm>
                <a:off x="1414231" y="4185787"/>
                <a:ext cx="2585720" cy="386715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  <a:tabLst>
                    <a:tab pos="1144905" algn="l"/>
                  </a:tabLst>
                </a:pPr>
                <a:r>
                  <a:rPr sz="2350" i="1" spc="5" dirty="0">
                    <a:latin typeface="Times New Roman"/>
                    <a:cs typeface="Times New Roman"/>
                  </a:rPr>
                  <a:t>g</a:t>
                </a:r>
                <a:r>
                  <a:rPr sz="2350" i="1" spc="80" dirty="0">
                    <a:latin typeface="Times New Roman"/>
                    <a:cs typeface="Times New Roman"/>
                  </a:rPr>
                  <a:t> </a:t>
                </a:r>
                <a:r>
                  <a:rPr sz="2350" spc="10" dirty="0">
                    <a:latin typeface="Symbol"/>
                    <a:cs typeface="Symbol"/>
                  </a:rPr>
                  <a:t></a:t>
                </a:r>
                <a:r>
                  <a:rPr sz="2350" spc="-114" dirty="0">
                    <a:latin typeface="Times New Roman"/>
                    <a:cs typeface="Times New Roman"/>
                  </a:rPr>
                  <a:t> </a:t>
                </a:r>
                <a:r>
                  <a:rPr sz="2350" i="1" spc="5" dirty="0">
                    <a:latin typeface="Times New Roman"/>
                    <a:cs typeface="Times New Roman"/>
                  </a:rPr>
                  <a:t>t	non</a:t>
                </a:r>
                <a:r>
                  <a:rPr sz="2350" i="1" spc="75" dirty="0">
                    <a:latin typeface="Times New Roman"/>
                    <a:cs typeface="Times New Roman"/>
                  </a:rPr>
                  <a:t> </a:t>
                </a:r>
                <a:r>
                  <a:rPr sz="2350" dirty="0">
                    <a:latin typeface="Times New Roman"/>
                    <a:cs typeface="Times New Roman"/>
                  </a:rPr>
                  <a:t>edge=0</a:t>
                </a:r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1E7BD0A7-0FE5-4E30-867B-ECB7F8EAD8B0}"/>
                  </a:ext>
                </a:extLst>
              </p:cNvPr>
              <p:cNvSpPr txBox="1"/>
              <p:nvPr/>
            </p:nvSpPr>
            <p:spPr>
              <a:xfrm>
                <a:off x="1233892" y="2354533"/>
                <a:ext cx="4724400" cy="13465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76860" marR="87503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400" spc="-5" dirty="0">
                    <a:latin typeface="Times New Roman"/>
                    <a:cs typeface="Times New Roman"/>
                  </a:rPr>
                  <a:t>Double  Thre</a:t>
                </a:r>
                <a:r>
                  <a:rPr sz="2400" dirty="0">
                    <a:latin typeface="Times New Roman"/>
                    <a:cs typeface="Times New Roman"/>
                  </a:rPr>
                  <a:t>s</a:t>
                </a:r>
                <a:r>
                  <a:rPr sz="2400" spc="-5" dirty="0">
                    <a:latin typeface="Times New Roman"/>
                    <a:cs typeface="Times New Roman"/>
                  </a:rPr>
                  <a:t>hold</a:t>
                </a:r>
                <a:r>
                  <a:rPr sz="2400" spc="5" dirty="0">
                    <a:latin typeface="Times New Roman"/>
                    <a:cs typeface="Times New Roman"/>
                  </a:rPr>
                  <a:t>i</a:t>
                </a:r>
                <a:r>
                  <a:rPr sz="2400" spc="-5" dirty="0">
                    <a:latin typeface="Times New Roman"/>
                    <a:cs typeface="Times New Roman"/>
                  </a:rPr>
                  <a:t>ng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517525">
                  <a:lnSpc>
                    <a:spcPts val="2585"/>
                  </a:lnSpc>
                  <a:tabLst>
                    <a:tab pos="1056005" algn="l"/>
                  </a:tabLst>
                </a:pPr>
                <a:r>
                  <a:rPr sz="2750" spc="195" dirty="0">
                    <a:latin typeface="Times New Roman"/>
                    <a:cs typeface="Times New Roman"/>
                  </a:rPr>
                  <a:t>(</a:t>
                </a:r>
                <a:r>
                  <a:rPr sz="2750" i="1" spc="195" dirty="0">
                    <a:latin typeface="Times New Roman"/>
                    <a:cs typeface="Times New Roman"/>
                  </a:rPr>
                  <a:t>t</a:t>
                </a:r>
                <a:r>
                  <a:rPr sz="2325" i="1" spc="292" baseline="-25089" dirty="0">
                    <a:latin typeface="Times New Roman"/>
                    <a:cs typeface="Times New Roman"/>
                  </a:rPr>
                  <a:t>l	</a:t>
                </a:r>
                <a:r>
                  <a:rPr sz="2750" i="1" spc="260" dirty="0">
                    <a:latin typeface="Times New Roman"/>
                    <a:cs typeface="Times New Roman"/>
                  </a:rPr>
                  <a:t>t</a:t>
                </a:r>
                <a:r>
                  <a:rPr sz="2325" i="1" spc="390" baseline="-25089" dirty="0">
                    <a:latin typeface="Times New Roman"/>
                    <a:cs typeface="Times New Roman"/>
                  </a:rPr>
                  <a:t>h</a:t>
                </a:r>
                <a:r>
                  <a:rPr sz="2325" i="1" spc="52" baseline="-25089" dirty="0">
                    <a:latin typeface="Times New Roman"/>
                    <a:cs typeface="Times New Roman"/>
                  </a:rPr>
                  <a:t> </a:t>
                </a:r>
                <a:r>
                  <a:rPr sz="2750" spc="260" dirty="0">
                    <a:latin typeface="Times New Roman"/>
                    <a:cs typeface="Times New Roman"/>
                  </a:rPr>
                  <a:t>)</a:t>
                </a:r>
                <a:endParaRPr sz="275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2140"/>
                  </a:spcBef>
                  <a:tabLst>
                    <a:tab pos="1007744" algn="l"/>
                  </a:tabLst>
                </a:pPr>
                <a:r>
                  <a:rPr sz="2350" i="1" spc="5" dirty="0">
                    <a:latin typeface="Times New Roman"/>
                    <a:cs typeface="Times New Roman"/>
                  </a:rPr>
                  <a:t>g</a:t>
                </a:r>
                <a:r>
                  <a:rPr sz="2350" i="1" spc="80" dirty="0">
                    <a:latin typeface="Times New Roman"/>
                    <a:cs typeface="Times New Roman"/>
                  </a:rPr>
                  <a:t> </a:t>
                </a:r>
                <a:r>
                  <a:rPr sz="2350" spc="10" dirty="0">
                    <a:latin typeface="Symbol"/>
                    <a:cs typeface="Symbol"/>
                  </a:rPr>
                  <a:t></a:t>
                </a:r>
                <a:r>
                  <a:rPr sz="2350" spc="-114" dirty="0">
                    <a:latin typeface="Times New Roman"/>
                    <a:cs typeface="Times New Roman"/>
                  </a:rPr>
                  <a:t> </a:t>
                </a:r>
                <a:r>
                  <a:rPr sz="2350" i="1" spc="30" dirty="0">
                    <a:latin typeface="Times New Roman"/>
                    <a:cs typeface="Times New Roman"/>
                  </a:rPr>
                  <a:t>t</a:t>
                </a:r>
                <a:r>
                  <a:rPr sz="2025" i="1" spc="44" baseline="-24691" dirty="0">
                    <a:latin typeface="Times New Roman"/>
                    <a:cs typeface="Times New Roman"/>
                  </a:rPr>
                  <a:t>h	</a:t>
                </a:r>
                <a:r>
                  <a:rPr sz="2350" i="1" spc="5" dirty="0">
                    <a:latin typeface="Times New Roman"/>
                    <a:cs typeface="Times New Roman"/>
                  </a:rPr>
                  <a:t>strong</a:t>
                </a:r>
                <a:r>
                  <a:rPr sz="2350" i="1" spc="235" dirty="0">
                    <a:latin typeface="Times New Roman"/>
                    <a:cs typeface="Times New Roman"/>
                  </a:rPr>
                  <a:t> </a:t>
                </a:r>
                <a:r>
                  <a:rPr sz="2350" dirty="0">
                    <a:latin typeface="Times New Roman"/>
                    <a:cs typeface="Times New Roman"/>
                  </a:rPr>
                  <a:t>edge=1</a:t>
                </a:r>
              </a:p>
            </p:txBody>
          </p:sp>
        </p:grp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5636E1D5-BC33-4F9C-889F-7239C5337F8B}"/>
              </a:ext>
            </a:extLst>
          </p:cNvPr>
          <p:cNvSpPr/>
          <p:nvPr/>
        </p:nvSpPr>
        <p:spPr>
          <a:xfrm>
            <a:off x="5235902" y="2311787"/>
            <a:ext cx="5798189" cy="2336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6756B-BD82-4BB2-B0B7-6F4363419B26}"/>
              </a:ext>
            </a:extLst>
          </p:cNvPr>
          <p:cNvSpPr txBox="1"/>
          <p:nvPr/>
        </p:nvSpPr>
        <p:spPr>
          <a:xfrm>
            <a:off x="801106" y="1068017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Edge linking is the process of tracking the edge points and linking them to form an edge or boundary of an object in the image.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113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AB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AB" id="{8AEA99E5-F6B6-477E-880D-51D8A00F2327}" vid="{8232C544-3F4A-4328-9417-DFAEB111C61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913</Words>
  <Application>Microsoft Macintosh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Gill Sans MT</vt:lpstr>
      <vt:lpstr>Symbol</vt:lpstr>
      <vt:lpstr>Tahoma</vt:lpstr>
      <vt:lpstr>Times New Roman</vt:lpstr>
      <vt:lpstr>Trebuchet MS</vt:lpstr>
      <vt:lpstr>Wingdings</vt:lpstr>
      <vt:lpstr>Theme_LAB</vt:lpstr>
      <vt:lpstr>PowerPoint Presentation</vt:lpstr>
      <vt:lpstr>Submission</vt:lpstr>
      <vt:lpstr>Objectives</vt:lpstr>
      <vt:lpstr>Why Edge Detection</vt:lpstr>
      <vt:lpstr>Training Procedure</vt:lpstr>
      <vt:lpstr>Image Smoothing</vt:lpstr>
      <vt:lpstr>Edge Computation</vt:lpstr>
      <vt:lpstr>Non-Maximum Suppression</vt:lpstr>
      <vt:lpstr>Edge Linking/ Edge Extension</vt:lpstr>
      <vt:lpstr>Quality Assessment</vt:lpstr>
      <vt:lpstr>Edge Detection Functions</vt:lpstr>
      <vt:lpstr>Optimization</vt:lpstr>
      <vt:lpstr>ROC Curve</vt:lpstr>
      <vt:lpstr>Discussion</vt:lpstr>
      <vt:lpstr>Marks Breakdown</vt:lpstr>
      <vt:lpstr>Data &amp; Codes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Zhao</dc:creator>
  <cp:lastModifiedBy>Maryam Jameela</cp:lastModifiedBy>
  <cp:revision>33</cp:revision>
  <dcterms:created xsi:type="dcterms:W3CDTF">2018-09-26T19:41:38Z</dcterms:created>
  <dcterms:modified xsi:type="dcterms:W3CDTF">2021-09-30T12:58:03Z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2018-09-26T00:00:00Z</vt:filetime>
  </property>
</Properties>
</file>