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sldIdLst>
    <p:sldId id="256" r:id="rId5"/>
    <p:sldId id="278" r:id="rId6"/>
    <p:sldId id="258" r:id="rId7"/>
    <p:sldId id="277" r:id="rId8"/>
    <p:sldId id="281" r:id="rId9"/>
    <p:sldId id="283" r:id="rId10"/>
    <p:sldId id="280" r:id="rId11"/>
    <p:sldId id="284" r:id="rId12"/>
    <p:sldId id="282" r:id="rId13"/>
    <p:sldId id="285" r:id="rId14"/>
    <p:sldId id="286" r:id="rId15"/>
    <p:sldId id="287" r:id="rId16"/>
    <p:sldId id="288" r:id="rId17"/>
    <p:sldId id="289"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6" autoAdjust="0"/>
  </p:normalViewPr>
  <p:slideViewPr>
    <p:cSldViewPr snapToGrid="0">
      <p:cViewPr varScale="1">
        <p:scale>
          <a:sx n="80" d="100"/>
          <a:sy n="80" d="100"/>
        </p:scale>
        <p:origin x="58" y="134"/>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12/11/2022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411480"/>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236493"/>
            <a:ext cx="5149596" cy="1448385"/>
          </a:xfrm>
        </p:spPr>
        <p:txBody>
          <a:bodyPr>
            <a:normAutofit/>
          </a:bodyPr>
          <a:lstStyle/>
          <a:p>
            <a:r>
              <a:rPr lang="en-US" dirty="0"/>
              <a:t>Vision Zero: A NYC Policy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58724" y="4684879"/>
            <a:ext cx="5149596" cy="524794"/>
          </a:xfrm>
        </p:spPr>
        <p:txBody>
          <a:bodyPr>
            <a:normAutofit/>
          </a:bodyPr>
          <a:lstStyle/>
          <a:p>
            <a:r>
              <a:rPr lang="en-US" dirty="0"/>
              <a:t>Syeda Nahar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2F5E71C-4C7B-D446-0706-371E06B3F928}"/>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t="172" b="172"/>
          <a:stretch/>
        </p:blipFill>
        <p:spPr bwMode="auto">
          <a:xfrm>
            <a:off x="458955" y="411480"/>
            <a:ext cx="11274090" cy="58704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8F0418-AEAC-4328-37AF-C5A962CE28BE}"/>
              </a:ext>
            </a:extLst>
          </p:cNvPr>
          <p:cNvSpPr>
            <a:spLocks noGrp="1"/>
          </p:cNvSpPr>
          <p:nvPr>
            <p:ph type="ctrTitle"/>
          </p:nvPr>
        </p:nvSpPr>
        <p:spPr>
          <a:xfrm>
            <a:off x="457201" y="3490624"/>
            <a:ext cx="4571999" cy="1235382"/>
          </a:xfrm>
        </p:spPr>
        <p:txBody>
          <a:bodyPr anchor="b">
            <a:normAutofit/>
          </a:bodyPr>
          <a:lstStyle/>
          <a:p>
            <a:r>
              <a:rPr lang="en-US" dirty="0"/>
              <a:t>Time Series Analysis</a:t>
            </a:r>
          </a:p>
        </p:txBody>
      </p:sp>
    </p:spTree>
    <p:extLst>
      <p:ext uri="{BB962C8B-B14F-4D97-AF65-F5344CB8AC3E}">
        <p14:creationId xmlns:p14="http://schemas.microsoft.com/office/powerpoint/2010/main" val="95437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2E62-50D4-EE41-D55C-6E144B6FE928}"/>
              </a:ext>
            </a:extLst>
          </p:cNvPr>
          <p:cNvSpPr>
            <a:spLocks noGrp="1"/>
          </p:cNvSpPr>
          <p:nvPr>
            <p:ph type="title"/>
          </p:nvPr>
        </p:nvSpPr>
        <p:spPr/>
        <p:txBody>
          <a:bodyPr/>
          <a:lstStyle/>
          <a:p>
            <a:pPr algn="ctr"/>
            <a:r>
              <a:rPr lang="en-US" dirty="0"/>
              <a:t>School Zone Speed Camera Tickets</a:t>
            </a:r>
          </a:p>
        </p:txBody>
      </p:sp>
      <p:sp>
        <p:nvSpPr>
          <p:cNvPr id="3" name="Text Placeholder 2">
            <a:extLst>
              <a:ext uri="{FF2B5EF4-FFF2-40B4-BE49-F238E27FC236}">
                <a16:creationId xmlns:a16="http://schemas.microsoft.com/office/drawing/2014/main" id="{EE4B50CD-05FC-2FDC-B99F-9E8B3DE3B212}"/>
              </a:ext>
            </a:extLst>
          </p:cNvPr>
          <p:cNvSpPr>
            <a:spLocks noGrp="1"/>
          </p:cNvSpPr>
          <p:nvPr>
            <p:ph type="body" idx="1"/>
          </p:nvPr>
        </p:nvSpPr>
        <p:spPr>
          <a:xfrm>
            <a:off x="1371600" y="2081941"/>
            <a:ext cx="3657600" cy="823912"/>
          </a:xfrm>
        </p:spPr>
        <p:txBody>
          <a:bodyPr/>
          <a:lstStyle/>
          <a:p>
            <a:pPr algn="ctr"/>
            <a:r>
              <a:rPr lang="en-US" dirty="0"/>
              <a:t>Tickets by Month and Year</a:t>
            </a:r>
          </a:p>
        </p:txBody>
      </p:sp>
      <p:sp>
        <p:nvSpPr>
          <p:cNvPr id="5" name="Text Placeholder 4">
            <a:extLst>
              <a:ext uri="{FF2B5EF4-FFF2-40B4-BE49-F238E27FC236}">
                <a16:creationId xmlns:a16="http://schemas.microsoft.com/office/drawing/2014/main" id="{1CC17BA5-9CE6-AE72-DAB6-9CCADE24DE02}"/>
              </a:ext>
            </a:extLst>
          </p:cNvPr>
          <p:cNvSpPr>
            <a:spLocks noGrp="1"/>
          </p:cNvSpPr>
          <p:nvPr>
            <p:ph type="body" sz="quarter" idx="3"/>
          </p:nvPr>
        </p:nvSpPr>
        <p:spPr>
          <a:xfrm>
            <a:off x="6198519" y="2081941"/>
            <a:ext cx="4703841" cy="823912"/>
          </a:xfrm>
        </p:spPr>
        <p:txBody>
          <a:bodyPr/>
          <a:lstStyle/>
          <a:p>
            <a:pPr algn="ctr"/>
            <a:r>
              <a:rPr lang="en-US" dirty="0"/>
              <a:t>Tickets by Year</a:t>
            </a:r>
          </a:p>
        </p:txBody>
      </p:sp>
      <p:pic>
        <p:nvPicPr>
          <p:cNvPr id="4098" name="Picture 2">
            <a:extLst>
              <a:ext uri="{FF2B5EF4-FFF2-40B4-BE49-F238E27FC236}">
                <a16:creationId xmlns:a16="http://schemas.microsoft.com/office/drawing/2014/main" id="{CD7C81D4-2C72-7ACA-D84F-CF3E68ACCF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89050" y="3316005"/>
            <a:ext cx="3657600" cy="23897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74E0C60-97E6-2F52-7B89-FD766E62160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80213" y="3297107"/>
            <a:ext cx="3657600" cy="235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11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E552075-D0FB-3165-2774-908AE6D528F2}"/>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tretch/>
        </p:blipFill>
        <p:spPr bwMode="auto">
          <a:xfrm>
            <a:off x="1592336" y="411480"/>
            <a:ext cx="9007328" cy="587044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130" name="Title 2">
            <a:extLst>
              <a:ext uri="{FF2B5EF4-FFF2-40B4-BE49-F238E27FC236}">
                <a16:creationId xmlns:a16="http://schemas.microsoft.com/office/drawing/2014/main" id="{EE087487-3394-0249-546A-42075C456124}"/>
              </a:ext>
            </a:extLst>
          </p:cNvPr>
          <p:cNvSpPr>
            <a:spLocks noGrp="1"/>
          </p:cNvSpPr>
          <p:nvPr>
            <p:ph type="ctrTitle"/>
          </p:nvPr>
        </p:nvSpPr>
        <p:spPr>
          <a:xfrm>
            <a:off x="96982" y="5975926"/>
            <a:ext cx="5999018" cy="795645"/>
          </a:xfrm>
        </p:spPr>
        <p:txBody>
          <a:bodyPr/>
          <a:lstStyle/>
          <a:p>
            <a:r>
              <a:rPr lang="en-US" dirty="0"/>
              <a:t>Count Over Month by Year</a:t>
            </a:r>
          </a:p>
        </p:txBody>
      </p:sp>
    </p:spTree>
    <p:extLst>
      <p:ext uri="{BB962C8B-B14F-4D97-AF65-F5344CB8AC3E}">
        <p14:creationId xmlns:p14="http://schemas.microsoft.com/office/powerpoint/2010/main" val="406672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942A-05C5-46AE-11BD-E671DE390E55}"/>
              </a:ext>
            </a:extLst>
          </p:cNvPr>
          <p:cNvSpPr>
            <a:spLocks noGrp="1"/>
          </p:cNvSpPr>
          <p:nvPr>
            <p:ph type="title"/>
          </p:nvPr>
        </p:nvSpPr>
        <p:spPr/>
        <p:txBody>
          <a:bodyPr/>
          <a:lstStyle/>
          <a:p>
            <a:r>
              <a:rPr lang="en-US" dirty="0"/>
              <a:t>Reported Crashes Between Bicycles</a:t>
            </a:r>
          </a:p>
        </p:txBody>
      </p:sp>
      <p:sp>
        <p:nvSpPr>
          <p:cNvPr id="3" name="Text Placeholder 2">
            <a:extLst>
              <a:ext uri="{FF2B5EF4-FFF2-40B4-BE49-F238E27FC236}">
                <a16:creationId xmlns:a16="http://schemas.microsoft.com/office/drawing/2014/main" id="{53775B48-0B3B-29FF-C827-C3AD651E2A76}"/>
              </a:ext>
            </a:extLst>
          </p:cNvPr>
          <p:cNvSpPr>
            <a:spLocks noGrp="1"/>
          </p:cNvSpPr>
          <p:nvPr>
            <p:ph type="body" idx="1"/>
          </p:nvPr>
        </p:nvSpPr>
        <p:spPr/>
        <p:txBody>
          <a:bodyPr/>
          <a:lstStyle/>
          <a:p>
            <a:pPr algn="ctr"/>
            <a:r>
              <a:rPr lang="en-US" sz="2800" dirty="0"/>
              <a:t>By Borough</a:t>
            </a:r>
          </a:p>
        </p:txBody>
      </p:sp>
      <p:sp>
        <p:nvSpPr>
          <p:cNvPr id="5" name="Text Placeholder 4">
            <a:extLst>
              <a:ext uri="{FF2B5EF4-FFF2-40B4-BE49-F238E27FC236}">
                <a16:creationId xmlns:a16="http://schemas.microsoft.com/office/drawing/2014/main" id="{F1BD9B84-B28C-7F9A-40F9-43B99C18CD86}"/>
              </a:ext>
            </a:extLst>
          </p:cNvPr>
          <p:cNvSpPr>
            <a:spLocks noGrp="1"/>
          </p:cNvSpPr>
          <p:nvPr>
            <p:ph type="body" sz="quarter" idx="3"/>
          </p:nvPr>
        </p:nvSpPr>
        <p:spPr/>
        <p:txBody>
          <a:bodyPr/>
          <a:lstStyle/>
          <a:p>
            <a:pPr algn="ctr"/>
            <a:r>
              <a:rPr lang="en-US" sz="2800" dirty="0"/>
              <a:t>Over the Years</a:t>
            </a:r>
          </a:p>
        </p:txBody>
      </p:sp>
      <p:sp>
        <p:nvSpPr>
          <p:cNvPr id="7" name="Text Placeholder 6">
            <a:extLst>
              <a:ext uri="{FF2B5EF4-FFF2-40B4-BE49-F238E27FC236}">
                <a16:creationId xmlns:a16="http://schemas.microsoft.com/office/drawing/2014/main" id="{1C976927-AF56-67FC-C2DE-A43DAC77941D}"/>
              </a:ext>
            </a:extLst>
          </p:cNvPr>
          <p:cNvSpPr>
            <a:spLocks noGrp="1"/>
          </p:cNvSpPr>
          <p:nvPr>
            <p:ph type="body" sz="quarter" idx="13"/>
          </p:nvPr>
        </p:nvSpPr>
        <p:spPr/>
        <p:txBody>
          <a:bodyPr/>
          <a:lstStyle/>
          <a:p>
            <a:pPr algn="ctr"/>
            <a:r>
              <a:rPr lang="en-US" sz="2800" dirty="0"/>
              <a:t>Injuries Reported</a:t>
            </a:r>
          </a:p>
        </p:txBody>
      </p:sp>
      <p:sp>
        <p:nvSpPr>
          <p:cNvPr id="9" name="Date Placeholder 8">
            <a:extLst>
              <a:ext uri="{FF2B5EF4-FFF2-40B4-BE49-F238E27FC236}">
                <a16:creationId xmlns:a16="http://schemas.microsoft.com/office/drawing/2014/main" id="{88B28F70-832E-B638-1BBE-08804180216B}"/>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C2187085-229E-62C2-73A8-764E74E31AAE}"/>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B56CDF3-6F15-F9A8-EA6A-B2DCDFEBD145}"/>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6146" name="Picture 2">
            <a:extLst>
              <a:ext uri="{FF2B5EF4-FFF2-40B4-BE49-F238E27FC236}">
                <a16:creationId xmlns:a16="http://schemas.microsoft.com/office/drawing/2014/main" id="{864F383B-EF94-84DF-674C-FDDF6CC130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3426752"/>
            <a:ext cx="2971800" cy="19761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7DFE9AF-5721-5F31-BB09-09006B914C5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10100" y="3378656"/>
            <a:ext cx="2971800" cy="20707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E99A8BF-9166-3225-867C-E6BF4D6D4DA3}"/>
              </a:ext>
            </a:extLst>
          </p:cNvPr>
          <p:cNvPicPr>
            <a:picLocks noGrp="1" noChangeAspect="1" noChangeArrowheads="1"/>
          </p:cNvPicPr>
          <p:nvPr>
            <p:ph sz="quarter" idx="14"/>
          </p:nvPr>
        </p:nvPicPr>
        <p:blipFill>
          <a:blip r:embed="rId4">
            <a:extLst>
              <a:ext uri="{28A0092B-C50C-407E-A947-70E740481C1C}">
                <a14:useLocalDpi xmlns:a14="http://schemas.microsoft.com/office/drawing/2010/main" val="0"/>
              </a:ext>
            </a:extLst>
          </a:blip>
          <a:srcRect/>
          <a:stretch>
            <a:fillRect/>
          </a:stretch>
        </p:blipFill>
        <p:spPr bwMode="auto">
          <a:xfrm>
            <a:off x="8429625" y="3404444"/>
            <a:ext cx="2971800" cy="203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04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3DC0-CB72-540B-9E7A-5A8867C6419D}"/>
              </a:ext>
            </a:extLst>
          </p:cNvPr>
          <p:cNvSpPr>
            <a:spLocks noGrp="1"/>
          </p:cNvSpPr>
          <p:nvPr>
            <p:ph type="title"/>
          </p:nvPr>
        </p:nvSpPr>
        <p:spPr/>
        <p:txBody>
          <a:bodyPr/>
          <a:lstStyle/>
          <a:p>
            <a:r>
              <a:rPr lang="en-US" dirty="0"/>
              <a:t>Reported Crashes Between Bicycles and Pedestrians</a:t>
            </a:r>
          </a:p>
        </p:txBody>
      </p:sp>
      <p:sp>
        <p:nvSpPr>
          <p:cNvPr id="3" name="Text Placeholder 2">
            <a:extLst>
              <a:ext uri="{FF2B5EF4-FFF2-40B4-BE49-F238E27FC236}">
                <a16:creationId xmlns:a16="http://schemas.microsoft.com/office/drawing/2014/main" id="{12D45B55-6688-DF87-F17F-0A5A37266AB9}"/>
              </a:ext>
            </a:extLst>
          </p:cNvPr>
          <p:cNvSpPr>
            <a:spLocks noGrp="1"/>
          </p:cNvSpPr>
          <p:nvPr>
            <p:ph type="body" idx="1"/>
          </p:nvPr>
        </p:nvSpPr>
        <p:spPr/>
        <p:txBody>
          <a:bodyPr/>
          <a:lstStyle/>
          <a:p>
            <a:pPr algn="ctr"/>
            <a:r>
              <a:rPr lang="en-US" sz="2800" dirty="0"/>
              <a:t>By Borough</a:t>
            </a:r>
          </a:p>
        </p:txBody>
      </p:sp>
      <p:sp>
        <p:nvSpPr>
          <p:cNvPr id="5" name="Text Placeholder 4">
            <a:extLst>
              <a:ext uri="{FF2B5EF4-FFF2-40B4-BE49-F238E27FC236}">
                <a16:creationId xmlns:a16="http://schemas.microsoft.com/office/drawing/2014/main" id="{CD3EFC73-3E63-E610-7E5B-3BD46B3F0936}"/>
              </a:ext>
            </a:extLst>
          </p:cNvPr>
          <p:cNvSpPr>
            <a:spLocks noGrp="1"/>
          </p:cNvSpPr>
          <p:nvPr>
            <p:ph type="body" sz="quarter" idx="3"/>
          </p:nvPr>
        </p:nvSpPr>
        <p:spPr/>
        <p:txBody>
          <a:bodyPr/>
          <a:lstStyle/>
          <a:p>
            <a:pPr algn="ctr"/>
            <a:r>
              <a:rPr lang="en-US" sz="2800" dirty="0"/>
              <a:t>Over the Years</a:t>
            </a:r>
          </a:p>
        </p:txBody>
      </p:sp>
      <p:sp>
        <p:nvSpPr>
          <p:cNvPr id="7" name="Text Placeholder 6">
            <a:extLst>
              <a:ext uri="{FF2B5EF4-FFF2-40B4-BE49-F238E27FC236}">
                <a16:creationId xmlns:a16="http://schemas.microsoft.com/office/drawing/2014/main" id="{7BB784AE-A9D3-CED8-F2C6-DED2DEEB39B3}"/>
              </a:ext>
            </a:extLst>
          </p:cNvPr>
          <p:cNvSpPr>
            <a:spLocks noGrp="1"/>
          </p:cNvSpPr>
          <p:nvPr>
            <p:ph type="body" sz="quarter" idx="13"/>
          </p:nvPr>
        </p:nvSpPr>
        <p:spPr/>
        <p:txBody>
          <a:bodyPr/>
          <a:lstStyle/>
          <a:p>
            <a:pPr algn="ctr"/>
            <a:r>
              <a:rPr lang="en-US" sz="2800" dirty="0"/>
              <a:t>Injuries Reported</a:t>
            </a:r>
          </a:p>
        </p:txBody>
      </p:sp>
      <p:sp>
        <p:nvSpPr>
          <p:cNvPr id="9" name="Date Placeholder 8">
            <a:extLst>
              <a:ext uri="{FF2B5EF4-FFF2-40B4-BE49-F238E27FC236}">
                <a16:creationId xmlns:a16="http://schemas.microsoft.com/office/drawing/2014/main" id="{B424D660-36F7-AEAB-7B15-BF30C2C82BBA}"/>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10FD6F2-D0E1-BF85-A85B-0ABD1E3203A5}"/>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8D327094-9C8F-65A9-0624-BA992D21F403}"/>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7178" name="Picture 10">
            <a:extLst>
              <a:ext uri="{FF2B5EF4-FFF2-40B4-BE49-F238E27FC236}">
                <a16:creationId xmlns:a16="http://schemas.microsoft.com/office/drawing/2014/main" id="{FF2145E7-36E6-0EBE-5A99-B3BAB042C8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3441573"/>
            <a:ext cx="2971800" cy="194652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BBBD17E0-A863-3065-7BC7-6CDBD16A650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10100" y="3394919"/>
            <a:ext cx="2971800" cy="2038249"/>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7B702E97-3A18-19DA-F201-5F198CA9B8BF}"/>
              </a:ext>
            </a:extLst>
          </p:cNvPr>
          <p:cNvPicPr>
            <a:picLocks noGrp="1" noChangeAspect="1" noChangeArrowheads="1"/>
          </p:cNvPicPr>
          <p:nvPr>
            <p:ph sz="quarter" idx="14"/>
          </p:nvPr>
        </p:nvPicPr>
        <p:blipFill>
          <a:blip r:embed="rId4">
            <a:extLst>
              <a:ext uri="{28A0092B-C50C-407E-A947-70E740481C1C}">
                <a14:useLocalDpi xmlns:a14="http://schemas.microsoft.com/office/drawing/2010/main" val="0"/>
              </a:ext>
            </a:extLst>
          </a:blip>
          <a:srcRect/>
          <a:stretch>
            <a:fillRect/>
          </a:stretch>
        </p:blipFill>
        <p:spPr bwMode="auto">
          <a:xfrm>
            <a:off x="8429625" y="3404444"/>
            <a:ext cx="2971800" cy="203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8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3DC0-CB72-540B-9E7A-5A8867C6419D}"/>
              </a:ext>
            </a:extLst>
          </p:cNvPr>
          <p:cNvSpPr>
            <a:spLocks noGrp="1"/>
          </p:cNvSpPr>
          <p:nvPr>
            <p:ph type="title"/>
          </p:nvPr>
        </p:nvSpPr>
        <p:spPr>
          <a:xfrm>
            <a:off x="457200" y="365125"/>
            <a:ext cx="11125200" cy="1325563"/>
          </a:xfrm>
        </p:spPr>
        <p:txBody>
          <a:bodyPr/>
          <a:lstStyle/>
          <a:p>
            <a:r>
              <a:rPr lang="en-US" dirty="0"/>
              <a:t>Reported Crashes Between </a:t>
            </a:r>
            <a:br>
              <a:rPr lang="en-US" dirty="0"/>
            </a:br>
            <a:r>
              <a:rPr lang="en-US" dirty="0"/>
              <a:t>Bicycles and Motor Vehicles</a:t>
            </a:r>
          </a:p>
        </p:txBody>
      </p:sp>
      <p:sp>
        <p:nvSpPr>
          <p:cNvPr id="3" name="Text Placeholder 2">
            <a:extLst>
              <a:ext uri="{FF2B5EF4-FFF2-40B4-BE49-F238E27FC236}">
                <a16:creationId xmlns:a16="http://schemas.microsoft.com/office/drawing/2014/main" id="{12D45B55-6688-DF87-F17F-0A5A37266AB9}"/>
              </a:ext>
            </a:extLst>
          </p:cNvPr>
          <p:cNvSpPr>
            <a:spLocks noGrp="1"/>
          </p:cNvSpPr>
          <p:nvPr>
            <p:ph type="body" idx="1"/>
          </p:nvPr>
        </p:nvSpPr>
        <p:spPr/>
        <p:txBody>
          <a:bodyPr/>
          <a:lstStyle/>
          <a:p>
            <a:pPr algn="ctr"/>
            <a:r>
              <a:rPr lang="en-US" sz="2800" dirty="0"/>
              <a:t>By Borough</a:t>
            </a:r>
          </a:p>
        </p:txBody>
      </p:sp>
      <p:sp>
        <p:nvSpPr>
          <p:cNvPr id="5" name="Text Placeholder 4">
            <a:extLst>
              <a:ext uri="{FF2B5EF4-FFF2-40B4-BE49-F238E27FC236}">
                <a16:creationId xmlns:a16="http://schemas.microsoft.com/office/drawing/2014/main" id="{CD3EFC73-3E63-E610-7E5B-3BD46B3F0936}"/>
              </a:ext>
            </a:extLst>
          </p:cNvPr>
          <p:cNvSpPr>
            <a:spLocks noGrp="1"/>
          </p:cNvSpPr>
          <p:nvPr>
            <p:ph type="body" sz="quarter" idx="3"/>
          </p:nvPr>
        </p:nvSpPr>
        <p:spPr/>
        <p:txBody>
          <a:bodyPr/>
          <a:lstStyle/>
          <a:p>
            <a:pPr algn="ctr"/>
            <a:r>
              <a:rPr lang="en-US" sz="2800" dirty="0"/>
              <a:t>Over the Years</a:t>
            </a:r>
          </a:p>
        </p:txBody>
      </p:sp>
      <p:sp>
        <p:nvSpPr>
          <p:cNvPr id="7" name="Text Placeholder 6">
            <a:extLst>
              <a:ext uri="{FF2B5EF4-FFF2-40B4-BE49-F238E27FC236}">
                <a16:creationId xmlns:a16="http://schemas.microsoft.com/office/drawing/2014/main" id="{7BB784AE-A9D3-CED8-F2C6-DED2DEEB39B3}"/>
              </a:ext>
            </a:extLst>
          </p:cNvPr>
          <p:cNvSpPr>
            <a:spLocks noGrp="1"/>
          </p:cNvSpPr>
          <p:nvPr>
            <p:ph type="body" sz="quarter" idx="13"/>
          </p:nvPr>
        </p:nvSpPr>
        <p:spPr/>
        <p:txBody>
          <a:bodyPr/>
          <a:lstStyle/>
          <a:p>
            <a:pPr algn="ctr"/>
            <a:r>
              <a:rPr lang="en-US" sz="2800" dirty="0"/>
              <a:t>Injuries Reported</a:t>
            </a:r>
          </a:p>
        </p:txBody>
      </p:sp>
      <p:sp>
        <p:nvSpPr>
          <p:cNvPr id="9" name="Date Placeholder 8">
            <a:extLst>
              <a:ext uri="{FF2B5EF4-FFF2-40B4-BE49-F238E27FC236}">
                <a16:creationId xmlns:a16="http://schemas.microsoft.com/office/drawing/2014/main" id="{B424D660-36F7-AEAB-7B15-BF30C2C82BBA}"/>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10FD6F2-D0E1-BF85-A85B-0ABD1E3203A5}"/>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8D327094-9C8F-65A9-0624-BA992D21F403}"/>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8194" name="Picture 2">
            <a:extLst>
              <a:ext uri="{FF2B5EF4-FFF2-40B4-BE49-F238E27FC236}">
                <a16:creationId xmlns:a16="http://schemas.microsoft.com/office/drawing/2014/main" id="{6AB97F42-6D6C-BE57-2316-6D29BC32ED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3455956"/>
            <a:ext cx="2971800" cy="191776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01DD7B1-408F-35D9-D385-D4AAA7136DEB}"/>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10100" y="3413258"/>
            <a:ext cx="2971800" cy="200157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8A9D8AD3-CA4E-B5BB-E7E1-A36451D2235D}"/>
              </a:ext>
            </a:extLst>
          </p:cNvPr>
          <p:cNvPicPr>
            <a:picLocks noGrp="1" noChangeAspect="1" noChangeArrowheads="1"/>
          </p:cNvPicPr>
          <p:nvPr>
            <p:ph sz="quarter" idx="14"/>
          </p:nvPr>
        </p:nvPicPr>
        <p:blipFill>
          <a:blip r:embed="rId4">
            <a:extLst>
              <a:ext uri="{28A0092B-C50C-407E-A947-70E740481C1C}">
                <a14:useLocalDpi xmlns:a14="http://schemas.microsoft.com/office/drawing/2010/main" val="0"/>
              </a:ext>
            </a:extLst>
          </a:blip>
          <a:srcRect/>
          <a:stretch>
            <a:fillRect/>
          </a:stretch>
        </p:blipFill>
        <p:spPr bwMode="auto">
          <a:xfrm>
            <a:off x="8429625" y="3422783"/>
            <a:ext cx="2971800" cy="200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83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snowy field with snow covered trees and blue skies">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1828800" y="1600200"/>
            <a:ext cx="2743199"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6728178" y="1893262"/>
            <a:ext cx="4327636" cy="3071477"/>
          </a:xfrm>
        </p:spPr>
        <p:txBody>
          <a:bodyPr anchor="ctr" anchorCtr="0">
            <a:normAutofit/>
          </a:bodyPr>
          <a:lstStyle/>
          <a:p>
            <a:r>
              <a:rPr lang="en-US" sz="3200" dirty="0"/>
              <a:t>Introduction</a:t>
            </a:r>
          </a:p>
          <a:p>
            <a:r>
              <a:rPr lang="en-US" sz="3200" dirty="0"/>
              <a:t>Research Question</a:t>
            </a:r>
          </a:p>
          <a:p>
            <a:r>
              <a:rPr lang="en-US" sz="3200" dirty="0"/>
              <a:t>Data</a:t>
            </a:r>
          </a:p>
          <a:p>
            <a:r>
              <a:rPr lang="en-US" sz="3200" dirty="0"/>
              <a:t>Analysis</a:t>
            </a:r>
          </a:p>
          <a:p>
            <a:r>
              <a:rPr lang="en-US" sz="3200" dirty="0"/>
              <a:t>Summary</a:t>
            </a:r>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12583" y="2102720"/>
            <a:ext cx="5422217" cy="1325563"/>
          </a:xfrm>
        </p:spPr>
        <p:txBody>
          <a:bodyPr/>
          <a:lstStyle/>
          <a:p>
            <a:r>
              <a:rPr lang="en-US" dirty="0"/>
              <a:t>INTRODUCTION</a:t>
            </a:r>
          </a:p>
        </p:txBody>
      </p:sp>
      <p:pic>
        <p:nvPicPr>
          <p:cNvPr id="6" name="Picture Placeholder 5" descr="A snowy landscape with trees and a fence&#10;">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57200" y="1143000"/>
            <a:ext cx="5486400" cy="4572000"/>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309360" y="3500407"/>
            <a:ext cx="5044440" cy="2214593"/>
          </a:xfrm>
        </p:spPr>
        <p:txBody>
          <a:bodyPr vert="horz" lIns="91440" tIns="45720" rIns="91440" bIns="45720" rtlCol="0" anchor="t">
            <a:normAutofit/>
          </a:bodyPr>
          <a:lstStyle/>
          <a:p>
            <a:r>
              <a:rPr lang="en-US" sz="1200" b="0" i="0" dirty="0">
                <a:solidFill>
                  <a:srgbClr val="000000"/>
                </a:solidFill>
                <a:effectLst/>
                <a:latin typeface="Arial" panose="020B0604020202020204" pitchFamily="34" charset="0"/>
              </a:rPr>
              <a:t>As a driver in NYC, I have directly experienced the changes in our city laws and regulations pertaining to traffic safety. Most if not all the changes in NYC traffic rules can be traced back to Vison Zero. So, what exactly is it? Vison Zero is a strategy adopted by NYC in 2014 to keep the streets of the city safe by reducing and ideally eliminating traffic related accidents, injuries, and deaths. </a:t>
            </a:r>
            <a:endParaRPr lang="en-US" sz="1200"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5376740" y="1933074"/>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snow covered tree tops">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524" y="-2"/>
            <a:ext cx="12188952" cy="4572000"/>
          </a:xfr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4963318"/>
            <a:ext cx="9144000" cy="1356310"/>
          </a:xfrm>
        </p:spPr>
        <p:txBody>
          <a:bodyPr/>
          <a:lstStyle/>
          <a:p>
            <a:r>
              <a:rPr lang="en-US" dirty="0"/>
              <a:t>PRIMARY GOAL AND IMPLEMENTATION</a:t>
            </a:r>
          </a:p>
        </p:txBody>
      </p:sp>
      <p:sp>
        <p:nvSpPr>
          <p:cNvPr id="32" name="Subtitle 31">
            <a:extLst>
              <a:ext uri="{FF2B5EF4-FFF2-40B4-BE49-F238E27FC236}">
                <a16:creationId xmlns:a16="http://schemas.microsoft.com/office/drawing/2014/main" id="{47A90702-7E26-474B-9F44-97E536C01A41}"/>
              </a:ext>
            </a:extLst>
          </p:cNvPr>
          <p:cNvSpPr>
            <a:spLocks noGrp="1"/>
          </p:cNvSpPr>
          <p:nvPr>
            <p:ph type="subTitle" idx="1"/>
          </p:nvPr>
        </p:nvSpPr>
        <p:spPr>
          <a:xfrm>
            <a:off x="1524000" y="4963318"/>
            <a:ext cx="9144000" cy="524794"/>
          </a:xfrm>
        </p:spPr>
        <p:txBody>
          <a:bodyPr/>
          <a:lstStyle/>
          <a:p>
            <a:r>
              <a:rPr lang="en-US" dirty="0"/>
              <a:t>Vision Zero</a:t>
            </a:r>
          </a:p>
        </p:txBody>
      </p:sp>
    </p:spTree>
    <p:extLst>
      <p:ext uri="{BB962C8B-B14F-4D97-AF65-F5344CB8AC3E}">
        <p14:creationId xmlns:p14="http://schemas.microsoft.com/office/powerpoint/2010/main" val="20689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CD3D-DC36-B57F-1036-6714C7F5377D}"/>
              </a:ext>
            </a:extLst>
          </p:cNvPr>
          <p:cNvSpPr>
            <a:spLocks noGrp="1"/>
          </p:cNvSpPr>
          <p:nvPr>
            <p:ph type="title"/>
          </p:nvPr>
        </p:nvSpPr>
        <p:spPr>
          <a:xfrm>
            <a:off x="389466" y="380999"/>
            <a:ext cx="9725378" cy="1325563"/>
          </a:xfrm>
        </p:spPr>
        <p:txBody>
          <a:bodyPr/>
          <a:lstStyle/>
          <a:p>
            <a:r>
              <a:rPr lang="en-US" dirty="0"/>
              <a:t>“</a:t>
            </a:r>
            <a:r>
              <a:rPr lang="en-US" b="0" i="0" dirty="0">
                <a:solidFill>
                  <a:srgbClr val="212529"/>
                </a:solidFill>
                <a:effectLst/>
                <a:latin typeface="helvetica neue"/>
              </a:rPr>
              <a:t>The primary mission of government is to 	protect the public.” </a:t>
            </a:r>
            <a:r>
              <a:rPr lang="en-US" sz="1100" b="0" i="0" dirty="0">
                <a:solidFill>
                  <a:srgbClr val="212529"/>
                </a:solidFill>
                <a:effectLst/>
                <a:latin typeface="helvetica neue"/>
              </a:rPr>
              <a:t>https://www.nyc.gov/content/visionzero/pages/</a:t>
            </a:r>
            <a:endParaRPr lang="en-US" dirty="0"/>
          </a:p>
        </p:txBody>
      </p:sp>
      <p:sp>
        <p:nvSpPr>
          <p:cNvPr id="67" name="TextBox 66">
            <a:extLst>
              <a:ext uri="{FF2B5EF4-FFF2-40B4-BE49-F238E27FC236}">
                <a16:creationId xmlns:a16="http://schemas.microsoft.com/office/drawing/2014/main" id="{BC136D80-9616-316E-964E-260CB1059C28}"/>
              </a:ext>
            </a:extLst>
          </p:cNvPr>
          <p:cNvSpPr txBox="1"/>
          <p:nvPr/>
        </p:nvSpPr>
        <p:spPr>
          <a:xfrm>
            <a:off x="1033638" y="2138630"/>
            <a:ext cx="10124723" cy="3785652"/>
          </a:xfrm>
          <a:prstGeom prst="rect">
            <a:avLst/>
          </a:prstGeom>
          <a:noFill/>
        </p:spPr>
        <p:txBody>
          <a:bodyPr wrap="square" rtlCol="0">
            <a:spAutoFit/>
          </a:bodyPr>
          <a:lstStyle/>
          <a:p>
            <a:r>
              <a:rPr lang="en-US" sz="2000" dirty="0"/>
              <a:t>This strategy can be traced back to it’s first implementation in Sweden in the 90’s where </a:t>
            </a:r>
          </a:p>
          <a:p>
            <a:r>
              <a:rPr lang="en-US" sz="2000" dirty="0"/>
              <a:t>it was hugely useful and later adopted by many European cities. The Vision Zero strategy targets </a:t>
            </a:r>
          </a:p>
          <a:p>
            <a:r>
              <a:rPr lang="en-US" sz="2000" dirty="0"/>
              <a:t>changes within the city designs and policies instead to prevent unforeseeable accidents, whereas </a:t>
            </a:r>
          </a:p>
          <a:p>
            <a:r>
              <a:rPr lang="en-US" sz="2000" dirty="0"/>
              <a:t>the traditional approach just accepted these issues as inevitable. </a:t>
            </a:r>
          </a:p>
          <a:p>
            <a:endParaRPr lang="en-US" sz="2000" dirty="0"/>
          </a:p>
          <a:p>
            <a:r>
              <a:rPr lang="en-US" sz="2000" dirty="0"/>
              <a:t>The first and most prominent changes to NYC Traffic Laws after adopting Vision Zero was </a:t>
            </a:r>
          </a:p>
          <a:p>
            <a:r>
              <a:rPr lang="en-US" sz="2000" dirty="0"/>
              <a:t>lowering the default citywide speed limit from 30mph to 25mph in 2014. Then in 2019, the city </a:t>
            </a:r>
          </a:p>
          <a:p>
            <a:r>
              <a:rPr lang="en-US" sz="2000" dirty="0"/>
              <a:t>expanded its network of school zone speeding cameras from 150 zones to 750 zones with </a:t>
            </a:r>
          </a:p>
          <a:p>
            <a:r>
              <a:rPr lang="en-US" sz="2000" dirty="0"/>
              <a:t>limited times of operation. In 2022, the most recent change came after the Governor removed </a:t>
            </a:r>
          </a:p>
          <a:p>
            <a:r>
              <a:rPr lang="en-US" sz="2000" dirty="0"/>
              <a:t>the restrictions of these camera’s operating time and made then 24/7. Some other changes </a:t>
            </a:r>
          </a:p>
          <a:p>
            <a:r>
              <a:rPr lang="en-US" sz="2000" dirty="0"/>
              <a:t>include mandatory rear seat belt use, strengthening penalties for traffic violations, adding </a:t>
            </a:r>
          </a:p>
          <a:p>
            <a:r>
              <a:rPr lang="en-US" sz="2000" dirty="0"/>
              <a:t>pedestrian islands and protected bike lanes. </a:t>
            </a:r>
          </a:p>
        </p:txBody>
      </p:sp>
    </p:spTree>
    <p:extLst>
      <p:ext uri="{BB962C8B-B14F-4D97-AF65-F5344CB8AC3E}">
        <p14:creationId xmlns:p14="http://schemas.microsoft.com/office/powerpoint/2010/main" val="392300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31A59-04F5-8168-89C0-FEAFE80FBC72}"/>
              </a:ext>
            </a:extLst>
          </p:cNvPr>
          <p:cNvSpPr>
            <a:spLocks noGrp="1"/>
          </p:cNvSpPr>
          <p:nvPr>
            <p:ph type="ctrTitle"/>
          </p:nvPr>
        </p:nvSpPr>
        <p:spPr>
          <a:xfrm>
            <a:off x="1524000" y="693561"/>
            <a:ext cx="9144000" cy="1212182"/>
          </a:xfrm>
        </p:spPr>
        <p:txBody>
          <a:bodyPr/>
          <a:lstStyle/>
          <a:p>
            <a:r>
              <a:rPr lang="en-US" sz="3600" b="0" i="0" dirty="0">
                <a:solidFill>
                  <a:srgbClr val="000000"/>
                </a:solidFill>
                <a:effectLst/>
                <a:latin typeface="Arial" panose="020B0604020202020204" pitchFamily="34" charset="0"/>
              </a:rPr>
              <a:t>Research Question</a:t>
            </a:r>
            <a:endParaRPr lang="en-US" dirty="0"/>
          </a:p>
        </p:txBody>
      </p:sp>
      <p:sp>
        <p:nvSpPr>
          <p:cNvPr id="4" name="Subtitle 3">
            <a:extLst>
              <a:ext uri="{FF2B5EF4-FFF2-40B4-BE49-F238E27FC236}">
                <a16:creationId xmlns:a16="http://schemas.microsoft.com/office/drawing/2014/main" id="{17BBAB6D-3C3C-2DD5-BEE9-27A05DD886A5}"/>
              </a:ext>
            </a:extLst>
          </p:cNvPr>
          <p:cNvSpPr>
            <a:spLocks noGrp="1"/>
          </p:cNvSpPr>
          <p:nvPr>
            <p:ph type="subTitle" idx="1"/>
          </p:nvPr>
        </p:nvSpPr>
        <p:spPr>
          <a:xfrm>
            <a:off x="857956" y="2235905"/>
            <a:ext cx="10476088" cy="3928534"/>
          </a:xfrm>
        </p:spPr>
        <p:txBody>
          <a:bodyPr>
            <a:normAutofit lnSpcReduction="10000"/>
          </a:bodyPr>
          <a:lstStyle/>
          <a:p>
            <a:r>
              <a:rPr lang="en-US" sz="2800" b="0" i="0" dirty="0">
                <a:solidFill>
                  <a:srgbClr val="000000"/>
                </a:solidFill>
                <a:effectLst/>
                <a:latin typeface="Arial" panose="020B0604020202020204" pitchFamily="34" charset="0"/>
              </a:rPr>
              <a:t>Effect of the Vision Zero Strategy implementation in NYC:</a:t>
            </a:r>
          </a:p>
          <a:p>
            <a:r>
              <a:rPr lang="en-US" sz="2800" b="0" i="0" dirty="0">
                <a:solidFill>
                  <a:srgbClr val="000000"/>
                </a:solidFill>
                <a:effectLst/>
                <a:latin typeface="Arial" panose="020B0604020202020204" pitchFamily="34" charset="0"/>
              </a:rPr>
              <a:t> Did motor vehicle collisions increase or decrease after introducing stricter legislation/penalties between 2014-2017?</a:t>
            </a:r>
          </a:p>
          <a:p>
            <a:r>
              <a:rPr lang="en-US" sz="2800" b="0" i="0" dirty="0">
                <a:solidFill>
                  <a:srgbClr val="000000"/>
                </a:solidFill>
                <a:effectLst/>
                <a:latin typeface="Arial" panose="020B0604020202020204" pitchFamily="34" charset="0"/>
              </a:rPr>
              <a:t> Did the expansion of speeding cameras in 2019 and new street designs affect vehicle collisions in the city?</a:t>
            </a:r>
          </a:p>
          <a:p>
            <a:r>
              <a:rPr lang="en-US" sz="2800" b="0" i="0" dirty="0">
                <a:solidFill>
                  <a:srgbClr val="000000"/>
                </a:solidFill>
                <a:effectLst/>
                <a:latin typeface="Arial" panose="020B0604020202020204" pitchFamily="34" charset="0"/>
              </a:rPr>
              <a:t> Have the contributing factors in vehicle collisions changed over the years?</a:t>
            </a:r>
          </a:p>
          <a:p>
            <a:r>
              <a:rPr lang="en-US" sz="2800" b="0" i="0" dirty="0">
                <a:solidFill>
                  <a:srgbClr val="000000"/>
                </a:solidFill>
                <a:effectLst/>
                <a:latin typeface="Arial" panose="020B0604020202020204" pitchFamily="34" charset="0"/>
              </a:rPr>
              <a:t> How have protected bike lanes impacted bicyclist injuries and bicyclist fatalities? (Comparison between 2019-2021 Data)</a:t>
            </a:r>
            <a:endParaRPr lang="en-US" sz="2800" dirty="0"/>
          </a:p>
        </p:txBody>
      </p:sp>
    </p:spTree>
    <p:extLst>
      <p:ext uri="{BB962C8B-B14F-4D97-AF65-F5344CB8AC3E}">
        <p14:creationId xmlns:p14="http://schemas.microsoft.com/office/powerpoint/2010/main" val="362857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0CBC9-7329-57B7-487E-92C1323F181A}"/>
              </a:ext>
            </a:extLst>
          </p:cNvPr>
          <p:cNvSpPr>
            <a:spLocks noGrp="1"/>
          </p:cNvSpPr>
          <p:nvPr>
            <p:ph idx="1"/>
          </p:nvPr>
        </p:nvSpPr>
        <p:spPr/>
        <p:txBody>
          <a:bodyPr>
            <a:normAutofit/>
          </a:bodyPr>
          <a:lstStyle/>
          <a:p>
            <a:r>
              <a:rPr lang="en-US" sz="1800" b="0" i="0" dirty="0" err="1">
                <a:solidFill>
                  <a:srgbClr val="000000"/>
                </a:solidFill>
                <a:effectLst/>
                <a:latin typeface="Arial" panose="020B0604020202020204" pitchFamily="34" charset="0"/>
              </a:rPr>
              <a:t>OpenData</a:t>
            </a:r>
            <a:r>
              <a:rPr lang="en-US" sz="1800" b="0" i="0" dirty="0">
                <a:solidFill>
                  <a:srgbClr val="000000"/>
                </a:solidFill>
                <a:effectLst/>
                <a:latin typeface="Arial" panose="020B0604020202020204" pitchFamily="34" charset="0"/>
              </a:rPr>
              <a:t> Motor Vehicle Collisions – Crashes: contain information from all police reported motor vehicle collisions in NYC. This report </a:t>
            </a:r>
            <a:r>
              <a:rPr lang="en-US" sz="1800" dirty="0">
                <a:solidFill>
                  <a:srgbClr val="000000"/>
                </a:solidFill>
                <a:latin typeface="Arial" panose="020B0604020202020204" pitchFamily="34" charset="0"/>
              </a:rPr>
              <a:t>(MV 104-AN</a:t>
            </a:r>
            <a:r>
              <a:rPr lang="en-US" sz="1800" b="0" i="0" dirty="0">
                <a:solidFill>
                  <a:srgbClr val="000000"/>
                </a:solidFill>
                <a:effectLst/>
                <a:latin typeface="Arial" panose="020B0604020202020204" pitchFamily="34" charset="0"/>
              </a:rPr>
              <a:t>) is required to be filled out for collisions where someone is injured or killed, or where there is at least $1000 worth of damages. It should be noted that the data is preliminary and subject to change when the MV-104AN forms are amended based on revised crash details.</a:t>
            </a:r>
          </a:p>
          <a:p>
            <a:r>
              <a:rPr lang="en-US" sz="1800" b="0" i="0" dirty="0" err="1">
                <a:solidFill>
                  <a:srgbClr val="000000"/>
                </a:solidFill>
                <a:effectLst/>
                <a:latin typeface="Arial" panose="020B0604020202020204" pitchFamily="34" charset="0"/>
              </a:rPr>
              <a:t>OpenData</a:t>
            </a:r>
            <a:r>
              <a:rPr lang="en-US" sz="1800" b="0" i="0" dirty="0">
                <a:solidFill>
                  <a:srgbClr val="000000"/>
                </a:solidFill>
                <a:effectLst/>
                <a:latin typeface="Arial" panose="020B0604020202020204" pitchFamily="34" charset="0"/>
              </a:rPr>
              <a:t>  Open Parking and Camera Violations: contains a list of all the parking and camera violations. New or open violations will be updated weekly (Sunday).Violations satisfied by having been paid, dismissed via hearing, statutorily expired, or had other changes to its status, will be updated daily (Tuesday through Sunday). Violations that have been written-off because they have statutorily expired and are no longer valid are indicated with blank financials. Summons images will not be available during scheduled downtime on Sundays from 5:00 am to 10:00 am.</a:t>
            </a:r>
          </a:p>
          <a:p>
            <a:r>
              <a:rPr lang="en-US" sz="1800" b="0" i="0" dirty="0">
                <a:solidFill>
                  <a:srgbClr val="000000"/>
                </a:solidFill>
                <a:effectLst/>
                <a:latin typeface="Arial" panose="020B0604020202020204" pitchFamily="34" charset="0"/>
              </a:rPr>
              <a:t>NYC Department of Transportation Bicycle Crash Data: contains the total number of bicycle crashes reported by city agencies, information on crashes involving only bicycles, between bicycles and motorized vehicles, and between bicycles and pedestrians. This data includes the number of injuries resulting from such crashes and is grouped by borough and by police precinct. </a:t>
            </a:r>
            <a:endParaRPr lang="en-US" sz="1800" dirty="0"/>
          </a:p>
        </p:txBody>
      </p:sp>
      <p:sp>
        <p:nvSpPr>
          <p:cNvPr id="8" name="Title 7">
            <a:extLst>
              <a:ext uri="{FF2B5EF4-FFF2-40B4-BE49-F238E27FC236}">
                <a16:creationId xmlns:a16="http://schemas.microsoft.com/office/drawing/2014/main" id="{D60DA63B-F66A-F648-1755-F8973530D368}"/>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Data Source Information</a:t>
            </a:r>
            <a:endParaRPr lang="en-US" dirty="0"/>
          </a:p>
        </p:txBody>
      </p:sp>
    </p:spTree>
    <p:extLst>
      <p:ext uri="{BB962C8B-B14F-4D97-AF65-F5344CB8AC3E}">
        <p14:creationId xmlns:p14="http://schemas.microsoft.com/office/powerpoint/2010/main" val="137349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D03B64-9F05-1A9D-E3F0-1307D0F5EE75}"/>
              </a:ext>
            </a:extLst>
          </p:cNvPr>
          <p:cNvSpPr>
            <a:spLocks noGrp="1"/>
          </p:cNvSpPr>
          <p:nvPr>
            <p:ph type="title"/>
          </p:nvPr>
        </p:nvSpPr>
        <p:spPr>
          <a:xfrm>
            <a:off x="457200" y="381000"/>
            <a:ext cx="11277600" cy="1325563"/>
          </a:xfrm>
        </p:spPr>
        <p:txBody>
          <a:bodyPr anchor="ctr">
            <a:normAutofit/>
          </a:bodyPr>
          <a:lstStyle/>
          <a:p>
            <a:r>
              <a:rPr lang="en-US" dirty="0"/>
              <a:t>Data Analysis</a:t>
            </a:r>
          </a:p>
        </p:txBody>
      </p:sp>
      <p:pic>
        <p:nvPicPr>
          <p:cNvPr id="6" name="Picture Placeholder 5" descr="Human brain nerve cells">
            <a:extLst>
              <a:ext uri="{FF2B5EF4-FFF2-40B4-BE49-F238E27FC236}">
                <a16:creationId xmlns:a16="http://schemas.microsoft.com/office/drawing/2014/main" id="{46F5E4C3-7CAE-F13E-816B-972852DCC473}"/>
              </a:ext>
            </a:extLst>
          </p:cNvPr>
          <p:cNvPicPr>
            <a:picLocks noGrp="1" noChangeAspect="1"/>
          </p:cNvPicPr>
          <p:nvPr>
            <p:ph idx="1"/>
          </p:nvPr>
        </p:nvPicPr>
        <p:blipFill rotWithShape="1">
          <a:blip r:embed="rId2"/>
          <a:srcRect t="36383" b="8444"/>
          <a:stretch/>
        </p:blipFill>
        <p:spPr>
          <a:xfrm>
            <a:off x="838200" y="1825625"/>
            <a:ext cx="10515600" cy="4351338"/>
          </a:xfrm>
          <a:noFill/>
        </p:spPr>
      </p:pic>
    </p:spTree>
    <p:extLst>
      <p:ext uri="{BB962C8B-B14F-4D97-AF65-F5344CB8AC3E}">
        <p14:creationId xmlns:p14="http://schemas.microsoft.com/office/powerpoint/2010/main" val="23703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706A-0CF3-9766-12D1-E7AE332D5580}"/>
              </a:ext>
            </a:extLst>
          </p:cNvPr>
          <p:cNvSpPr>
            <a:spLocks noGrp="1"/>
          </p:cNvSpPr>
          <p:nvPr>
            <p:ph type="title"/>
          </p:nvPr>
        </p:nvSpPr>
        <p:spPr/>
        <p:txBody>
          <a:bodyPr/>
          <a:lstStyle/>
          <a:p>
            <a:pPr algn="ctr"/>
            <a:r>
              <a:rPr lang="en-US" dirty="0"/>
              <a:t>Motor Vehicle Crash Reported Over 3 Years</a:t>
            </a:r>
          </a:p>
        </p:txBody>
      </p:sp>
      <p:sp>
        <p:nvSpPr>
          <p:cNvPr id="3" name="Text Placeholder 2">
            <a:extLst>
              <a:ext uri="{FF2B5EF4-FFF2-40B4-BE49-F238E27FC236}">
                <a16:creationId xmlns:a16="http://schemas.microsoft.com/office/drawing/2014/main" id="{64AE9D01-4565-3CEA-00CC-08B80BE742F3}"/>
              </a:ext>
            </a:extLst>
          </p:cNvPr>
          <p:cNvSpPr>
            <a:spLocks noGrp="1"/>
          </p:cNvSpPr>
          <p:nvPr>
            <p:ph type="body" idx="1"/>
          </p:nvPr>
        </p:nvSpPr>
        <p:spPr>
          <a:xfrm>
            <a:off x="1371600" y="2198446"/>
            <a:ext cx="3657600" cy="823912"/>
          </a:xfrm>
        </p:spPr>
        <p:txBody>
          <a:bodyPr/>
          <a:lstStyle/>
          <a:p>
            <a:pPr algn="ctr"/>
            <a:r>
              <a:rPr lang="en-US" dirty="0"/>
              <a:t>Crashes Reported from 2019-2021</a:t>
            </a:r>
          </a:p>
        </p:txBody>
      </p:sp>
      <p:sp>
        <p:nvSpPr>
          <p:cNvPr id="5" name="Text Placeholder 4">
            <a:extLst>
              <a:ext uri="{FF2B5EF4-FFF2-40B4-BE49-F238E27FC236}">
                <a16:creationId xmlns:a16="http://schemas.microsoft.com/office/drawing/2014/main" id="{5C3E754E-87C2-FF52-5254-C957F2509D03}"/>
              </a:ext>
            </a:extLst>
          </p:cNvPr>
          <p:cNvSpPr>
            <a:spLocks noGrp="1"/>
          </p:cNvSpPr>
          <p:nvPr>
            <p:ph type="body" sz="quarter" idx="3"/>
          </p:nvPr>
        </p:nvSpPr>
        <p:spPr>
          <a:xfrm>
            <a:off x="6649959" y="2198637"/>
            <a:ext cx="4703841" cy="823912"/>
          </a:xfrm>
        </p:spPr>
        <p:txBody>
          <a:bodyPr/>
          <a:lstStyle/>
          <a:p>
            <a:pPr algn="ctr"/>
            <a:r>
              <a:rPr lang="en-US" dirty="0"/>
              <a:t>Crashes Reported from 2019-2021</a:t>
            </a:r>
          </a:p>
          <a:p>
            <a:pPr algn="ctr"/>
            <a:r>
              <a:rPr lang="en-US" dirty="0"/>
              <a:t>(By Boroughs)</a:t>
            </a:r>
          </a:p>
        </p:txBody>
      </p:sp>
      <p:pic>
        <p:nvPicPr>
          <p:cNvPr id="2050" name="Picture 2">
            <a:extLst>
              <a:ext uri="{FF2B5EF4-FFF2-40B4-BE49-F238E27FC236}">
                <a16:creationId xmlns:a16="http://schemas.microsoft.com/office/drawing/2014/main" id="{E654F9F2-4C89-C241-9246-339CB17AB9C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89050" y="3336505"/>
            <a:ext cx="3657600" cy="2348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D9CE97C-11C6-90E0-B2E4-8CB027F82C4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80213" y="3279492"/>
            <a:ext cx="3657600" cy="2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30432"/>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473F6E9-2FA5-4F36-A42B-ED7213C4AA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37</TotalTime>
  <Words>702</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Bodoni MT</vt:lpstr>
      <vt:lpstr>Calibri</vt:lpstr>
      <vt:lpstr>helvetica neue</vt:lpstr>
      <vt:lpstr>Source Sans Pro Light</vt:lpstr>
      <vt:lpstr>Office Theme</vt:lpstr>
      <vt:lpstr>Vision Zero: A NYC Policy Analysis</vt:lpstr>
      <vt:lpstr>PowerPoint Presentation</vt:lpstr>
      <vt:lpstr>INTRODUCTION</vt:lpstr>
      <vt:lpstr>PRIMARY GOAL AND IMPLEMENTATION</vt:lpstr>
      <vt:lpstr>“The primary mission of government is to  protect the public.” https://www.nyc.gov/content/visionzero/pages/</vt:lpstr>
      <vt:lpstr>Research Question</vt:lpstr>
      <vt:lpstr>Data Source Information</vt:lpstr>
      <vt:lpstr>Data Analysis</vt:lpstr>
      <vt:lpstr>Motor Vehicle Crash Reported Over 3 Years</vt:lpstr>
      <vt:lpstr>Time Series Analysis</vt:lpstr>
      <vt:lpstr>School Zone Speed Camera Tickets</vt:lpstr>
      <vt:lpstr>Count Over Month by Year</vt:lpstr>
      <vt:lpstr>Reported Crashes Between Bicycles</vt:lpstr>
      <vt:lpstr>Reported Crashes Between Bicycles and Pedestrians</vt:lpstr>
      <vt:lpstr>Reported Crashes Between  Bicycles and Motor Vehicles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Zero: A NYC Policy Analysis</dc:title>
  <dc:creator>171</dc:creator>
  <cp:lastModifiedBy>171</cp:lastModifiedBy>
  <cp:revision>1</cp:revision>
  <dcterms:created xsi:type="dcterms:W3CDTF">2022-12-12T04:22:22Z</dcterms:created>
  <dcterms:modified xsi:type="dcterms:W3CDTF">2022-12-12T04:59:25Z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