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4" r:id="rId3"/>
    <p:sldId id="464" r:id="rId4"/>
    <p:sldId id="478" r:id="rId5"/>
    <p:sldId id="481" r:id="rId6"/>
    <p:sldId id="466" r:id="rId7"/>
    <p:sldId id="467" r:id="rId8"/>
    <p:sldId id="468" r:id="rId9"/>
    <p:sldId id="469" r:id="rId10"/>
    <p:sldId id="470" r:id="rId11"/>
    <p:sldId id="474" r:id="rId12"/>
    <p:sldId id="475" r:id="rId13"/>
    <p:sldId id="476" r:id="rId14"/>
    <p:sldId id="477" r:id="rId15"/>
    <p:sldId id="480" r:id="rId16"/>
    <p:sldId id="482" r:id="rId17"/>
    <p:sldId id="47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68" autoAdjust="0"/>
  </p:normalViewPr>
  <p:slideViewPr>
    <p:cSldViewPr>
      <p:cViewPr varScale="1">
        <p:scale>
          <a:sx n="96" d="100"/>
          <a:sy n="96" d="100"/>
        </p:scale>
        <p:origin x="-2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F822-8C1F-2E48-944D-16BC809E56AE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20774-4771-AF43-971F-8360A18D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1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B61118C-4242-1C4A-B644-56180219C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5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375748-753C-6144-A26E-7E6DC7CA663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FF36F8-15E0-874B-A5E8-1F22CE4FB0E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AD43C8-7BA5-434B-844E-FA6C05D9960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AD43C8-7BA5-434B-844E-FA6C05D9960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118C-4242-1C4A-B644-56180219C8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7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5F934-AF31-E748-A6C8-CDCCCF257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C8B8-C0D3-7D4E-86CA-3ABFCCF5C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20E54-C035-844C-99B4-4BFDBC14D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5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171A3-BC8B-1A4F-92C8-478E32EF3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45388-57F5-314D-BF24-4F3F24BAB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B596-12DE-254C-83AC-02169BFC9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E9A2D-3BB3-4F4C-9588-21EE65E48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EF98-CE7E-744B-8AB8-ACEC737EB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74ABD-6C6F-9B4E-BBBD-893D9D9E2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D0FC-1901-F843-968F-F7605F7AB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C1E35-845A-2149-9DBA-BE4F69D0B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F36F8-701F-0A4A-BFBA-E79295FF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08AACAF-6CF9-AC40-9FB4-C2F83E457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hlink"/>
                </a:solidFill>
              </a:rPr>
              <a:t>RSM WORKSHOP 2012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438400"/>
            <a:ext cx="7010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Multi-tasking &amp; Threading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752600" y="4191000"/>
            <a:ext cx="59133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 err="1" smtClean="0">
                <a:latin typeface="Helvetica" charset="0"/>
                <a:cs typeface="+mn-cs"/>
              </a:rPr>
              <a:t>Henry.Juang@gmail.com</a:t>
            </a:r>
            <a:endParaRPr lang="en-US" sz="4000" dirty="0">
              <a:latin typeface="Helvetica" charset="0"/>
              <a:cs typeface="+mn-cs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1742" y="5334000"/>
            <a:ext cx="184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i="1" dirty="0">
              <a:latin typeface="Helvetica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5F934-AF31-E748-A6C8-CDCCCF257D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chemeClr val="accent2"/>
                </a:solidFill>
              </a:rPr>
              <a:t>2D decomposition for fully parallel computing in the new RSM-MPI</a:t>
            </a:r>
          </a:p>
        </p:txBody>
      </p:sp>
      <p:pic>
        <p:nvPicPr>
          <p:cNvPr id="87043" name="Picture 3" descr="2dslice2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6516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chemeClr val="accent2"/>
                </a:solidFill>
              </a:rPr>
              <a:t>Features of the RSM/MSM code using 2D decomposition MPI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Arial" charset="0"/>
              </a:rPr>
              <a:t>Can use much more processors than the old one using 1D decomposition</a:t>
            </a:r>
            <a:r>
              <a:rPr lang="en-US" sz="1800" dirty="0" smtClean="0"/>
              <a:t> (e.g., for </a:t>
            </a:r>
            <a:r>
              <a:rPr lang="en-US" sz="1800" b="1" dirty="0" smtClean="0">
                <a:solidFill>
                  <a:schemeClr val="accent2"/>
                </a:solidFill>
              </a:rPr>
              <a:t>[</a:t>
            </a:r>
            <a:r>
              <a:rPr lang="en-US" sz="1800" b="1" dirty="0" err="1" smtClean="0">
                <a:solidFill>
                  <a:schemeClr val="accent2"/>
                </a:solidFill>
              </a:rPr>
              <a:t>x,y,z</a:t>
            </a:r>
            <a:r>
              <a:rPr lang="en-US" sz="1800" b="1" dirty="0" smtClean="0">
                <a:solidFill>
                  <a:schemeClr val="accent2"/>
                </a:solidFill>
              </a:rPr>
              <a:t>]=[64,64,28],</a:t>
            </a:r>
            <a:r>
              <a:rPr lang="en-US" sz="1800" dirty="0" smtClean="0"/>
              <a:t> maximum possible working processors are </a:t>
            </a:r>
            <a:r>
              <a:rPr lang="en-US" sz="1800" b="1" dirty="0" smtClean="0">
                <a:solidFill>
                  <a:srgbClr val="990000"/>
                </a:solidFill>
              </a:rPr>
              <a:t>28 for the old code 1D</a:t>
            </a:r>
            <a:r>
              <a:rPr lang="en-US" sz="1800" dirty="0" smtClean="0"/>
              <a:t> but </a:t>
            </a:r>
            <a:r>
              <a:rPr lang="en-US" sz="1800" b="1" dirty="0" smtClean="0">
                <a:solidFill>
                  <a:srgbClr val="800000"/>
                </a:solidFill>
              </a:rPr>
              <a:t>64x28 for the new one 2D</a:t>
            </a:r>
            <a:r>
              <a:rPr lang="en-US" sz="1800" dirty="0" smtClean="0"/>
              <a:t>)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Designed variables in each processor to have only partial dimension (except in I/O routines) and thus, </a:t>
            </a:r>
            <a:r>
              <a:rPr lang="en-US" sz="2400" dirty="0" smtClean="0">
                <a:cs typeface="Arial" charset="0"/>
              </a:rPr>
              <a:t>the memory usage substantially decreases with increasing working processors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Times New Roman" charset="0"/>
              </a:rPr>
              <a:t>Subroutines interpolating from the global fields to regional domain were also parallelized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solidFill>
                <a:srgbClr val="990000"/>
              </a:solidFill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chemeClr val="accent2"/>
                </a:solidFill>
                <a:cs typeface="Arial" charset="0"/>
              </a:rPr>
              <a:t>Theoretical maximum speedup</a:t>
            </a:r>
            <a:r>
              <a:rPr lang="en-US" sz="4800" smtClean="0">
                <a:cs typeface="Arial" charset="0"/>
              </a:rPr>
              <a:t>  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smtClean="0">
                <a:cs typeface="Arial" charset="0"/>
              </a:rPr>
              <a:t>Assuming that the time spent in communication is negligible,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905000" y="2286000"/>
          <a:ext cx="4191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7" name="Equation" r:id="rId3" imgW="1041400" imgH="419100" progId="Equation.3">
                  <p:embed/>
                </p:oleObj>
              </mc:Choice>
              <mc:Fallback>
                <p:oleObj name="Equation" r:id="rId3" imgW="1041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4191000" cy="120015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533400" y="3886200"/>
            <a:ext cx="80772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cs typeface="+mn-cs"/>
              </a:rPr>
              <a:t>n: number of working processors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cs typeface="+mn-cs"/>
              </a:rPr>
              <a:t>s: </a:t>
            </a:r>
            <a:r>
              <a:rPr lang="en-US" sz="2800">
                <a:latin typeface="Times New Roman" charset="0"/>
                <a:cs typeface="Arial" charset="0"/>
              </a:rPr>
              <a:t>time spent by the sequential portion of the code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cs typeface="Arial" charset="0"/>
              </a:rPr>
              <a:t>p: </a:t>
            </a:r>
            <a:r>
              <a:rPr lang="en-US" sz="2800">
                <a:latin typeface="Times New Roman" charset="0"/>
                <a:cs typeface="Times New Roman" charset="0"/>
              </a:rPr>
              <a:t>time spent by the parallel portion of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1981200" y="0"/>
          <a:ext cx="533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Chart" r:id="rId3" imgW="5930900" imgH="3619500" progId="Excel.Chart.8">
                  <p:embed/>
                </p:oleObj>
              </mc:Choice>
              <mc:Fallback>
                <p:oleObj name="Chart" r:id="rId3" imgW="5930900" imgH="361950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0"/>
                        <a:ext cx="533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1905000" y="0"/>
          <a:ext cx="54102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Chart" r:id="rId3" imgW="5930900" imgH="3619500" progId="Excel.Chart.8">
                  <p:embed/>
                </p:oleObj>
              </mc:Choice>
              <mc:Fallback>
                <p:oleObj name="Chart" r:id="rId3" imgW="5930900" imgH="361950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0"/>
                        <a:ext cx="54102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9667" y="3259723"/>
            <a:ext cx="184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pic>
        <p:nvPicPr>
          <p:cNvPr id="7" name="Picture 6" descr="fig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1371600"/>
            <a:ext cx="80772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7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" name="Picture 3" descr="fig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590800"/>
            <a:ext cx="92202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5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chemeClr val="accent2"/>
                </a:solidFill>
              </a:rPr>
              <a:t>Wrap up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Arial" charset="0"/>
              </a:rPr>
              <a:t>RSM/MSM is very suitable for up-to-dated massively multitasking multiple parallel computing, totally different from grid point models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The MPI is used for MPP and </a:t>
            </a:r>
            <a:r>
              <a:rPr lang="en-US" sz="2400" dirty="0" err="1" smtClean="0"/>
              <a:t>OpenMP</a:t>
            </a:r>
            <a:r>
              <a:rPr lang="en-US" sz="2400" dirty="0" smtClean="0"/>
              <a:t> is used for </a:t>
            </a:r>
            <a:r>
              <a:rPr lang="en-US" sz="2400" dirty="0" err="1" smtClean="0"/>
              <a:t>theads</a:t>
            </a:r>
            <a:r>
              <a:rPr lang="en-US" sz="2400" dirty="0" smtClean="0"/>
              <a:t>. 2D with 1D option MPI, +</a:t>
            </a:r>
            <a:r>
              <a:rPr lang="en-US" sz="2400" dirty="0" err="1" smtClean="0"/>
              <a:t>OpenMP</a:t>
            </a:r>
            <a:r>
              <a:rPr lang="en-US" sz="2400" dirty="0" smtClean="0"/>
              <a:t> =&gt; 3D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Times New Roman" charset="0"/>
              </a:rPr>
              <a:t>Decomposition with transposition in subgroup as 2D MPI, can be used with several hundreds, thousands tasks.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Times New Roman" charset="0"/>
              </a:rPr>
              <a:t>No halo is used, thus the more the decomposition, the less the memory used per task.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Times New Roman" charset="0"/>
              </a:rPr>
              <a:t>Since no halo, the total data in MPI transpose never increasing while decomposition increase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solidFill>
                <a:srgbClr val="990000"/>
              </a:solidFill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Contents </a:t>
            </a:r>
            <a:r>
              <a:rPr lang="en-US" b="1" smtClean="0">
                <a:solidFill>
                  <a:srgbClr val="FF0000"/>
                </a:solidFill>
              </a:rPr>
              <a:t>for course </a:t>
            </a:r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dirty="0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Code optimization concepts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Vectorization</a:t>
            </a:r>
            <a:r>
              <a:rPr lang="en-US" sz="2400" dirty="0" smtClean="0"/>
              <a:t> concerns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Threading techniques: </a:t>
            </a:r>
            <a:r>
              <a:rPr lang="en-US" sz="2400" dirty="0" err="1" smtClean="0"/>
              <a:t>OpenMP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MPI interface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Halo-type MPI: data exchange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Regrouping MPI without halo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One-dimensional decomposition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Two-dimensional decomposition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Hybrid approach: combining vector </a:t>
            </a:r>
            <a:r>
              <a:rPr lang="en-US" sz="2400" dirty="0" err="1" smtClean="0"/>
              <a:t>OpenMP</a:t>
            </a:r>
            <a:r>
              <a:rPr lang="en-US" sz="2400" dirty="0" smtClean="0"/>
              <a:t> &amp; MPI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Load-balanced consideration in decomposition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Massively Parallel Computing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Parallel computing evolving</a:t>
            </a:r>
          </a:p>
          <a:p>
            <a:pPr lvl="1" eaLnBrk="1" hangingPunct="1">
              <a:defRPr/>
            </a:pPr>
            <a:r>
              <a:rPr lang="en-US" sz="2400" dirty="0" smtClean="0"/>
              <a:t>Multi-tasking</a:t>
            </a:r>
          </a:p>
          <a:p>
            <a:pPr lvl="1" eaLnBrk="1" hangingPunct="1">
              <a:defRPr/>
            </a:pPr>
            <a:r>
              <a:rPr lang="en-US" sz="2400" dirty="0" smtClean="0"/>
              <a:t>Multi-nodes</a:t>
            </a:r>
          </a:p>
          <a:p>
            <a:pPr lvl="1" eaLnBrk="1" hangingPunct="1">
              <a:defRPr/>
            </a:pPr>
            <a:r>
              <a:rPr lang="en-US" sz="2400" dirty="0" smtClean="0"/>
              <a:t>Multi-nodes and multi-tasking</a:t>
            </a:r>
          </a:p>
          <a:p>
            <a:pPr eaLnBrk="1" hangingPunct="1">
              <a:defRPr/>
            </a:pPr>
            <a:r>
              <a:rPr lang="en-US" sz="2800" dirty="0" smtClean="0"/>
              <a:t>Parallel programming</a:t>
            </a:r>
          </a:p>
          <a:p>
            <a:pPr lvl="1" eaLnBrk="1" hangingPunct="1">
              <a:defRPr/>
            </a:pPr>
            <a:r>
              <a:rPr lang="en-US" sz="2400" dirty="0" smtClean="0"/>
              <a:t>Multi-tasking in do-loop by threading such as </a:t>
            </a:r>
            <a:r>
              <a:rPr lang="en-US" sz="2400" dirty="0" err="1" smtClean="0"/>
              <a:t>OpenMP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Multi-nodes or multi-</a:t>
            </a:r>
            <a:r>
              <a:rPr lang="en-US" sz="2400" dirty="0" err="1" smtClean="0"/>
              <a:t>cpu</a:t>
            </a:r>
            <a:r>
              <a:rPr lang="en-US" sz="2400" dirty="0" smtClean="0"/>
              <a:t> by domain/data decomposition such as MPI or MPICH</a:t>
            </a:r>
            <a:endParaRPr lang="en-US" sz="2400" dirty="0" smtClean="0">
              <a:solidFill>
                <a:srgbClr val="FF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Design Concept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Grid point model (non-</a:t>
            </a:r>
            <a:r>
              <a:rPr lang="en-US" sz="2800" dirty="0" err="1" smtClean="0"/>
              <a:t>Galerkin</a:t>
            </a:r>
            <a:r>
              <a:rPr lang="en-US" sz="2800" dirty="0" smtClean="0"/>
              <a:t>)</a:t>
            </a:r>
          </a:p>
          <a:p>
            <a:pPr lvl="1" eaLnBrk="1" hangingPunct="1">
              <a:defRPr/>
            </a:pPr>
            <a:r>
              <a:rPr lang="en-US" sz="2400" dirty="0" smtClean="0"/>
              <a:t>Tilt </a:t>
            </a:r>
          </a:p>
          <a:p>
            <a:pPr lvl="1" eaLnBrk="1" hangingPunct="1">
              <a:defRPr/>
            </a:pPr>
            <a:r>
              <a:rPr lang="en-US" sz="2400" dirty="0" smtClean="0"/>
              <a:t>horizontal</a:t>
            </a:r>
          </a:p>
          <a:p>
            <a:pPr lvl="1" eaLnBrk="1" hangingPunct="1">
              <a:defRPr/>
            </a:pPr>
            <a:r>
              <a:rPr lang="en-US" sz="2400" dirty="0" smtClean="0"/>
              <a:t>2D decomposition with halo</a:t>
            </a:r>
          </a:p>
          <a:p>
            <a:pPr eaLnBrk="1" hangingPunct="1">
              <a:defRPr/>
            </a:pPr>
            <a:r>
              <a:rPr lang="en-US" sz="2800" dirty="0" smtClean="0"/>
              <a:t>Spectral model</a:t>
            </a:r>
          </a:p>
          <a:p>
            <a:pPr lvl="1" eaLnBrk="1" hangingPunct="1">
              <a:defRPr/>
            </a:pPr>
            <a:r>
              <a:rPr lang="en-US" sz="2400" dirty="0" err="1" smtClean="0"/>
              <a:t>Galerkin</a:t>
            </a:r>
            <a:r>
              <a:rPr lang="en-US" sz="2400" dirty="0" smtClean="0"/>
              <a:t> method requires total domain integral</a:t>
            </a:r>
          </a:p>
          <a:p>
            <a:pPr lvl="1" eaLnBrk="1" hangingPunct="1">
              <a:defRPr/>
            </a:pPr>
            <a:r>
              <a:rPr lang="en-US" sz="2400" dirty="0" smtClean="0"/>
              <a:t>Decomposition with transposition</a:t>
            </a:r>
            <a:endParaRPr lang="en-US" sz="2400" dirty="0">
              <a:solidFill>
                <a:srgbClr val="FF00FF"/>
              </a:solidFill>
            </a:endParaRPr>
          </a:p>
          <a:p>
            <a:pPr lvl="1" eaLnBrk="1" hangingPunct="1">
              <a:defRPr/>
            </a:pPr>
            <a:r>
              <a:rPr lang="en-US" sz="2400" dirty="0" smtClean="0"/>
              <a:t>no halo is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5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 descr="fig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505200"/>
            <a:ext cx="11430000" cy="106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6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chemeClr val="accent2"/>
                </a:solidFill>
              </a:rPr>
              <a:t>Basic computation structure in RSM &amp; MSM</a:t>
            </a:r>
          </a:p>
        </p:txBody>
      </p:sp>
      <p:sp>
        <p:nvSpPr>
          <p:cNvPr id="431107" name="Rectangle 3"/>
          <p:cNvSpPr>
            <a:spLocks noChangeArrowheads="1"/>
          </p:cNvSpPr>
          <p:nvPr/>
        </p:nvSpPr>
        <p:spPr bwMode="auto">
          <a:xfrm>
            <a:off x="914400" y="1905000"/>
            <a:ext cx="3505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914400" y="4343400"/>
            <a:ext cx="3505200" cy="9144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1905000" y="23622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n-US">
              <a:latin typeface="Times New Roman" charset="0"/>
              <a:cs typeface="+mn-cs"/>
            </a:endParaRPr>
          </a:p>
        </p:txBody>
      </p:sp>
      <p:sp>
        <p:nvSpPr>
          <p:cNvPr id="431110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0" y="1600200"/>
            <a:ext cx="38862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400" smtClean="0"/>
              <a:t>     Compute linear dynamics such as semi-implicit time integration, time filter, and horizontal gradients of variables</a:t>
            </a:r>
          </a:p>
        </p:txBody>
      </p:sp>
      <p:sp>
        <p:nvSpPr>
          <p:cNvPr id="431111" name="Text Box 7"/>
          <p:cNvSpPr txBox="1">
            <a:spLocks noChangeArrowheads="1"/>
          </p:cNvSpPr>
          <p:nvPr/>
        </p:nvSpPr>
        <p:spPr bwMode="auto">
          <a:xfrm>
            <a:off x="5029200" y="4267200"/>
            <a:ext cx="3276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Compute nonlinear dynamics and model physics</a:t>
            </a:r>
          </a:p>
        </p:txBody>
      </p:sp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990600" y="20574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200">
                <a:latin typeface="Times New Roman" charset="0"/>
                <a:cs typeface="+mn-cs"/>
              </a:rPr>
              <a:t>  Spectral space</a:t>
            </a:r>
          </a:p>
        </p:txBody>
      </p:sp>
      <p:sp>
        <p:nvSpPr>
          <p:cNvPr id="431113" name="Text Box 9"/>
          <p:cNvSpPr txBox="1">
            <a:spLocks noChangeArrowheads="1"/>
          </p:cNvSpPr>
          <p:nvPr/>
        </p:nvSpPr>
        <p:spPr bwMode="auto">
          <a:xfrm>
            <a:off x="990600" y="449580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200">
                <a:latin typeface="Times New Roman" charset="0"/>
                <a:cs typeface="+mn-cs"/>
              </a:rPr>
              <a:t>  Grid-point space</a:t>
            </a:r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>
            <a:off x="2362200" y="28956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115" name="Line 11"/>
          <p:cNvSpPr>
            <a:spLocks noChangeShapeType="1"/>
          </p:cNvSpPr>
          <p:nvPr/>
        </p:nvSpPr>
        <p:spPr bwMode="auto">
          <a:xfrm flipV="1">
            <a:off x="2895600" y="28956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116" name="Text Box 12"/>
          <p:cNvSpPr txBox="1">
            <a:spLocks noChangeArrowheads="1"/>
          </p:cNvSpPr>
          <p:nvPr/>
        </p:nvSpPr>
        <p:spPr bwMode="auto">
          <a:xfrm>
            <a:off x="304800" y="33528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accent2"/>
                </a:solidFill>
                <a:latin typeface="Times New Roman" charset="0"/>
                <a:cs typeface="+mn-cs"/>
              </a:rPr>
              <a:t>Transformation using FFT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solidFill>
                  <a:schemeClr val="accent2"/>
                </a:solidFill>
              </a:rPr>
              <a:t>1D decomposition for parallel computing using MPI (old RSM-MPI)</a:t>
            </a:r>
          </a:p>
        </p:txBody>
      </p:sp>
      <p:pic>
        <p:nvPicPr>
          <p:cNvPr id="83971" name="Picture 3" descr="old_1d_s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0960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accent2"/>
                </a:solidFill>
              </a:rPr>
              <a:t>MPI routine for transpose</a:t>
            </a:r>
          </a:p>
        </p:txBody>
      </p:sp>
      <p:graphicFrame>
        <p:nvGraphicFramePr>
          <p:cNvPr id="433155" name="Group 3"/>
          <p:cNvGraphicFramePr>
            <a:graphicFrameLocks noGrp="1"/>
          </p:cNvGraphicFramePr>
          <p:nvPr/>
        </p:nvGraphicFramePr>
        <p:xfrm>
          <a:off x="1219200" y="2971800"/>
          <a:ext cx="2057400" cy="20066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A0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C0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D0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18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33014"/>
              </p:ext>
            </p:extLst>
          </p:nvPr>
        </p:nvGraphicFramePr>
        <p:xfrm>
          <a:off x="6096000" y="2971800"/>
          <a:ext cx="2057400" cy="18542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A0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A1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A2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A3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B0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B2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B3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C0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C1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C3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D0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D1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D2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433209" name="Text Box 57"/>
          <p:cNvSpPr txBox="1">
            <a:spLocks noChangeArrowheads="1"/>
          </p:cNvSpPr>
          <p:nvPr/>
        </p:nvSpPr>
        <p:spPr bwMode="auto">
          <a:xfrm>
            <a:off x="3733800" y="3581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n-US">
              <a:latin typeface="Times New Roman" charset="0"/>
              <a:cs typeface="+mn-cs"/>
            </a:endParaRPr>
          </a:p>
        </p:txBody>
      </p:sp>
      <p:sp>
        <p:nvSpPr>
          <p:cNvPr id="433210" name="Text Box 58"/>
          <p:cNvSpPr txBox="1">
            <a:spLocks noChangeArrowheads="1"/>
          </p:cNvSpPr>
          <p:nvPr/>
        </p:nvSpPr>
        <p:spPr bwMode="auto">
          <a:xfrm>
            <a:off x="3505200" y="34290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latin typeface="Times New Roman" charset="0"/>
                <a:cs typeface="+mn-cs"/>
              </a:rPr>
              <a:t>MPI_ALLTOALL</a:t>
            </a:r>
          </a:p>
        </p:txBody>
      </p:sp>
      <p:sp>
        <p:nvSpPr>
          <p:cNvPr id="433211" name="Text Box 59"/>
          <p:cNvSpPr txBox="1">
            <a:spLocks noChangeArrowheads="1"/>
          </p:cNvSpPr>
          <p:nvPr/>
        </p:nvSpPr>
        <p:spPr bwMode="auto">
          <a:xfrm>
            <a:off x="685800" y="2971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cs typeface="+mn-cs"/>
              </a:rPr>
              <a:t>P0</a:t>
            </a:r>
          </a:p>
        </p:txBody>
      </p:sp>
      <p:sp>
        <p:nvSpPr>
          <p:cNvPr id="433212" name="Text Box 60"/>
          <p:cNvSpPr txBox="1">
            <a:spLocks noChangeArrowheads="1"/>
          </p:cNvSpPr>
          <p:nvPr/>
        </p:nvSpPr>
        <p:spPr bwMode="auto">
          <a:xfrm>
            <a:off x="685800" y="3429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cs typeface="+mn-cs"/>
              </a:rPr>
              <a:t>P1</a:t>
            </a:r>
          </a:p>
        </p:txBody>
      </p:sp>
      <p:sp>
        <p:nvSpPr>
          <p:cNvPr id="433213" name="Text Box 61"/>
          <p:cNvSpPr txBox="1">
            <a:spLocks noChangeArrowheads="1"/>
          </p:cNvSpPr>
          <p:nvPr/>
        </p:nvSpPr>
        <p:spPr bwMode="auto">
          <a:xfrm>
            <a:off x="685800" y="3962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cs typeface="+mn-cs"/>
              </a:rPr>
              <a:t>P2</a:t>
            </a:r>
          </a:p>
        </p:txBody>
      </p:sp>
      <p:sp>
        <p:nvSpPr>
          <p:cNvPr id="433214" name="Text Box 62"/>
          <p:cNvSpPr txBox="1">
            <a:spLocks noChangeArrowheads="1"/>
          </p:cNvSpPr>
          <p:nvPr/>
        </p:nvSpPr>
        <p:spPr bwMode="auto">
          <a:xfrm>
            <a:off x="685800" y="4495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cs typeface="+mn-cs"/>
              </a:rPr>
              <a:t>P3</a:t>
            </a:r>
          </a:p>
        </p:txBody>
      </p:sp>
      <p:sp>
        <p:nvSpPr>
          <p:cNvPr id="433215" name="Line 63"/>
          <p:cNvSpPr>
            <a:spLocks noChangeShapeType="1"/>
          </p:cNvSpPr>
          <p:nvPr/>
        </p:nvSpPr>
        <p:spPr bwMode="auto">
          <a:xfrm>
            <a:off x="3429000" y="39624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514600"/>
            <a:ext cx="509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P0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514600"/>
            <a:ext cx="509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P1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2800" y="2514600"/>
            <a:ext cx="509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P2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96200" y="2514600"/>
            <a:ext cx="509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P3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10</a:t>
            </a:r>
            <a:endParaRPr lang="en-US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chemeClr val="accent2"/>
                </a:solidFill>
              </a:rPr>
              <a:t>Limitation of the old RSM-MPI code using 1D decomposition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Arial" charset="0"/>
              </a:rPr>
              <a:t>Number of working processors is limited by the vertical grid points </a:t>
            </a:r>
            <a:r>
              <a:rPr lang="en-US" smtClean="0">
                <a:cs typeface="Times New Roman" charset="0"/>
              </a:rPr>
              <a:t>which are usually much smaller than horizontal grid points in NWP models</a:t>
            </a:r>
          </a:p>
          <a:p>
            <a:pPr eaLnBrk="1" hangingPunct="1">
              <a:defRPr/>
            </a:pPr>
            <a:r>
              <a:rPr lang="en-US" smtClean="0"/>
              <a:t>Difficulty in high-resolution run with larger dimension (larger dimension for the single processor run + additional dimension for parallel run)</a:t>
            </a:r>
            <a:endParaRPr lang="en-US" smtClean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badi MT Condensed Extra Bold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badi MT Condensed Extra Bold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6456</TotalTime>
  <Words>666</Words>
  <Application>Microsoft Macintosh PowerPoint</Application>
  <PresentationFormat>On-screen Show (4:3)</PresentationFormat>
  <Paragraphs>139</Paragraphs>
  <Slides>17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Blank Presentation</vt:lpstr>
      <vt:lpstr>Equation</vt:lpstr>
      <vt:lpstr>Chart</vt:lpstr>
      <vt:lpstr>RSM WORKSHOP 2012</vt:lpstr>
      <vt:lpstr>Contents for course 10</vt:lpstr>
      <vt:lpstr>Massively Parallel Computing</vt:lpstr>
      <vt:lpstr>Design Concept</vt:lpstr>
      <vt:lpstr>PowerPoint Presentation</vt:lpstr>
      <vt:lpstr>Basic computation structure in RSM &amp; MSM</vt:lpstr>
      <vt:lpstr>1D decomposition for parallel computing using MPI (old RSM-MPI)</vt:lpstr>
      <vt:lpstr>MPI routine for transpose</vt:lpstr>
      <vt:lpstr>Limitation of the old RSM-MPI code using 1D decomposition</vt:lpstr>
      <vt:lpstr>2D decomposition for fully parallel computing in the new RSM-MPI</vt:lpstr>
      <vt:lpstr>Features of the RSM/MSM code using 2D decomposition MPI</vt:lpstr>
      <vt:lpstr>Theoretical maximum speedup  </vt:lpstr>
      <vt:lpstr>PowerPoint Presentation</vt:lpstr>
      <vt:lpstr>PowerPoint Presentation</vt:lpstr>
      <vt:lpstr>PowerPoint Presentation</vt:lpstr>
      <vt:lpstr>PowerPoint Presentation</vt:lpstr>
      <vt:lpstr>Wrap up</vt:lpstr>
    </vt:vector>
  </TitlesOfParts>
  <Company>NOAA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RSM WORKSHOP</dc:title>
  <dc:creator>Hann-Ming Juang</dc:creator>
  <cp:lastModifiedBy>Microsoft Office User</cp:lastModifiedBy>
  <cp:revision>109</cp:revision>
  <dcterms:created xsi:type="dcterms:W3CDTF">2002-07-27T20:55:20Z</dcterms:created>
  <dcterms:modified xsi:type="dcterms:W3CDTF">2017-02-01T01:29:34Z</dcterms:modified>
</cp:coreProperties>
</file>