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56" r:id="rId2"/>
    <p:sldId id="404" r:id="rId3"/>
    <p:sldId id="552" r:id="rId4"/>
    <p:sldId id="556" r:id="rId5"/>
    <p:sldId id="553" r:id="rId6"/>
    <p:sldId id="573" r:id="rId7"/>
    <p:sldId id="576" r:id="rId8"/>
    <p:sldId id="559" r:id="rId9"/>
    <p:sldId id="574" r:id="rId10"/>
    <p:sldId id="558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71" r:id="rId19"/>
    <p:sldId id="557" r:id="rId20"/>
    <p:sldId id="575" r:id="rId21"/>
    <p:sldId id="568" r:id="rId22"/>
    <p:sldId id="569" r:id="rId23"/>
    <p:sldId id="570" r:id="rId24"/>
    <p:sldId id="551" r:id="rId25"/>
    <p:sldId id="567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F822-8C1F-2E48-944D-16BC809E56AE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20774-4771-AF43-971F-8360A18D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1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B61118C-4242-1C4A-B644-56180219C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5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badi MT Condensed Extra Bold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375748-753C-6144-A26E-7E6DC7CA663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FF36F8-15E0-874B-A5E8-1F22CE4FB0E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AF3E6-8695-8C42-8BE2-8C059B7B25CF}" type="slidenum">
              <a:rPr lang="en-US"/>
              <a:pPr/>
              <a:t>24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AF3E6-8695-8C42-8BE2-8C059B7B25CF}" type="slidenum">
              <a:rPr lang="en-US"/>
              <a:pPr/>
              <a:t>25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5F934-AF31-E748-A6C8-CDCCCF257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DC8B8-C0D3-7D4E-86CA-3ABFCCF5C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0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20E54-C035-844C-99B4-4BFDBC14D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5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171A3-BC8B-1A4F-92C8-478E32EF3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45388-57F5-314D-BF24-4F3F24BAB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B596-12DE-254C-83AC-02169BFC9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E9A2D-3BB3-4F4C-9588-21EE65E48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0EF98-CE7E-744B-8AB8-ACEC737EB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74ABD-6C6F-9B4E-BBBD-893D9D9E2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D0FC-1901-F843-968F-F7605F7AB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1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C1E35-845A-2149-9DBA-BE4F69D0B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F36F8-701F-0A4A-BFBA-E79295FF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08AACAF-6CF9-AC40-9FB4-C2F83E457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hlink"/>
                </a:solidFill>
              </a:rPr>
              <a:t>GSM/RSM/MSM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438400"/>
            <a:ext cx="7010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Package Structures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752600" y="4191000"/>
            <a:ext cx="59133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 err="1" smtClean="0">
                <a:latin typeface="Helvetica" charset="0"/>
                <a:cs typeface="+mn-cs"/>
              </a:rPr>
              <a:t>Henry.Juang@gmail.com</a:t>
            </a:r>
            <a:endParaRPr lang="en-US" sz="4000" dirty="0">
              <a:latin typeface="Helvetica" charset="0"/>
              <a:cs typeface="+mn-cs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1742" y="5334000"/>
            <a:ext cx="184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i="1" dirty="0">
              <a:latin typeface="Helvetica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5F934-AF31-E748-A6C8-CDCCCF257D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System Library Directory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305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ys/lib  </a:t>
            </a:r>
            <a:r>
              <a:rPr lang="en-US" sz="2000" dirty="0" smtClean="0">
                <a:latin typeface="+mn-lt"/>
              </a:rPr>
              <a:t>contains </a:t>
            </a:r>
            <a:r>
              <a:rPr lang="en-US" sz="2000" dirty="0">
                <a:latin typeface="+mn-lt"/>
              </a:rPr>
              <a:t>necessary </a:t>
            </a:r>
            <a:r>
              <a:rPr lang="en-US" sz="2000" dirty="0" smtClean="0">
                <a:latin typeface="+mn-lt"/>
              </a:rPr>
              <a:t>libraries </a:t>
            </a:r>
            <a:r>
              <a:rPr lang="en-US" sz="2000" dirty="0">
                <a:latin typeface="+mn-lt"/>
              </a:rPr>
              <a:t>for </a:t>
            </a:r>
            <a:r>
              <a:rPr lang="en-US" sz="2000" dirty="0" smtClean="0">
                <a:latin typeface="+mn-lt"/>
              </a:rPr>
              <a:t>entire package</a:t>
            </a:r>
            <a:endParaRPr lang="en-US" sz="2000" dirty="0">
              <a:latin typeface="+mn-lt"/>
            </a:endParaRPr>
          </a:p>
          <a:p>
            <a:r>
              <a:rPr lang="mr-IN" sz="2000" dirty="0">
                <a:latin typeface="+mn-lt"/>
              </a:rPr>
              <a:t>        </a:t>
            </a:r>
            <a:r>
              <a:rPr lang="en-US" sz="2000" dirty="0" smtClean="0">
                <a:latin typeface="+mn-lt"/>
              </a:rPr>
              <a:t>     </a:t>
            </a:r>
            <a:r>
              <a:rPr lang="en-US" sz="2000" dirty="0" smtClean="0">
                <a:latin typeface="Abadi MT Condensed Extra Bold"/>
                <a:cs typeface="Abadi MT Condensed Extra Bold"/>
              </a:rPr>
              <a:t> </a:t>
            </a:r>
            <a:r>
              <a:rPr lang="mr-IN" sz="2000" dirty="0" smtClean="0">
                <a:latin typeface="Abadi MT Condensed Extra Bold"/>
                <a:cs typeface="Abadi MT Condensed Extra Bold"/>
              </a:rPr>
              <a:t>incmod</a:t>
            </a:r>
            <a:r>
              <a:rPr lang="mr-IN" sz="2000" dirty="0">
                <a:latin typeface="+mn-lt"/>
              </a:rPr>
              <a:t>/</a:t>
            </a:r>
          </a:p>
          <a:p>
            <a:r>
              <a:rPr lang="mr-IN" sz="2000" dirty="0">
                <a:latin typeface="+mn-lt"/>
              </a:rPr>
              <a:t>       </a:t>
            </a:r>
            <a:r>
              <a:rPr lang="en-US" sz="2000" dirty="0" smtClean="0">
                <a:latin typeface="+mn-lt"/>
              </a:rPr>
              <a:t>      </a:t>
            </a:r>
            <a:r>
              <a:rPr lang="mr-IN" sz="2000" dirty="0" smtClean="0">
                <a:latin typeface="Abadi MT Condensed Extra Bold"/>
                <a:cs typeface="Abadi MT Condensed Extra Bold"/>
              </a:rPr>
              <a:t>src</a:t>
            </a:r>
            <a:r>
              <a:rPr lang="mr-IN" sz="2000" dirty="0">
                <a:latin typeface="Abadi MT Condensed Extra Bold"/>
                <a:cs typeface="Abadi MT Condensed Extra Bold"/>
              </a:rPr>
              <a:t>/   </a:t>
            </a:r>
          </a:p>
          <a:p>
            <a:r>
              <a:rPr lang="mr-IN" sz="2000" dirty="0">
                <a:latin typeface="+mn-lt"/>
              </a:rPr>
              <a:t>                        </a:t>
            </a:r>
            <a:r>
              <a:rPr lang="mr-IN" sz="2000" dirty="0">
                <a:latin typeface="Abadi MT Condensed Extra Bold"/>
                <a:cs typeface="Abadi MT Condensed Extra Bold"/>
              </a:rPr>
              <a:t>bacio/</a:t>
            </a:r>
            <a:r>
              <a:rPr lang="mr-IN" sz="2000" dirty="0">
                <a:latin typeface="+mn-lt"/>
              </a:rPr>
              <a:t>         </a:t>
            </a:r>
            <a:r>
              <a:rPr lang="en-US" sz="2000" dirty="0" smtClean="0">
                <a:latin typeface="+mn-lt"/>
              </a:rPr>
              <a:t>       </a:t>
            </a:r>
            <a:r>
              <a:rPr lang="mr-IN" sz="2000" dirty="0" smtClean="0">
                <a:latin typeface="+mn-lt"/>
              </a:rPr>
              <a:t>for </a:t>
            </a:r>
            <a:r>
              <a:rPr lang="mr-IN" sz="2000" dirty="0">
                <a:latin typeface="+mn-lt"/>
              </a:rPr>
              <a:t>binary IO</a:t>
            </a:r>
          </a:p>
          <a:p>
            <a:r>
              <a:rPr lang="mr-IN" sz="2000" dirty="0">
                <a:latin typeface="+mn-lt"/>
              </a:rPr>
              <a:t>                        </a:t>
            </a:r>
            <a:r>
              <a:rPr lang="mr-IN" sz="2000" dirty="0">
                <a:latin typeface="Abadi MT Condensed Extra Bold"/>
                <a:cs typeface="Abadi MT Condensed Extra Bold"/>
              </a:rPr>
              <a:t>ccsm/</a:t>
            </a:r>
            <a:r>
              <a:rPr lang="mr-IN" sz="2000" dirty="0">
                <a:latin typeface="+mn-lt"/>
              </a:rPr>
              <a:t>         </a:t>
            </a:r>
            <a:r>
              <a:rPr lang="en-US" sz="2000" dirty="0" smtClean="0">
                <a:latin typeface="+mn-lt"/>
              </a:rPr>
              <a:t>       </a:t>
            </a:r>
            <a:r>
              <a:rPr lang="mr-IN" sz="2000" dirty="0" smtClean="0">
                <a:latin typeface="+mn-lt"/>
              </a:rPr>
              <a:t> </a:t>
            </a:r>
            <a:r>
              <a:rPr lang="mr-IN" sz="2000" dirty="0">
                <a:latin typeface="+mn-lt"/>
              </a:rPr>
              <a:t>interpolation by cubic spline</a:t>
            </a:r>
          </a:p>
          <a:p>
            <a:r>
              <a:rPr lang="mr-IN" sz="2000" dirty="0">
                <a:latin typeface="+mn-lt"/>
              </a:rPr>
              <a:t>                        </a:t>
            </a:r>
            <a:r>
              <a:rPr lang="mr-IN" sz="2000" dirty="0">
                <a:latin typeface="Abadi MT Condensed Extra Bold"/>
                <a:cs typeface="Abadi MT Condensed Extra Bold"/>
              </a:rPr>
              <a:t>cubic/</a:t>
            </a:r>
            <a:r>
              <a:rPr lang="mr-IN" sz="2000" dirty="0">
                <a:latin typeface="+mn-lt"/>
              </a:rPr>
              <a:t>          </a:t>
            </a:r>
            <a:r>
              <a:rPr lang="en-US" sz="2000" dirty="0" smtClean="0">
                <a:latin typeface="+mn-lt"/>
              </a:rPr>
              <a:t>       </a:t>
            </a:r>
            <a:r>
              <a:rPr lang="mr-IN" sz="2000" dirty="0" smtClean="0">
                <a:latin typeface="+mn-lt"/>
              </a:rPr>
              <a:t>interpolation </a:t>
            </a:r>
            <a:r>
              <a:rPr lang="mr-IN" sz="2000" dirty="0">
                <a:latin typeface="+mn-lt"/>
              </a:rPr>
              <a:t>by cubic</a:t>
            </a:r>
          </a:p>
          <a:p>
            <a:r>
              <a:rPr lang="mr-IN" sz="2000" dirty="0">
                <a:latin typeface="+mn-lt"/>
              </a:rPr>
              <a:t>                        </a:t>
            </a:r>
            <a:r>
              <a:rPr lang="mr-IN" sz="2000" dirty="0">
                <a:latin typeface="Abadi MT Condensed Extra Bold"/>
                <a:cs typeface="Abadi MT Condensed Extra Bold"/>
              </a:rPr>
              <a:t>g2/</a:t>
            </a:r>
            <a:r>
              <a:rPr lang="mr-IN" sz="2000" dirty="0">
                <a:latin typeface="+mn-lt"/>
              </a:rPr>
              <a:t>            </a:t>
            </a:r>
            <a:r>
              <a:rPr lang="en-US" sz="2000" dirty="0" smtClean="0">
                <a:latin typeface="+mn-lt"/>
              </a:rPr>
              <a:t>         grib2 </a:t>
            </a:r>
            <a:r>
              <a:rPr lang="mr-IN" sz="2000" dirty="0" smtClean="0">
                <a:latin typeface="+mn-lt"/>
              </a:rPr>
              <a:t>encoder</a:t>
            </a:r>
            <a:endParaRPr lang="mr-IN" sz="2000" dirty="0">
              <a:latin typeface="+mn-lt"/>
            </a:endParaRPr>
          </a:p>
          <a:p>
            <a:r>
              <a:rPr lang="mr-IN" sz="2000" dirty="0">
                <a:latin typeface="+mn-lt"/>
              </a:rPr>
              <a:t>                       </a:t>
            </a:r>
            <a:r>
              <a:rPr lang="mr-IN" sz="2000" dirty="0">
                <a:latin typeface="Abadi MT Condensed Extra Bold"/>
                <a:cs typeface="Abadi MT Condensed Extra Bold"/>
              </a:rPr>
              <a:t> ip/             </a:t>
            </a:r>
            <a:r>
              <a:rPr lang="en-US" sz="2000" dirty="0" smtClean="0">
                <a:latin typeface="Abadi MT Condensed Extra Bold"/>
                <a:cs typeface="Abadi MT Condensed Extra Bold"/>
              </a:rPr>
              <a:t>            </a:t>
            </a:r>
            <a:r>
              <a:rPr lang="mr-IN" sz="2000" dirty="0" smtClean="0">
                <a:latin typeface="+mn-lt"/>
              </a:rPr>
              <a:t>Gaussian </a:t>
            </a:r>
            <a:r>
              <a:rPr lang="mr-IN" sz="2000" dirty="0">
                <a:latin typeface="+mn-lt"/>
              </a:rPr>
              <a:t>related library</a:t>
            </a:r>
          </a:p>
          <a:p>
            <a:r>
              <a:rPr lang="mr-IN" sz="2000" dirty="0">
                <a:latin typeface="+mn-lt"/>
              </a:rPr>
              <a:t>                      </a:t>
            </a:r>
            <a:r>
              <a:rPr lang="mr-IN" sz="2000" dirty="0">
                <a:latin typeface="Abadi MT Condensed Extra Bold"/>
                <a:cs typeface="Abadi MT Condensed Extra Bold"/>
              </a:rPr>
              <a:t>  jasper-1.900.1/ </a:t>
            </a:r>
            <a:r>
              <a:rPr lang="en-US" sz="2000" dirty="0" smtClean="0">
                <a:latin typeface="Abadi MT Condensed Extra Bold"/>
                <a:cs typeface="Abadi MT Condensed Extra Bold"/>
              </a:rPr>
              <a:t>    </a:t>
            </a:r>
            <a:r>
              <a:rPr lang="mr-IN" sz="2000" dirty="0" smtClean="0">
                <a:latin typeface="+mn-lt"/>
              </a:rPr>
              <a:t>jasper </a:t>
            </a:r>
            <a:r>
              <a:rPr lang="mr-IN" sz="2000" dirty="0">
                <a:latin typeface="+mn-lt"/>
              </a:rPr>
              <a:t>packing</a:t>
            </a:r>
          </a:p>
          <a:p>
            <a:r>
              <a:rPr lang="mr-IN" sz="2000" dirty="0">
                <a:latin typeface="+mn-lt"/>
              </a:rPr>
              <a:t>                       </a:t>
            </a:r>
            <a:r>
              <a:rPr lang="mr-IN" sz="2000" dirty="0">
                <a:latin typeface="Abadi MT Condensed Extra Bold"/>
                <a:cs typeface="Abadi MT Condensed Extra Bold"/>
              </a:rPr>
              <a:t> libpng-1.2.40/  </a:t>
            </a:r>
            <a:r>
              <a:rPr lang="en-US" sz="2000" dirty="0" smtClean="0">
                <a:latin typeface="Abadi MT Condensed Extra Bold"/>
                <a:cs typeface="Abadi MT Condensed Extra Bold"/>
              </a:rPr>
              <a:t>     </a:t>
            </a:r>
            <a:r>
              <a:rPr lang="mr-IN" sz="2000" dirty="0" smtClean="0">
                <a:latin typeface="+mn-lt"/>
              </a:rPr>
              <a:t>png </a:t>
            </a:r>
            <a:r>
              <a:rPr lang="mr-IN" sz="2000" dirty="0">
                <a:latin typeface="+mn-lt"/>
              </a:rPr>
              <a:t>packing</a:t>
            </a:r>
          </a:p>
          <a:p>
            <a:r>
              <a:rPr lang="mr-IN" sz="2000" dirty="0">
                <a:latin typeface="+mn-lt"/>
              </a:rPr>
              <a:t>                        </a:t>
            </a:r>
            <a:r>
              <a:rPr lang="mr-IN" sz="2000" dirty="0">
                <a:latin typeface="Abadi MT Condensed Extra Bold"/>
                <a:cs typeface="Abadi MT Condensed Extra Bold"/>
              </a:rPr>
              <a:t>sp/             </a:t>
            </a:r>
            <a:r>
              <a:rPr lang="en-US" sz="2000" dirty="0" smtClean="0">
                <a:latin typeface="Abadi MT Condensed Extra Bold"/>
                <a:cs typeface="Abadi MT Condensed Extra Bold"/>
              </a:rPr>
              <a:t>           </a:t>
            </a:r>
            <a:r>
              <a:rPr lang="mr-IN" sz="2000" dirty="0" smtClean="0">
                <a:latin typeface="+mn-lt"/>
              </a:rPr>
              <a:t>spectral </a:t>
            </a:r>
            <a:r>
              <a:rPr lang="mr-IN" sz="2000" dirty="0">
                <a:latin typeface="+mn-lt"/>
              </a:rPr>
              <a:t>transform</a:t>
            </a:r>
          </a:p>
          <a:p>
            <a:r>
              <a:rPr lang="mr-IN" sz="2000" dirty="0">
                <a:latin typeface="+mn-lt"/>
              </a:rPr>
              <a:t>                       </a:t>
            </a:r>
            <a:r>
              <a:rPr lang="mr-IN" sz="2000" dirty="0">
                <a:latin typeface="Abadi MT Condensed Extra Bold"/>
                <a:cs typeface="Abadi MT Condensed Extra Bold"/>
              </a:rPr>
              <a:t> w3/             </a:t>
            </a:r>
            <a:r>
              <a:rPr lang="en-US" sz="2000" dirty="0" smtClean="0">
                <a:latin typeface="Abadi MT Condensed Extra Bold"/>
                <a:cs typeface="Abadi MT Condensed Extra Bold"/>
              </a:rPr>
              <a:t>          </a:t>
            </a:r>
            <a:r>
              <a:rPr lang="mr-IN" sz="2000" dirty="0" smtClean="0">
                <a:latin typeface="+mn-lt"/>
              </a:rPr>
              <a:t>package </a:t>
            </a:r>
            <a:r>
              <a:rPr lang="mr-IN" sz="2000" dirty="0">
                <a:latin typeface="+mn-lt"/>
              </a:rPr>
              <a:t>utility</a:t>
            </a:r>
          </a:p>
          <a:p>
            <a:r>
              <a:rPr lang="mr-IN" sz="2000" dirty="0">
                <a:latin typeface="+mn-lt"/>
              </a:rPr>
              <a:t>                        </a:t>
            </a:r>
            <a:r>
              <a:rPr lang="mr-IN" sz="2000" dirty="0">
                <a:latin typeface="Abadi MT Condensed Extra Bold"/>
                <a:cs typeface="Abadi MT Condensed Extra Bold"/>
              </a:rPr>
              <a:t>w3lib-1.7/      </a:t>
            </a:r>
            <a:r>
              <a:rPr lang="en-US" sz="2000" dirty="0" smtClean="0">
                <a:latin typeface="Abadi MT Condensed Extra Bold"/>
                <a:cs typeface="Abadi MT Condensed Extra Bold"/>
              </a:rPr>
              <a:t>      </a:t>
            </a:r>
            <a:r>
              <a:rPr lang="mr-IN" sz="2000" dirty="0" smtClean="0">
                <a:latin typeface="+mn-lt"/>
              </a:rPr>
              <a:t>add</a:t>
            </a:r>
            <a:r>
              <a:rPr lang="en-US" sz="2000" dirty="0" smtClean="0">
                <a:latin typeface="+mn-lt"/>
              </a:rPr>
              <a:t>-in </a:t>
            </a:r>
            <a:r>
              <a:rPr lang="mr-IN" sz="2000" dirty="0" smtClean="0">
                <a:latin typeface="+mn-lt"/>
              </a:rPr>
              <a:t> </a:t>
            </a:r>
            <a:r>
              <a:rPr lang="mr-IN" sz="2000" dirty="0">
                <a:latin typeface="+mn-lt"/>
              </a:rPr>
              <a:t>package</a:t>
            </a:r>
          </a:p>
          <a:p>
            <a:r>
              <a:rPr lang="mr-IN" sz="2000" dirty="0">
                <a:latin typeface="+mn-lt"/>
              </a:rPr>
              <a:t>                       </a:t>
            </a:r>
            <a:r>
              <a:rPr lang="mr-IN" sz="2000" dirty="0">
                <a:latin typeface="Abadi MT Condensed Extra Bold"/>
                <a:cs typeface="Abadi MT Condensed Extra Bold"/>
              </a:rPr>
              <a:t> zlib-1.2.3/     </a:t>
            </a:r>
            <a:r>
              <a:rPr lang="en-US" sz="2000" dirty="0" smtClean="0">
                <a:latin typeface="Abadi MT Condensed Extra Bold"/>
                <a:cs typeface="Abadi MT Condensed Extra Bold"/>
              </a:rPr>
              <a:t>       </a:t>
            </a:r>
            <a:r>
              <a:rPr lang="mr-IN" sz="2000" dirty="0" smtClean="0">
                <a:latin typeface="+mn-lt"/>
              </a:rPr>
              <a:t>another </a:t>
            </a:r>
            <a:r>
              <a:rPr lang="mr-IN" sz="2000" dirty="0">
                <a:latin typeface="+mn-lt"/>
              </a:rPr>
              <a:t>packing</a:t>
            </a:r>
            <a:r>
              <a:rPr lang="en-US" sz="2000" dirty="0" smtClean="0">
                <a:latin typeface="+mn-lt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594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System Utility Directory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ys/</a:t>
            </a:r>
            <a:r>
              <a:rPr lang="en-US" dirty="0" err="1"/>
              <a:t>utl</a:t>
            </a:r>
            <a:r>
              <a:rPr lang="en-US" dirty="0"/>
              <a:t>/    </a:t>
            </a:r>
            <a:r>
              <a:rPr lang="en-US" dirty="0">
                <a:latin typeface="+mn-lt"/>
              </a:rPr>
              <a:t>contains all necessary utilities for model integration</a:t>
            </a:r>
          </a:p>
          <a:p>
            <a:r>
              <a:rPr lang="en-US" dirty="0"/>
              <a:t>        </a:t>
            </a:r>
            <a:r>
              <a:rPr lang="en-US" dirty="0" smtClean="0"/>
              <a:t>        </a:t>
            </a:r>
            <a:r>
              <a:rPr lang="en-US" dirty="0" err="1" smtClean="0"/>
              <a:t>src</a:t>
            </a:r>
            <a:r>
              <a:rPr lang="en-US" dirty="0"/>
              <a:t>/    </a:t>
            </a:r>
            <a:r>
              <a:rPr lang="en-US" dirty="0">
                <a:latin typeface="+mn-lt"/>
              </a:rPr>
              <a:t>some </a:t>
            </a:r>
            <a:r>
              <a:rPr lang="en-US" dirty="0" err="1">
                <a:latin typeface="+mn-lt"/>
              </a:rPr>
              <a:t>utilitoes</a:t>
            </a:r>
            <a:r>
              <a:rPr lang="en-US" dirty="0">
                <a:latin typeface="+mn-lt"/>
              </a:rPr>
              <a:t> source code in sub-directories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          </a:t>
            </a:r>
            <a:r>
              <a:rPr lang="en-US" dirty="0" err="1" smtClean="0"/>
              <a:t>clim_grmean.fd</a:t>
            </a:r>
            <a:r>
              <a:rPr lang="en-US" dirty="0"/>
              <a:t>/ </a:t>
            </a:r>
            <a:r>
              <a:rPr lang="en-US" dirty="0" err="1">
                <a:latin typeface="+mn-lt"/>
              </a:rPr>
              <a:t>grib</a:t>
            </a:r>
            <a:r>
              <a:rPr lang="en-US" dirty="0">
                <a:latin typeface="+mn-lt"/>
              </a:rPr>
              <a:t> mean source code</a:t>
            </a:r>
          </a:p>
          <a:p>
            <a:r>
              <a:rPr lang="mr-IN" dirty="0"/>
              <a:t>                </a:t>
            </a:r>
            <a:r>
              <a:rPr lang="en-US" dirty="0" smtClean="0"/>
              <a:t>        </a:t>
            </a:r>
            <a:r>
              <a:rPr lang="en-US" dirty="0">
                <a:latin typeface="Abadi MT Condensed Extra Bold"/>
                <a:cs typeface="Abadi MT Condensed Extra Bold"/>
              </a:rPr>
              <a:t> </a:t>
            </a:r>
            <a:r>
              <a:rPr lang="mr-IN" dirty="0" smtClean="0">
                <a:latin typeface="Abadi MT Condensed Extra Bold"/>
                <a:cs typeface="Abadi MT Condensed Extra Bold"/>
              </a:rPr>
              <a:t>cnvgrib.fd</a:t>
            </a:r>
            <a:r>
              <a:rPr lang="mr-IN" dirty="0">
                <a:latin typeface="Abadi MT Condensed Extra Bold"/>
                <a:cs typeface="Abadi MT Condensed Extra Bold"/>
              </a:rPr>
              <a:t>/ 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    </a:t>
            </a:r>
            <a:r>
              <a:rPr lang="mr-IN" dirty="0" smtClean="0"/>
              <a:t>converting </a:t>
            </a:r>
            <a:r>
              <a:rPr lang="mr-IN" dirty="0"/>
              <a:t>gribs</a:t>
            </a:r>
          </a:p>
          <a:p>
            <a:r>
              <a:rPr lang="mr-IN" dirty="0"/>
              <a:t>                </a:t>
            </a:r>
            <a:r>
              <a:rPr lang="en-US" dirty="0" smtClean="0"/>
              <a:t>      </a:t>
            </a:r>
            <a:r>
              <a:rPr lang="mr-IN" dirty="0" smtClean="0">
                <a:latin typeface="Abadi MT Condensed Extra Bold"/>
                <a:cs typeface="Abadi MT Condensed Extra Bold"/>
              </a:rPr>
              <a:t>ndate.fd</a:t>
            </a:r>
            <a:r>
              <a:rPr lang="mr-IN" dirty="0">
                <a:latin typeface="Abadi MT Condensed Extra Bold"/>
                <a:cs typeface="Abadi MT Condensed Extra Bold"/>
              </a:rPr>
              <a:t>/  </a:t>
            </a:r>
            <a:r>
              <a:rPr lang="mr-IN" dirty="0"/>
              <a:t>    </a:t>
            </a:r>
            <a:r>
              <a:rPr lang="en-US" dirty="0" smtClean="0"/>
              <a:t>   </a:t>
            </a:r>
            <a:r>
              <a:rPr lang="mr-IN" dirty="0" smtClean="0"/>
              <a:t> </a:t>
            </a:r>
            <a:r>
              <a:rPr lang="mr-IN" dirty="0"/>
              <a:t>get data set date</a:t>
            </a:r>
          </a:p>
          <a:p>
            <a:r>
              <a:rPr lang="mr-IN" dirty="0"/>
              <a:t>                </a:t>
            </a:r>
            <a:r>
              <a:rPr lang="en-US" dirty="0" smtClean="0"/>
              <a:t>      </a:t>
            </a:r>
            <a:r>
              <a:rPr lang="mr-IN" dirty="0" smtClean="0">
                <a:latin typeface="Abadi MT Condensed Extra Bold"/>
                <a:cs typeface="Abadi MT Condensed Extra Bold"/>
              </a:rPr>
              <a:t>nhour.fd</a:t>
            </a:r>
            <a:r>
              <a:rPr lang="mr-IN" dirty="0">
                <a:latin typeface="Abadi MT Condensed Extra Bold"/>
                <a:cs typeface="Abadi MT Condensed Extra Bold"/>
              </a:rPr>
              <a:t>/  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     </a:t>
            </a:r>
            <a:r>
              <a:rPr lang="mr-IN" dirty="0" smtClean="0">
                <a:latin typeface="Abadi MT Condensed Extra Bold"/>
                <a:cs typeface="Abadi MT Condensed Extra Bold"/>
              </a:rPr>
              <a:t> </a:t>
            </a:r>
            <a:r>
              <a:rPr lang="mr-IN" dirty="0"/>
              <a:t>get data set forecast hours</a:t>
            </a:r>
          </a:p>
          <a:p>
            <a:r>
              <a:rPr lang="en-US" dirty="0"/>
              <a:t>               </a:t>
            </a:r>
            <a:r>
              <a:rPr lang="en-US" dirty="0" smtClean="0"/>
              <a:t>        </a:t>
            </a:r>
            <a:r>
              <a:rPr lang="en-US" dirty="0" err="1" smtClean="0"/>
              <a:t>rsmmap.fd</a:t>
            </a:r>
            <a:r>
              <a:rPr lang="en-US" dirty="0"/>
              <a:t>/    </a:t>
            </a:r>
            <a:r>
              <a:rPr lang="en-US" dirty="0" smtClean="0"/>
              <a:t>    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use configure to </a:t>
            </a:r>
            <a:r>
              <a:rPr lang="en-US" dirty="0" smtClean="0">
                <a:latin typeface="+mn-lt"/>
              </a:rPr>
              <a:t>plot </a:t>
            </a:r>
            <a:r>
              <a:rPr lang="en-US" dirty="0">
                <a:latin typeface="+mn-lt"/>
              </a:rPr>
              <a:t>domain</a:t>
            </a:r>
          </a:p>
          <a:p>
            <a:r>
              <a:rPr lang="en-US" dirty="0" smtClean="0"/>
              <a:t>                 grib2ctl.pl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g2ctl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nhour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ndate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rsmmap.sh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validate.s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5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System Option Directory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ys/opt/    </a:t>
            </a:r>
            <a:r>
              <a:rPr lang="en-US" dirty="0">
                <a:latin typeface="+mn-lt"/>
              </a:rPr>
              <a:t>contains </a:t>
            </a:r>
            <a:r>
              <a:rPr lang="en-US" dirty="0" smtClean="0">
                <a:latin typeface="+mn-lt"/>
              </a:rPr>
              <a:t>all setting for options</a:t>
            </a:r>
            <a:endParaRPr lang="en-US" dirty="0">
              <a:latin typeface="+mn-lt"/>
            </a:endParaRPr>
          </a:p>
          <a:p>
            <a:r>
              <a:rPr lang="en-US" dirty="0"/>
              <a:t>        </a:t>
            </a:r>
            <a:r>
              <a:rPr lang="en-US" dirty="0" smtClean="0"/>
              <a:t>        </a:t>
            </a:r>
            <a:r>
              <a:rPr lang="en-US" dirty="0" err="1" smtClean="0"/>
              <a:t>compile.option</a:t>
            </a:r>
            <a:r>
              <a:rPr lang="en-US" dirty="0" smtClean="0"/>
              <a:t>          </a:t>
            </a:r>
            <a:r>
              <a:rPr lang="en-US" sz="2000" dirty="0" smtClean="0">
                <a:latin typeface="+mn-lt"/>
              </a:rPr>
              <a:t>preset compilation/link options for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r>
              <a:rPr lang="en-US" sz="2000" dirty="0" smtClean="0">
                <a:latin typeface="+mn-lt"/>
              </a:rPr>
              <a:t>different machines and associated</a:t>
            </a:r>
          </a:p>
          <a:p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                                                   FORTRAN compiler</a:t>
            </a:r>
          </a:p>
          <a:p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                                                   </a:t>
            </a:r>
            <a:r>
              <a:rPr lang="en-US" sz="2000" dirty="0" err="1" smtClean="0">
                <a:latin typeface="+mn-lt"/>
              </a:rPr>
              <a:t>ibm_xlf</a:t>
            </a:r>
            <a:r>
              <a:rPr lang="en-US" sz="2000" dirty="0" smtClean="0">
                <a:latin typeface="+mn-lt"/>
              </a:rPr>
              <a:t>        </a:t>
            </a:r>
            <a:r>
              <a:rPr lang="en-US" sz="2000" dirty="0" err="1" smtClean="0">
                <a:latin typeface="+mn-lt"/>
              </a:rPr>
              <a:t>mac_xlf</a:t>
            </a:r>
            <a:r>
              <a:rPr lang="en-US" sz="2000" dirty="0" smtClean="0">
                <a:latin typeface="+mn-lt"/>
              </a:rPr>
              <a:t>     </a:t>
            </a:r>
            <a:r>
              <a:rPr lang="en-US" sz="2000" dirty="0" err="1" smtClean="0">
                <a:latin typeface="+mn-lt"/>
              </a:rPr>
              <a:t>mac_absoft</a:t>
            </a:r>
            <a:endParaRPr lang="en-US" sz="2000" dirty="0" smtClean="0">
              <a:latin typeface="+mn-lt"/>
            </a:endParaRPr>
          </a:p>
          <a:p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                                                   </a:t>
            </a:r>
            <a:r>
              <a:rPr lang="en-US" sz="2000" dirty="0" err="1" smtClean="0">
                <a:latin typeface="+mn-lt"/>
              </a:rPr>
              <a:t>mac_gfortran</a:t>
            </a:r>
            <a:r>
              <a:rPr lang="en-US" sz="2000" dirty="0" smtClean="0">
                <a:latin typeface="+mn-lt"/>
              </a:rPr>
              <a:t>      </a:t>
            </a:r>
            <a:r>
              <a:rPr lang="en-US" sz="2000" dirty="0" err="1" smtClean="0">
                <a:latin typeface="+mn-lt"/>
              </a:rPr>
              <a:t>linux_gfortran</a:t>
            </a:r>
            <a:endParaRPr lang="en-US" sz="2000" dirty="0" smtClean="0">
              <a:latin typeface="+mn-lt"/>
            </a:endParaRPr>
          </a:p>
          <a:p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                                                   </a:t>
            </a:r>
            <a:r>
              <a:rPr lang="en-US" sz="2000" dirty="0" err="1" smtClean="0">
                <a:latin typeface="+mn-lt"/>
              </a:rPr>
              <a:t>mac_intel</a:t>
            </a:r>
            <a:r>
              <a:rPr lang="en-US" sz="2000" dirty="0" smtClean="0">
                <a:latin typeface="+mn-lt"/>
              </a:rPr>
              <a:t>            </a:t>
            </a:r>
            <a:r>
              <a:rPr lang="en-US" sz="2000" dirty="0" err="1" smtClean="0">
                <a:latin typeface="+mn-lt"/>
              </a:rPr>
              <a:t>linux_intel</a:t>
            </a:r>
            <a:endParaRPr lang="en-US" sz="2000" dirty="0" smtClean="0">
              <a:latin typeface="+mn-lt"/>
            </a:endParaRP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rsm_default.option</a:t>
            </a:r>
            <a:r>
              <a:rPr lang="en-US" dirty="0" smtClean="0"/>
              <a:t>   </a:t>
            </a:r>
            <a:r>
              <a:rPr lang="en-US" sz="2000" dirty="0" smtClean="0">
                <a:latin typeface="+mn-lt"/>
              </a:rPr>
              <a:t>list all the possible option with user</a:t>
            </a:r>
          </a:p>
          <a:p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                                                   provided value and default value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                                    export DISKSYS=${DISKSYS:-` cd ../../../sys `}</a:t>
            </a:r>
          </a:p>
          <a:p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                                  export UTLDIR=${UTLDIR”-$DISKSYS/</a:t>
            </a:r>
            <a:r>
              <a:rPr lang="en-US" sz="2000" dirty="0" err="1" smtClean="0">
                <a:latin typeface="+mn-lt"/>
              </a:rPr>
              <a:t>utl</a:t>
            </a:r>
            <a:r>
              <a:rPr lang="en-US" sz="2000" dirty="0" smtClean="0">
                <a:latin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8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System Constant Directory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ys/fix/    </a:t>
            </a:r>
            <a:r>
              <a:rPr lang="en-US" dirty="0">
                <a:latin typeface="+mn-lt"/>
              </a:rPr>
              <a:t>contains </a:t>
            </a:r>
            <a:r>
              <a:rPr lang="en-US" dirty="0" smtClean="0">
                <a:latin typeface="+mn-lt"/>
              </a:rPr>
              <a:t>all fixed/constant data set </a:t>
            </a:r>
            <a:endParaRPr lang="en-US" dirty="0">
              <a:latin typeface="+mn-lt"/>
            </a:endParaRPr>
          </a:p>
          <a:p>
            <a:r>
              <a:rPr lang="en-US" dirty="0"/>
              <a:t>        </a:t>
            </a:r>
            <a:r>
              <a:rPr lang="en-US" dirty="0" smtClean="0"/>
              <a:t>       GTOPO30/    </a:t>
            </a:r>
            <a:r>
              <a:rPr lang="en-US" sz="2000" dirty="0" smtClean="0">
                <a:latin typeface="+mn-lt"/>
              </a:rPr>
              <a:t>contain </a:t>
            </a:r>
            <a:r>
              <a:rPr lang="en-US" sz="2000" dirty="0" err="1" smtClean="0">
                <a:latin typeface="+mn-lt"/>
              </a:rPr>
              <a:t>gunzip</a:t>
            </a:r>
            <a:r>
              <a:rPr lang="en-US" sz="2000" dirty="0" smtClean="0">
                <a:latin typeface="+mn-lt"/>
              </a:rPr>
              <a:t> dataset for 30 sec topography</a:t>
            </a:r>
          </a:p>
          <a:p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             </a:t>
            </a:r>
            <a:r>
              <a:rPr lang="en-US" dirty="0" smtClean="0"/>
              <a:t> </a:t>
            </a:r>
            <a:r>
              <a:rPr lang="en-US" dirty="0"/>
              <a:t>global_albedo4.1x1.</a:t>
            </a:r>
            <a:r>
              <a:rPr lang="en-US" dirty="0" smtClean="0"/>
              <a:t>grb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global_soiltype.1x1.grb</a:t>
            </a:r>
            <a:endParaRPr lang="en-US" dirty="0" smtClean="0"/>
          </a:p>
          <a:p>
            <a:r>
              <a:rPr lang="en-US" dirty="0" smtClean="0"/>
              <a:t>               global_vegfrac</a:t>
            </a:r>
            <a:r>
              <a:rPr lang="en-US" dirty="0"/>
              <a:t>.1x1.</a:t>
            </a:r>
            <a:r>
              <a:rPr lang="en-US" dirty="0" smtClean="0"/>
              <a:t>grb</a:t>
            </a:r>
          </a:p>
          <a:p>
            <a:r>
              <a:rPr lang="en-US" dirty="0"/>
              <a:t> </a:t>
            </a:r>
            <a:r>
              <a:rPr lang="en-US" dirty="0" smtClean="0"/>
              <a:t>              global_vegtype</a:t>
            </a:r>
            <a:r>
              <a:rPr lang="en-US" dirty="0"/>
              <a:t>.1x1.</a:t>
            </a:r>
            <a:r>
              <a:rPr lang="en-US" dirty="0" smtClean="0"/>
              <a:t>g</a:t>
            </a:r>
          </a:p>
          <a:p>
            <a:r>
              <a:rPr lang="en-US" dirty="0"/>
              <a:t> </a:t>
            </a:r>
            <a:r>
              <a:rPr lang="en-US" dirty="0" smtClean="0"/>
              <a:t>              global_o3clim.txt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global_o3loss.f77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global_o3prod.f77</a:t>
            </a:r>
            <a:endParaRPr lang="en-US" dirty="0" smtClean="0"/>
          </a:p>
          <a:p>
            <a:r>
              <a:rPr lang="en-US" dirty="0" smtClean="0"/>
              <a:t>               pgblevel.l47</a:t>
            </a:r>
            <a:r>
              <a:rPr lang="en-US" dirty="0"/>
              <a:t>.</a:t>
            </a:r>
            <a:r>
              <a:rPr lang="en-US" dirty="0" smtClean="0"/>
              <a:t>txt</a:t>
            </a:r>
          </a:p>
          <a:p>
            <a:r>
              <a:rPr lang="en-US" dirty="0" smtClean="0"/>
              <a:t>               siglevel.l28</a:t>
            </a:r>
            <a:r>
              <a:rPr lang="en-US" dirty="0"/>
              <a:t>.txt</a:t>
            </a:r>
            <a:endParaRPr lang="en-US" dirty="0" smtClean="0"/>
          </a:p>
          <a:p>
            <a:r>
              <a:rPr lang="en-US" dirty="0" smtClean="0"/>
              <a:t>               siglevel.l42</a:t>
            </a:r>
            <a:r>
              <a:rPr lang="en-US" dirty="0"/>
              <a:t>.</a:t>
            </a:r>
            <a:r>
              <a:rPr lang="en-US" dirty="0" smtClean="0"/>
              <a:t>txt</a:t>
            </a:r>
          </a:p>
          <a:p>
            <a:r>
              <a:rPr lang="en-US" dirty="0" smtClean="0"/>
              <a:t>               </a:t>
            </a:r>
            <a:r>
              <a:rPr lang="mr-IN" dirty="0" smtClean="0"/>
              <a:t>………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3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System Source Directory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ys/</a:t>
            </a:r>
            <a:r>
              <a:rPr lang="en-US" dirty="0" err="1" smtClean="0"/>
              <a:t>src</a:t>
            </a:r>
            <a:r>
              <a:rPr lang="en-US" dirty="0" smtClean="0"/>
              <a:t>/    </a:t>
            </a:r>
            <a:r>
              <a:rPr lang="en-US" dirty="0" smtClean="0">
                <a:latin typeface="+mn-lt"/>
              </a:rPr>
              <a:t>contains </a:t>
            </a:r>
            <a:r>
              <a:rPr lang="en-US" dirty="0">
                <a:latin typeface="+mn-lt"/>
              </a:rPr>
              <a:t>all source codes </a:t>
            </a:r>
            <a:r>
              <a:rPr lang="en-US" dirty="0" smtClean="0">
                <a:latin typeface="+mn-lt"/>
              </a:rPr>
              <a:t>subdirectories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                </a:t>
            </a:r>
            <a:r>
              <a:rPr lang="en-US" dirty="0" err="1" smtClean="0">
                <a:solidFill>
                  <a:srgbClr val="000000"/>
                </a:solidFill>
              </a:rPr>
              <a:t>rsm_rmtn.fd</a:t>
            </a:r>
            <a:r>
              <a:rPr lang="en-US" dirty="0">
                <a:solidFill>
                  <a:srgbClr val="000000"/>
                </a:solidFill>
              </a:rPr>
              <a:t>/            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model terrain 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preprocessor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      </a:t>
            </a:r>
            <a:r>
              <a:rPr lang="en-US" dirty="0" err="1" smtClean="0">
                <a:solidFill>
                  <a:srgbClr val="000000"/>
                </a:solidFill>
              </a:rPr>
              <a:t>rsm_rinp.fd</a:t>
            </a:r>
            <a:r>
              <a:rPr lang="en-US" dirty="0">
                <a:solidFill>
                  <a:srgbClr val="000000"/>
                </a:solidFill>
              </a:rPr>
              <a:t>/             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model input preprocessor</a:t>
            </a:r>
            <a:endParaRPr lang="en-US" dirty="0">
              <a:latin typeface="+mn-lt"/>
            </a:endParaRPr>
          </a:p>
          <a:p>
            <a:r>
              <a:rPr lang="en-US" dirty="0" smtClean="0"/>
              <a:t>                </a:t>
            </a:r>
            <a:r>
              <a:rPr lang="en-US" dirty="0" err="1" smtClean="0"/>
              <a:t>rsm_fcst.fd</a:t>
            </a:r>
            <a:r>
              <a:rPr lang="en-US" dirty="0" smtClean="0"/>
              <a:t>/              </a:t>
            </a:r>
            <a:r>
              <a:rPr lang="en-US" sz="2000" dirty="0" smtClean="0">
                <a:latin typeface="+mn-lt"/>
              </a:rPr>
              <a:t>model integration/forecast code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rsm_pgrb.fd</a:t>
            </a:r>
            <a:r>
              <a:rPr lang="en-US" dirty="0"/>
              <a:t>/            </a:t>
            </a:r>
            <a:r>
              <a:rPr lang="en-US" sz="2000" dirty="0">
                <a:latin typeface="+mn-lt"/>
              </a:rPr>
              <a:t>postprocessor in pressure surfaces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rsm_sgrb.fd</a:t>
            </a:r>
            <a:r>
              <a:rPr lang="en-US" dirty="0"/>
              <a:t>/            </a:t>
            </a:r>
            <a:r>
              <a:rPr lang="en-US" dirty="0" smtClean="0"/>
              <a:t> </a:t>
            </a:r>
            <a:r>
              <a:rPr lang="en-US" sz="2000" dirty="0" smtClean="0">
                <a:latin typeface="+mn-lt"/>
              </a:rPr>
              <a:t>post </a:t>
            </a:r>
            <a:r>
              <a:rPr lang="en-US" sz="2000" dirty="0">
                <a:latin typeface="+mn-lt"/>
              </a:rPr>
              <a:t>processor for sigma layer </a:t>
            </a:r>
            <a:r>
              <a:rPr lang="en-US" sz="2000" dirty="0" smtClean="0">
                <a:latin typeface="+mn-lt"/>
              </a:rPr>
              <a:t>data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            </a:t>
            </a:r>
            <a:r>
              <a:rPr lang="en-US" dirty="0" err="1">
                <a:solidFill>
                  <a:srgbClr val="000000"/>
                </a:solidFill>
              </a:rPr>
              <a:t>rsm_bpost.fd</a:t>
            </a:r>
            <a:r>
              <a:rPr lang="en-US" dirty="0">
                <a:solidFill>
                  <a:srgbClr val="000000"/>
                </a:solidFill>
              </a:rPr>
              <a:t>/           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post processor for surface data</a:t>
            </a:r>
            <a:endParaRPr lang="en-US" sz="2000" dirty="0" smtClean="0"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      </a:t>
            </a:r>
            <a:r>
              <a:rPr lang="en-US" dirty="0" err="1" smtClean="0">
                <a:solidFill>
                  <a:srgbClr val="000000"/>
                </a:solidFill>
              </a:rPr>
              <a:t>prepare_terrain.fd</a:t>
            </a:r>
            <a:r>
              <a:rPr lang="en-US" dirty="0">
                <a:solidFill>
                  <a:srgbClr val="000000"/>
                </a:solidFill>
              </a:rPr>
              <a:t>/   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prepare terrain for high resolution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98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B</a:t>
            </a:r>
            <a:r>
              <a:rPr lang="en-US" dirty="0" smtClean="0"/>
              <a:t>asic Script Directory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3058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ys/</a:t>
            </a:r>
            <a:r>
              <a:rPr lang="en-US" dirty="0" err="1" smtClean="0"/>
              <a:t>ush</a:t>
            </a:r>
            <a:r>
              <a:rPr lang="en-US" dirty="0" smtClean="0"/>
              <a:t>/    </a:t>
            </a:r>
            <a:r>
              <a:rPr lang="en-US" dirty="0">
                <a:latin typeface="+mn-lt"/>
              </a:rPr>
              <a:t>contains all </a:t>
            </a:r>
            <a:r>
              <a:rPr lang="en-US" dirty="0" smtClean="0">
                <a:latin typeface="+mn-lt"/>
              </a:rPr>
              <a:t>basic scripts</a:t>
            </a:r>
            <a:endParaRPr lang="en-US" dirty="0">
              <a:latin typeface="+mn-lt"/>
            </a:endParaRPr>
          </a:p>
          <a:p>
            <a:r>
              <a:rPr lang="en-US" dirty="0"/>
              <a:t>     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rgbClr val="808080"/>
                </a:solidFill>
              </a:rPr>
              <a:t> </a:t>
            </a:r>
            <a:r>
              <a:rPr lang="en-US" dirty="0" err="1">
                <a:solidFill>
                  <a:srgbClr val="808080"/>
                </a:solidFill>
              </a:rPr>
              <a:t>download_cfs.sh</a:t>
            </a:r>
            <a:endParaRPr lang="en-US" dirty="0">
              <a:solidFill>
                <a:srgbClr val="808080"/>
              </a:solidFill>
            </a:endParaRPr>
          </a:p>
          <a:p>
            <a:r>
              <a:rPr lang="en-US" dirty="0" smtClean="0"/>
              <a:t>                 </a:t>
            </a:r>
            <a:r>
              <a:rPr lang="en-US" dirty="0" err="1" smtClean="0"/>
              <a:t>download_gfs.sh</a:t>
            </a:r>
            <a:endParaRPr lang="en-US" dirty="0"/>
          </a:p>
          <a:p>
            <a:r>
              <a:rPr lang="en-US" dirty="0" smtClean="0"/>
              <a:t>               </a:t>
            </a:r>
            <a:r>
              <a:rPr lang="en-US" dirty="0" smtClean="0">
                <a:solidFill>
                  <a:srgbClr val="808080"/>
                </a:solidFill>
              </a:rPr>
              <a:t>  </a:t>
            </a:r>
            <a:r>
              <a:rPr lang="en-US" dirty="0" err="1" smtClean="0">
                <a:solidFill>
                  <a:srgbClr val="808080"/>
                </a:solidFill>
              </a:rPr>
              <a:t>extract_rpgb.sh</a:t>
            </a:r>
            <a:endParaRPr lang="en-US" dirty="0">
              <a:solidFill>
                <a:srgbClr val="808080"/>
              </a:solidFill>
            </a:endParaRPr>
          </a:p>
          <a:p>
            <a:r>
              <a:rPr lang="en-US" dirty="0" smtClean="0"/>
              <a:t>                 </a:t>
            </a:r>
            <a:r>
              <a:rPr lang="en-US" dirty="0" err="1" smtClean="0"/>
              <a:t>rfcst.sh</a:t>
            </a:r>
            <a:endParaRPr lang="en-US" dirty="0"/>
          </a:p>
          <a:p>
            <a:r>
              <a:rPr lang="en-US" dirty="0" smtClean="0"/>
              <a:t>                 </a:t>
            </a:r>
            <a:r>
              <a:rPr lang="en-US" dirty="0" err="1" smtClean="0"/>
              <a:t>rinp.sh</a:t>
            </a:r>
            <a:endParaRPr lang="en-US" dirty="0"/>
          </a:p>
          <a:p>
            <a:r>
              <a:rPr lang="en-US" dirty="0" smtClean="0"/>
              <a:t>                 </a:t>
            </a:r>
            <a:r>
              <a:rPr lang="en-US" dirty="0" smtClean="0">
                <a:solidFill>
                  <a:srgbClr val="808080"/>
                </a:solidFill>
              </a:rPr>
              <a:t>rinp_g2c.sh</a:t>
            </a:r>
            <a:endParaRPr lang="en-US" dirty="0">
              <a:solidFill>
                <a:srgbClr val="808080"/>
              </a:solidFill>
            </a:endParaRPr>
          </a:p>
          <a:p>
            <a:r>
              <a:rPr lang="en-US" dirty="0" smtClean="0">
                <a:solidFill>
                  <a:srgbClr val="808080"/>
                </a:solidFill>
              </a:rPr>
              <a:t>                 rinp_l2c.sh</a:t>
            </a:r>
            <a:endParaRPr lang="en-US" dirty="0">
              <a:solidFill>
                <a:srgbClr val="808080"/>
              </a:solidFill>
            </a:endParaRPr>
          </a:p>
          <a:p>
            <a:r>
              <a:rPr lang="en-US" dirty="0" smtClean="0"/>
              <a:t>                 </a:t>
            </a:r>
            <a:r>
              <a:rPr lang="en-US" dirty="0" err="1" smtClean="0"/>
              <a:t>rmtn.sh</a:t>
            </a:r>
            <a:endParaRPr lang="en-US" dirty="0"/>
          </a:p>
          <a:p>
            <a:r>
              <a:rPr lang="en-US" dirty="0" smtClean="0"/>
              <a:t>                </a:t>
            </a:r>
            <a:r>
              <a:rPr lang="en-US" dirty="0" smtClean="0">
                <a:solidFill>
                  <a:srgbClr val="808080"/>
                </a:solidFill>
              </a:rPr>
              <a:t> </a:t>
            </a:r>
            <a:r>
              <a:rPr lang="en-US" dirty="0" err="1" smtClean="0">
                <a:solidFill>
                  <a:srgbClr val="808080"/>
                </a:solidFill>
              </a:rPr>
              <a:t>rpgb_avrg.sh</a:t>
            </a:r>
            <a:endParaRPr lang="en-US" dirty="0">
              <a:solidFill>
                <a:srgbClr val="808080"/>
              </a:solidFill>
            </a:endParaRPr>
          </a:p>
          <a:p>
            <a:r>
              <a:rPr lang="en-US" dirty="0" smtClean="0">
                <a:solidFill>
                  <a:srgbClr val="808080"/>
                </a:solidFill>
              </a:rPr>
              <a:t>                 </a:t>
            </a:r>
            <a:r>
              <a:rPr lang="en-US" dirty="0" err="1" smtClean="0">
                <a:solidFill>
                  <a:srgbClr val="808080"/>
                </a:solidFill>
              </a:rPr>
              <a:t>rpgb_post.sh</a:t>
            </a:r>
            <a:r>
              <a:rPr lang="en-US" dirty="0" smtClean="0">
                <a:solidFill>
                  <a:srgbClr val="808080"/>
                </a:solidFill>
              </a:rPr>
              <a:t>         </a:t>
            </a:r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44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System Job Script Directory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ys/</a:t>
            </a:r>
            <a:r>
              <a:rPr lang="en-US" dirty="0" err="1" smtClean="0"/>
              <a:t>jsh</a:t>
            </a:r>
            <a:r>
              <a:rPr lang="en-US" dirty="0" smtClean="0"/>
              <a:t>/    </a:t>
            </a:r>
            <a:r>
              <a:rPr lang="en-US" dirty="0">
                <a:latin typeface="+mn-lt"/>
              </a:rPr>
              <a:t>contains all necessary </a:t>
            </a:r>
            <a:r>
              <a:rPr lang="en-US" dirty="0" smtClean="0">
                <a:latin typeface="+mn-lt"/>
              </a:rPr>
              <a:t>job scripts</a:t>
            </a:r>
          </a:p>
          <a:p>
            <a:r>
              <a:rPr lang="en-US" dirty="0" smtClean="0"/>
              <a:t>                </a:t>
            </a:r>
            <a:r>
              <a:rPr lang="en-US" dirty="0" smtClean="0">
                <a:solidFill>
                  <a:schemeClr val="bg2"/>
                </a:solidFill>
              </a:rPr>
              <a:t>c2r_fcst.sh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            g2c.sh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            l2c.sh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              </a:t>
            </a:r>
            <a:r>
              <a:rPr lang="en-US" dirty="0" err="1" smtClean="0">
                <a:solidFill>
                  <a:schemeClr val="bg2"/>
                </a:solidFill>
              </a:rPr>
              <a:t>rsm_avrg.sh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/>
              <a:t>                </a:t>
            </a:r>
            <a:r>
              <a:rPr lang="en-US" dirty="0" err="1" smtClean="0"/>
              <a:t>rsm_fcst.sh</a:t>
            </a:r>
            <a:endParaRPr lang="en-US" dirty="0">
              <a:latin typeface="+mn-lt"/>
            </a:endParaRPr>
          </a:p>
          <a:p>
            <a:r>
              <a:rPr lang="en-US" dirty="0"/>
              <a:t>        </a:t>
            </a: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1676400" y="4343400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run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86200" y="4419600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jsh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019800" y="4419600"/>
            <a:ext cx="9144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00"/>
                </a:solidFill>
              </a:rPr>
              <a:t>u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sh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743200" y="457200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953000" y="457200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System Job Directory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305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ys/job/    </a:t>
            </a:r>
            <a:r>
              <a:rPr lang="en-US" dirty="0">
                <a:latin typeface="+mn-lt"/>
              </a:rPr>
              <a:t>contains </a:t>
            </a:r>
            <a:r>
              <a:rPr lang="en-US" dirty="0" smtClean="0">
                <a:latin typeface="+mn-lt"/>
              </a:rPr>
              <a:t>job script</a:t>
            </a:r>
            <a:endParaRPr lang="en-US" dirty="0">
              <a:latin typeface="+mn-lt"/>
            </a:endParaRPr>
          </a:p>
          <a:p>
            <a:r>
              <a:rPr lang="en-US" dirty="0"/>
              <a:t>        </a:t>
            </a:r>
            <a:r>
              <a:rPr lang="en-US" dirty="0" smtClean="0"/>
              <a:t>        </a:t>
            </a:r>
            <a:r>
              <a:rPr lang="en-US" dirty="0" err="1"/>
              <a:t>install_sys</a:t>
            </a:r>
            <a:endParaRPr lang="en-US" dirty="0"/>
          </a:p>
          <a:p>
            <a:r>
              <a:rPr lang="is-IS" dirty="0" smtClean="0"/>
              <a:t>              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0" y="3886200"/>
            <a:ext cx="25146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d sys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./job/</a:t>
            </a:r>
            <a:r>
              <a:rPr lang="en-US" dirty="0" err="1" smtClean="0">
                <a:solidFill>
                  <a:srgbClr val="000000"/>
                </a:solidFill>
              </a:rPr>
              <a:t>install_sys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726" y="3161923"/>
            <a:ext cx="5697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install system for </a:t>
            </a:r>
            <a:r>
              <a:rPr lang="en-US" dirty="0" err="1" smtClean="0"/>
              <a:t>usr</a:t>
            </a:r>
            <a:r>
              <a:rPr lang="en-US" dirty="0" smtClean="0"/>
              <a:t>/ to use, do following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9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 err="1" smtClean="0"/>
              <a:t>inp</a:t>
            </a:r>
            <a:r>
              <a:rPr lang="en-US" dirty="0" smtClean="0"/>
              <a:t>/ Directory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ys/</a:t>
            </a:r>
            <a:r>
              <a:rPr lang="en-US" dirty="0" err="1" smtClean="0"/>
              <a:t>inp</a:t>
            </a:r>
            <a:r>
              <a:rPr lang="en-US" dirty="0" smtClean="0"/>
              <a:t>/    </a:t>
            </a:r>
            <a:r>
              <a:rPr lang="en-US" dirty="0">
                <a:latin typeface="+mn-lt"/>
              </a:rPr>
              <a:t>contains </a:t>
            </a:r>
            <a:r>
              <a:rPr lang="en-US" dirty="0" smtClean="0">
                <a:latin typeface="+mn-lt"/>
              </a:rPr>
              <a:t>several example input data set</a:t>
            </a:r>
            <a:endParaRPr lang="en-US" dirty="0">
              <a:latin typeface="+mn-lt"/>
            </a:endParaRPr>
          </a:p>
          <a:p>
            <a:r>
              <a:rPr lang="en-US" dirty="0"/>
              <a:t>        </a:t>
            </a:r>
            <a:r>
              <a:rPr lang="en-US" dirty="0" smtClean="0"/>
              <a:t>        R2/     </a:t>
            </a:r>
            <a:r>
              <a:rPr lang="en-US" dirty="0" smtClean="0">
                <a:latin typeface="+mn-lt"/>
              </a:rPr>
              <a:t>contains sample R2 data for test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is-IS" dirty="0"/>
              <a:t>sfcf2006120100</a:t>
            </a:r>
          </a:p>
          <a:p>
            <a:r>
              <a:rPr lang="is-IS" dirty="0" smtClean="0"/>
              <a:t>                           sfcf2006120106</a:t>
            </a:r>
            <a:endParaRPr lang="is-IS" dirty="0"/>
          </a:p>
          <a:p>
            <a:r>
              <a:rPr lang="en-US" dirty="0" smtClean="0"/>
              <a:t>                           s</a:t>
            </a:r>
            <a:r>
              <a:rPr lang="is-IS" dirty="0" smtClean="0"/>
              <a:t>igf2006120100</a:t>
            </a:r>
            <a:endParaRPr lang="is-IS" dirty="0"/>
          </a:p>
          <a:p>
            <a:r>
              <a:rPr lang="en-US" dirty="0" smtClean="0"/>
              <a:t>                           s</a:t>
            </a:r>
            <a:r>
              <a:rPr lang="is-IS" dirty="0" smtClean="0"/>
              <a:t>igf2006120106</a:t>
            </a:r>
            <a:r>
              <a:rPr lang="en-US" dirty="0" smtClean="0"/>
              <a:t>					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gfsp</a:t>
            </a:r>
            <a:r>
              <a:rPr lang="en-US" dirty="0" smtClean="0"/>
              <a:t>/2017011400/   </a:t>
            </a:r>
            <a:r>
              <a:rPr lang="en-US" dirty="0" smtClean="0">
                <a:latin typeface="+mn-lt"/>
              </a:rPr>
              <a:t>contains one case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r>
              <a:rPr lang="en-US" dirty="0" err="1" smtClean="0"/>
              <a:t>Domain_Info</a:t>
            </a:r>
            <a:endParaRPr lang="en-US" dirty="0"/>
          </a:p>
          <a:p>
            <a:r>
              <a:rPr lang="en-US" dirty="0" smtClean="0"/>
              <a:t>                                                 pgbf00</a:t>
            </a:r>
            <a:endParaRPr lang="en-US" dirty="0"/>
          </a:p>
          <a:p>
            <a:r>
              <a:rPr lang="en-US" dirty="0" smtClean="0"/>
              <a:t>                                                 pgbf06</a:t>
            </a:r>
            <a:endParaRPr lang="en-US" dirty="0"/>
          </a:p>
          <a:p>
            <a:r>
              <a:rPr lang="en-US" dirty="0" smtClean="0"/>
              <a:t>                                                 pgbf12</a:t>
            </a:r>
            <a:endParaRPr lang="en-US" dirty="0"/>
          </a:p>
          <a:p>
            <a:r>
              <a:rPr lang="is-IS" dirty="0" smtClean="0"/>
              <a:t>              </a:t>
            </a:r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079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directories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7889925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usr</a:t>
            </a:r>
            <a:r>
              <a:rPr lang="en-US" dirty="0" smtClean="0"/>
              <a:t>/              </a:t>
            </a:r>
            <a:r>
              <a:rPr lang="en-US" dirty="0" err="1" smtClean="0"/>
              <a:t>README_usr</a:t>
            </a:r>
            <a:endParaRPr lang="en-US" dirty="0" smtClean="0"/>
          </a:p>
          <a:p>
            <a:r>
              <a:rPr lang="en-US" dirty="0" smtClean="0"/>
              <a:t>                    doc/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err="1" smtClean="0"/>
              <a:t>exp</a:t>
            </a:r>
            <a:r>
              <a:rPr lang="en-US" dirty="0" smtClean="0"/>
              <a:t>/             </a:t>
            </a:r>
            <a:r>
              <a:rPr lang="en-US" sz="2000" dirty="0" smtClean="0">
                <a:latin typeface="+mn-lt"/>
              </a:rPr>
              <a:t>contains several experiments directories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gfsp2rsm/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gfss2rsm/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gsm2rsm/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rsm2msm/</a:t>
            </a:r>
          </a:p>
          <a:p>
            <a:r>
              <a:rPr lang="en-US" dirty="0" smtClean="0"/>
              <a:t>                                        msm2msm/</a:t>
            </a:r>
          </a:p>
          <a:p>
            <a:r>
              <a:rPr lang="en-US" dirty="0" smtClean="0"/>
              <a:t>                                        </a:t>
            </a:r>
            <a:r>
              <a:rPr lang="en-US" dirty="0" err="1" smtClean="0"/>
              <a:t>prepare_terrain</a:t>
            </a:r>
            <a:r>
              <a:rPr lang="en-US" dirty="0" smtClean="0"/>
              <a:t>/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5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Contents for course 7</a:t>
            </a:r>
            <a:endParaRPr lang="en-US" dirty="0" smtClean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Overview of entire package: directories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System utilities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System scripts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System fix files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System source code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User documentation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User experiment directories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Installation of the package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Variation of </a:t>
            </a:r>
            <a:r>
              <a:rPr lang="en-US" sz="2400" smtClean="0"/>
              <a:t>the system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err="1" smtClean="0"/>
              <a:t>README_usr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000" dirty="0"/>
              <a:t>This </a:t>
            </a:r>
            <a:r>
              <a:rPr lang="en-US" sz="2000" dirty="0" err="1"/>
              <a:t>usr</a:t>
            </a:r>
            <a:r>
              <a:rPr lang="en-US" sz="2000" dirty="0"/>
              <a:t>/ directory contains only two sub-directories; one is doc/ </a:t>
            </a:r>
            <a:r>
              <a:rPr lang="en-US" sz="2000" dirty="0" err="1" smtClean="0"/>
              <a:t>andthe</a:t>
            </a:r>
            <a:r>
              <a:rPr lang="en-US" sz="2000" dirty="0" smtClean="0"/>
              <a:t> </a:t>
            </a:r>
            <a:r>
              <a:rPr lang="en-US" sz="2000" dirty="0"/>
              <a:t>other is </a:t>
            </a:r>
            <a:r>
              <a:rPr lang="en-US" sz="2000" dirty="0" err="1"/>
              <a:t>exp</a:t>
            </a:r>
            <a:r>
              <a:rPr lang="en-US" sz="2000" dirty="0"/>
              <a:t>/.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purpose of </a:t>
            </a:r>
            <a:r>
              <a:rPr lang="en-US" sz="2000" dirty="0" err="1"/>
              <a:t>usr</a:t>
            </a:r>
            <a:r>
              <a:rPr lang="en-US" sz="2000" dirty="0"/>
              <a:t>/ is for user to hold his or </a:t>
            </a:r>
            <a:r>
              <a:rPr lang="en-US" sz="2000" dirty="0" smtClean="0"/>
              <a:t>her user </a:t>
            </a:r>
            <a:r>
              <a:rPr lang="en-US" sz="2000" dirty="0"/>
              <a:t>documentation, personal note </a:t>
            </a:r>
            <a:r>
              <a:rPr lang="en-US" sz="2000" dirty="0" err="1"/>
              <a:t>etc</a:t>
            </a:r>
            <a:r>
              <a:rPr lang="en-US" sz="2000" dirty="0"/>
              <a:t> in doc/ and personal </a:t>
            </a:r>
            <a:r>
              <a:rPr lang="en-US" sz="2000" dirty="0" smtClean="0"/>
              <a:t>experiments in </a:t>
            </a:r>
            <a:r>
              <a:rPr lang="en-US" sz="2000" dirty="0" err="1"/>
              <a:t>exp</a:t>
            </a:r>
            <a:r>
              <a:rPr lang="en-US" sz="2000" dirty="0"/>
              <a:t>/. </a:t>
            </a:r>
            <a:endParaRPr lang="en-US" sz="2000" dirty="0" smtClean="0"/>
          </a:p>
          <a:p>
            <a:r>
              <a:rPr lang="en-US" sz="2000" dirty="0"/>
              <a:t>It is a user defined place, one can make any subdirectory and name </a:t>
            </a:r>
            <a:r>
              <a:rPr lang="en-US" sz="2000" dirty="0" err="1" smtClean="0"/>
              <a:t>itas</a:t>
            </a:r>
            <a:r>
              <a:rPr lang="en-US" sz="2000" dirty="0" smtClean="0"/>
              <a:t> </a:t>
            </a:r>
            <a:r>
              <a:rPr lang="en-US" sz="2000" dirty="0"/>
              <a:t>one's like, for example, one can have exp1/, exp2/, </a:t>
            </a:r>
            <a:r>
              <a:rPr lang="en-US" sz="2000" dirty="0" err="1"/>
              <a:t>etc</a:t>
            </a:r>
            <a:r>
              <a:rPr lang="en-US" sz="2000" dirty="0"/>
              <a:t> for </a:t>
            </a:r>
            <a:r>
              <a:rPr lang="en-US" sz="2000" dirty="0" err="1" smtClean="0"/>
              <a:t>differentexperiments</a:t>
            </a:r>
            <a:r>
              <a:rPr lang="en-US" sz="2000" dirty="0"/>
              <a:t>, or put </a:t>
            </a:r>
            <a:r>
              <a:rPr lang="en-US" sz="2000" dirty="0" err="1"/>
              <a:t>exp</a:t>
            </a:r>
            <a:r>
              <a:rPr lang="en-US" sz="2000" dirty="0"/>
              <a:t>/gfsp2rsm_case1, </a:t>
            </a:r>
            <a:r>
              <a:rPr lang="en-US" sz="2000" dirty="0" err="1"/>
              <a:t>exp</a:t>
            </a:r>
            <a:r>
              <a:rPr lang="en-US" sz="2000" dirty="0"/>
              <a:t>/rsm2msm_case1, ..../case2, .</a:t>
            </a:r>
            <a:r>
              <a:rPr lang="en-US" sz="2000" dirty="0" smtClean="0"/>
              <a:t>..</a:t>
            </a:r>
            <a:r>
              <a:rPr lang="en-US" sz="2000" dirty="0"/>
              <a:t>./case3 etc.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system has been tested under the second naming </a:t>
            </a:r>
            <a:r>
              <a:rPr lang="en-US" sz="2000" dirty="0" smtClean="0"/>
              <a:t>patterns for </a:t>
            </a:r>
            <a:r>
              <a:rPr lang="en-US" sz="2000" dirty="0"/>
              <a:t>experiments, but to use the first naming/organization method </a:t>
            </a:r>
            <a:r>
              <a:rPr lang="en-US" sz="2000" dirty="0" smtClean="0"/>
              <a:t>is possible </a:t>
            </a:r>
            <a:r>
              <a:rPr lang="en-US" sz="2000" dirty="0"/>
              <a:t>by alternating some definition of the directory names in </a:t>
            </a:r>
            <a:r>
              <a:rPr lang="en-US" sz="2000" dirty="0" err="1" smtClean="0"/>
              <a:t>fileconfigure</a:t>
            </a:r>
            <a:r>
              <a:rPr lang="en-US" sz="2000" dirty="0" smtClean="0"/>
              <a:t> </a:t>
            </a:r>
            <a:r>
              <a:rPr lang="en-US" sz="2000" dirty="0"/>
              <a:t>under each directory.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2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Document </a:t>
            </a:r>
            <a:r>
              <a:rPr lang="en-US" dirty="0"/>
              <a:t>D</a:t>
            </a:r>
            <a:r>
              <a:rPr lang="en-US" dirty="0" smtClean="0"/>
              <a:t>irectory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44588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dirty="0" err="1" smtClean="0"/>
              <a:t>sr</a:t>
            </a:r>
            <a:r>
              <a:rPr lang="en-US" dirty="0" smtClean="0"/>
              <a:t>/doc/             </a:t>
            </a:r>
            <a:r>
              <a:rPr lang="en-US" dirty="0" err="1" smtClean="0"/>
              <a:t>ReadMe_doc</a:t>
            </a:r>
            <a:endParaRPr lang="en-US" dirty="0" smtClean="0"/>
          </a:p>
          <a:p>
            <a:r>
              <a:rPr lang="en-US" dirty="0" smtClean="0"/>
              <a:t>                          </a:t>
            </a:r>
            <a:r>
              <a:rPr lang="en-US" dirty="0" err="1"/>
              <a:t>grmsm-faq.txt</a:t>
            </a:r>
            <a:endParaRPr lang="en-US" dirty="0"/>
          </a:p>
          <a:p>
            <a:r>
              <a:rPr lang="en-US" dirty="0" smtClean="0"/>
              <a:t>                          </a:t>
            </a:r>
            <a:r>
              <a:rPr lang="en-US" dirty="0" err="1" smtClean="0"/>
              <a:t>install.txt</a:t>
            </a:r>
            <a:endParaRPr lang="en-US" dirty="0"/>
          </a:p>
          <a:p>
            <a:r>
              <a:rPr lang="en-US" dirty="0" smtClean="0"/>
              <a:t>                          </a:t>
            </a:r>
            <a:r>
              <a:rPr lang="en-US" dirty="0" err="1" smtClean="0"/>
              <a:t>rsm</a:t>
            </a:r>
            <a:r>
              <a:rPr lang="en-US" dirty="0" err="1"/>
              <a:t>-faq.txt</a:t>
            </a:r>
            <a:endParaRPr lang="en-US" dirty="0"/>
          </a:p>
          <a:p>
            <a:r>
              <a:rPr lang="en-US" dirty="0" smtClean="0"/>
              <a:t>                          </a:t>
            </a:r>
            <a:r>
              <a:rPr lang="en-US" dirty="0" err="1" smtClean="0"/>
              <a:t>rsm_flowchart.pdf</a:t>
            </a:r>
            <a:endParaRPr lang="en-US" dirty="0"/>
          </a:p>
          <a:p>
            <a:r>
              <a:rPr lang="en-US" dirty="0" smtClean="0"/>
              <a:t>                          </a:t>
            </a:r>
            <a:r>
              <a:rPr lang="en-US" dirty="0" err="1" smtClean="0"/>
              <a:t>svn</a:t>
            </a:r>
            <a:r>
              <a:rPr lang="en-US" dirty="0" err="1"/>
              <a:t>-faq.txt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16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Experiment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45321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dirty="0" err="1" smtClean="0"/>
              <a:t>sr</a:t>
            </a:r>
            <a:r>
              <a:rPr lang="en-US" dirty="0" smtClean="0"/>
              <a:t>/</a:t>
            </a:r>
            <a:r>
              <a:rPr lang="en-US" dirty="0" err="1" smtClean="0"/>
              <a:t>exp</a:t>
            </a:r>
            <a:r>
              <a:rPr lang="en-US" dirty="0" smtClean="0"/>
              <a:t>/gfsp2rsm/            ReadMe</a:t>
            </a:r>
            <a:endParaRPr lang="en-US" dirty="0"/>
          </a:p>
          <a:p>
            <a:r>
              <a:rPr lang="en-US" dirty="0" smtClean="0"/>
              <a:t>                                         clean</a:t>
            </a:r>
            <a:endParaRPr lang="en-US" dirty="0"/>
          </a:p>
          <a:p>
            <a:r>
              <a:rPr lang="en-US" dirty="0" smtClean="0"/>
              <a:t>                                         configure</a:t>
            </a:r>
            <a:endParaRPr lang="en-US" dirty="0"/>
          </a:p>
          <a:p>
            <a:r>
              <a:rPr lang="en-US" dirty="0" smtClean="0"/>
              <a:t>                                         compile</a:t>
            </a:r>
            <a:endParaRPr lang="en-US" dirty="0">
              <a:solidFill>
                <a:srgbClr val="808080"/>
              </a:solidFill>
            </a:endParaRPr>
          </a:p>
          <a:p>
            <a:r>
              <a:rPr lang="en-US" dirty="0" smtClean="0"/>
              <a:t>                                         run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</a:t>
            </a:r>
            <a:r>
              <a:rPr lang="en-US" dirty="0" smtClean="0">
                <a:solidFill>
                  <a:srgbClr val="808080"/>
                </a:solidFill>
              </a:rPr>
              <a:t> exe/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38200" y="4800600"/>
            <a:ext cx="24384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1 configure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86200" y="4800600"/>
            <a:ext cx="20574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2 compile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324600" y="4800600"/>
            <a:ext cx="17526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   3 run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71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Experiment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45321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dirty="0" err="1" smtClean="0"/>
              <a:t>sr</a:t>
            </a:r>
            <a:r>
              <a:rPr lang="en-US" dirty="0" smtClean="0"/>
              <a:t>/</a:t>
            </a:r>
            <a:r>
              <a:rPr lang="en-US" dirty="0" err="1" smtClean="0"/>
              <a:t>exp</a:t>
            </a:r>
            <a:r>
              <a:rPr lang="en-US" dirty="0" smtClean="0"/>
              <a:t>/rsm2msm/            ReadMe</a:t>
            </a:r>
            <a:endParaRPr lang="en-US" dirty="0"/>
          </a:p>
          <a:p>
            <a:r>
              <a:rPr lang="en-US" dirty="0" smtClean="0"/>
              <a:t>                                         clean</a:t>
            </a:r>
            <a:endParaRPr lang="en-US" dirty="0"/>
          </a:p>
          <a:p>
            <a:r>
              <a:rPr lang="en-US" dirty="0" smtClean="0"/>
              <a:t>                                         configure</a:t>
            </a:r>
            <a:endParaRPr lang="en-US" dirty="0"/>
          </a:p>
          <a:p>
            <a:r>
              <a:rPr lang="en-US" dirty="0" smtClean="0"/>
              <a:t>                                         compile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run</a:t>
            </a:r>
            <a:endParaRPr lang="en-US" dirty="0"/>
          </a:p>
          <a:p>
            <a:r>
              <a:rPr lang="en-US" dirty="0" smtClean="0"/>
              <a:t>                                         </a:t>
            </a:r>
            <a:r>
              <a:rPr lang="en-US" dirty="0" smtClean="0">
                <a:solidFill>
                  <a:srgbClr val="808080"/>
                </a:solidFill>
              </a:rPr>
              <a:t>exe/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38200" y="4800600"/>
            <a:ext cx="24384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1 configure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886200" y="4800600"/>
            <a:ext cx="20574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2 compile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324600" y="4800600"/>
            <a:ext cx="17526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  3 run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01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What are the basis to know</a:t>
            </a:r>
            <a:endParaRPr lang="en-US" dirty="0"/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Learn how to installation the system under sys/job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is as simple as only one command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Learn how to setup experiment in </a:t>
            </a:r>
            <a:r>
              <a:rPr lang="en-US" sz="2800" dirty="0" err="1" smtClean="0"/>
              <a:t>usr</a:t>
            </a:r>
            <a:r>
              <a:rPr lang="en-US" sz="2800" dirty="0" smtClean="0"/>
              <a:t>/</a:t>
            </a:r>
            <a:r>
              <a:rPr lang="en-US" sz="2800" dirty="0" err="1" smtClean="0"/>
              <a:t>exp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Each experiment directory needs only three files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</a:t>
            </a:r>
            <a:r>
              <a:rPr lang="en-US" sz="2400" dirty="0" smtClean="0"/>
              <a:t>onfigure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</a:t>
            </a:r>
            <a:r>
              <a:rPr lang="en-US" sz="2400" dirty="0" smtClean="0"/>
              <a:t>ompile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</a:t>
            </a:r>
            <a:r>
              <a:rPr lang="en-US" sz="2400" dirty="0" smtClean="0"/>
              <a:t>un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The possible future</a:t>
            </a:r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Improve </a:t>
            </a:r>
            <a:r>
              <a:rPr lang="en-US" sz="2800" dirty="0" err="1" smtClean="0"/>
              <a:t>usr</a:t>
            </a:r>
            <a:r>
              <a:rPr lang="en-US" sz="2800" dirty="0" smtClean="0"/>
              <a:t>/doc by interaction with developers and users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Improve explanation more on the setting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Improve coding structure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Upgrade code to up-to-date FORTRAN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Add more function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Add more sub-scale routines (physics packages)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Capable to have flux interface to couple with other earth modeling components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4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Staged Package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3581400"/>
            <a:ext cx="67960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MSM-T00 : the first version from current MSM package    </a:t>
            </a:r>
          </a:p>
          <a:p>
            <a:r>
              <a:rPr lang="en-US" dirty="0" smtClean="0"/>
              <a:t>MSM-</a:t>
            </a:r>
            <a:r>
              <a:rPr lang="en-US" dirty="0" err="1" smtClean="0"/>
              <a:t>Tfx</a:t>
            </a:r>
            <a:r>
              <a:rPr lang="en-US" dirty="0" smtClean="0"/>
              <a:t>  : the package to do fixed daily domains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MSM-</a:t>
            </a:r>
            <a:r>
              <a:rPr lang="en-US" dirty="0" err="1" smtClean="0">
                <a:solidFill>
                  <a:schemeClr val="bg2"/>
                </a:solidFill>
              </a:rPr>
              <a:t>Tmv</a:t>
            </a:r>
            <a:r>
              <a:rPr lang="en-US" dirty="0" smtClean="0">
                <a:solidFill>
                  <a:schemeClr val="bg2"/>
                </a:solidFill>
              </a:rPr>
              <a:t> : can do the movable domain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MSM-</a:t>
            </a:r>
            <a:r>
              <a:rPr lang="en-US" dirty="0" err="1" smtClean="0">
                <a:solidFill>
                  <a:schemeClr val="bg2"/>
                </a:solidFill>
              </a:rPr>
              <a:t>Tfn</a:t>
            </a:r>
            <a:r>
              <a:rPr lang="en-US" dirty="0" smtClean="0">
                <a:solidFill>
                  <a:schemeClr val="bg2"/>
                </a:solidFill>
              </a:rPr>
              <a:t>  : can do very fine resolution with fine terrain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MSM-T01 : final version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75242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Since the final package will be the one after several </a:t>
            </a:r>
          </a:p>
          <a:p>
            <a:r>
              <a:rPr lang="en-US" dirty="0" smtClean="0">
                <a:latin typeface="+mn-lt"/>
              </a:rPr>
              <a:t>Developments, our course can be updated more later,</a:t>
            </a:r>
          </a:p>
          <a:p>
            <a:r>
              <a:rPr lang="en-US" dirty="0" smtClean="0">
                <a:latin typeface="+mn-lt"/>
              </a:rPr>
              <a:t>However, the basic structure will not be changed and</a:t>
            </a:r>
          </a:p>
          <a:p>
            <a:r>
              <a:rPr lang="en-US" dirty="0" smtClean="0">
                <a:latin typeface="+mn-lt"/>
              </a:rPr>
              <a:t>Later-version will be as an add-in.</a:t>
            </a:r>
          </a:p>
          <a:p>
            <a:r>
              <a:rPr lang="en-US" dirty="0" smtClean="0">
                <a:latin typeface="+mn-lt"/>
              </a:rPr>
              <a:t>Following are current planned staged packages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303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dirty="0" smtClean="0"/>
              <a:t>Separate system and user</a:t>
            </a:r>
          </a:p>
          <a:p>
            <a:r>
              <a:rPr lang="en-US" dirty="0" smtClean="0"/>
              <a:t>Pack all complication into system</a:t>
            </a:r>
          </a:p>
          <a:p>
            <a:r>
              <a:rPr lang="en-US" dirty="0" smtClean="0"/>
              <a:t>Simplify interface into user </a:t>
            </a:r>
          </a:p>
          <a:p>
            <a:r>
              <a:rPr lang="en-US" dirty="0" smtClean="0"/>
              <a:t>Easy to installation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Entire package has two main directories</a:t>
            </a:r>
          </a:p>
          <a:p>
            <a:pPr marL="457200" lvl="1" indent="0">
              <a:buNone/>
            </a:pPr>
            <a:r>
              <a:rPr lang="en-US" dirty="0" smtClean="0"/>
              <a:t>sys/ 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usr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TOP Directories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198879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RELEASE_NOTE</a:t>
            </a:r>
          </a:p>
          <a:p>
            <a:r>
              <a:rPr lang="en-US" dirty="0" smtClean="0"/>
              <a:t>sys/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sr</a:t>
            </a:r>
            <a:r>
              <a:rPr lang="en-US" dirty="0" smtClean="0"/>
              <a:t>/                                   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4038600"/>
            <a:ext cx="60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sys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8" name="Left-Right Arrow 7"/>
          <p:cNvSpPr/>
          <p:nvPr/>
        </p:nvSpPr>
        <p:spPr bwMode="auto">
          <a:xfrm>
            <a:off x="3352800" y="4191000"/>
            <a:ext cx="609600" cy="1524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0" name="Left-Right Arrow 9"/>
          <p:cNvSpPr/>
          <p:nvPr/>
        </p:nvSpPr>
        <p:spPr bwMode="auto">
          <a:xfrm>
            <a:off x="1981200" y="4191000"/>
            <a:ext cx="609600" cy="1524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 rot="19272310">
            <a:off x="3257101" y="3679357"/>
            <a:ext cx="609600" cy="1524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2" name="Left-Right Arrow 11"/>
          <p:cNvSpPr/>
          <p:nvPr/>
        </p:nvSpPr>
        <p:spPr bwMode="auto">
          <a:xfrm rot="13545915">
            <a:off x="3239025" y="4767343"/>
            <a:ext cx="609600" cy="1524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 rot="19272310">
            <a:off x="2114101" y="4746157"/>
            <a:ext cx="609600" cy="1524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4" name="Left-Right Arrow 13"/>
          <p:cNvSpPr/>
          <p:nvPr/>
        </p:nvSpPr>
        <p:spPr bwMode="auto">
          <a:xfrm rot="13545915">
            <a:off x="2096024" y="3700544"/>
            <a:ext cx="609600" cy="1524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6" name="Left-Right Arrow 15"/>
          <p:cNvSpPr/>
          <p:nvPr/>
        </p:nvSpPr>
        <p:spPr bwMode="auto">
          <a:xfrm rot="16200000">
            <a:off x="2667000" y="4876800"/>
            <a:ext cx="609600" cy="1524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7" name="Left-Right Arrow 16"/>
          <p:cNvSpPr/>
          <p:nvPr/>
        </p:nvSpPr>
        <p:spPr bwMode="auto">
          <a:xfrm rot="16200000">
            <a:off x="2667000" y="3581400"/>
            <a:ext cx="609600" cy="1524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733800" y="2895600"/>
            <a:ext cx="7620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000000"/>
                </a:solidFill>
              </a:rPr>
              <a:t>usr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114800" y="3886200"/>
            <a:ext cx="7620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000000"/>
                </a:solidFill>
              </a:rPr>
              <a:t>usr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733800" y="5029200"/>
            <a:ext cx="7620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000000"/>
                </a:solidFill>
              </a:rPr>
              <a:t>usr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143000" y="3962400"/>
            <a:ext cx="7620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000000"/>
                </a:solidFill>
              </a:rPr>
              <a:t>usr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590800" y="2590800"/>
            <a:ext cx="7620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000000"/>
                </a:solidFill>
              </a:rPr>
              <a:t>usr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590800" y="5334000"/>
            <a:ext cx="7620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000000"/>
                </a:solidFill>
              </a:rPr>
              <a:t>usr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447800" y="2895600"/>
            <a:ext cx="7620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000000"/>
                </a:solidFill>
              </a:rPr>
              <a:t>usr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447800" y="5029200"/>
            <a:ext cx="7620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000000"/>
                </a:solidFill>
              </a:rPr>
              <a:t>usr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15200" y="2667000"/>
            <a:ext cx="7620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000000"/>
                </a:solidFill>
              </a:rPr>
              <a:t>usr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943600" y="2743200"/>
            <a:ext cx="60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sys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29" name="Left-Right Arrow 28"/>
          <p:cNvSpPr/>
          <p:nvPr/>
        </p:nvSpPr>
        <p:spPr bwMode="auto">
          <a:xfrm>
            <a:off x="6629400" y="2971800"/>
            <a:ext cx="609600" cy="1524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315200" y="3505200"/>
            <a:ext cx="7620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000000"/>
                </a:solidFill>
              </a:rPr>
              <a:t>usr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943600" y="3581400"/>
            <a:ext cx="60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sys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32" name="Left-Right Arrow 31"/>
          <p:cNvSpPr/>
          <p:nvPr/>
        </p:nvSpPr>
        <p:spPr bwMode="auto">
          <a:xfrm>
            <a:off x="6629400" y="3810000"/>
            <a:ext cx="609600" cy="1524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315200" y="4419600"/>
            <a:ext cx="7620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000000"/>
                </a:solidFill>
              </a:rPr>
              <a:t>usr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943600" y="4495800"/>
            <a:ext cx="60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sys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36" name="Left-Right Arrow 35"/>
          <p:cNvSpPr/>
          <p:nvPr/>
        </p:nvSpPr>
        <p:spPr bwMode="auto">
          <a:xfrm>
            <a:off x="6629400" y="4724400"/>
            <a:ext cx="609600" cy="1524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7315200" y="5334000"/>
            <a:ext cx="7620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rgbClr val="000000"/>
                </a:solidFill>
              </a:rPr>
              <a:t>usr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943600" y="5410200"/>
            <a:ext cx="6096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badi MT Condensed Extra Bold" charset="0"/>
                <a:ea typeface="ＭＳ Ｐゴシック" charset="0"/>
              </a:rPr>
              <a:t>sys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  <p:sp>
        <p:nvSpPr>
          <p:cNvPr id="42" name="Left-Right Arrow 41"/>
          <p:cNvSpPr/>
          <p:nvPr/>
        </p:nvSpPr>
        <p:spPr bwMode="auto">
          <a:xfrm>
            <a:off x="6629400" y="5638800"/>
            <a:ext cx="609600" cy="1524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badi MT Condensed Extra Bold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6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RELEASE_NOTE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original of this package</a:t>
            </a:r>
          </a:p>
          <a:p>
            <a:r>
              <a:rPr lang="en-US" dirty="0" smtClean="0"/>
              <a:t>The contents of the package</a:t>
            </a:r>
          </a:p>
          <a:p>
            <a:r>
              <a:rPr lang="en-US" dirty="0" smtClean="0"/>
              <a:t>The purpose of the package</a:t>
            </a:r>
          </a:p>
          <a:p>
            <a:r>
              <a:rPr lang="en-US" dirty="0" smtClean="0"/>
              <a:t>The limitation</a:t>
            </a:r>
          </a:p>
          <a:p>
            <a:r>
              <a:rPr lang="en-US" dirty="0" smtClean="0"/>
              <a:t>The license</a:t>
            </a:r>
          </a:p>
          <a:p>
            <a:r>
              <a:rPr lang="en-US" dirty="0" smtClean="0"/>
              <a:t>The possible future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Necessary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4648200"/>
          </a:xfrm>
        </p:spPr>
        <p:txBody>
          <a:bodyPr/>
          <a:lstStyle/>
          <a:p>
            <a:r>
              <a:rPr lang="en-US" dirty="0" smtClean="0"/>
              <a:t>Fortran Compiler</a:t>
            </a:r>
          </a:p>
          <a:p>
            <a:pPr lvl="1"/>
            <a:r>
              <a:rPr lang="en-US" dirty="0" smtClean="0"/>
              <a:t>GNU FORTRAN  :  </a:t>
            </a:r>
            <a:r>
              <a:rPr lang="en-US" dirty="0" err="1" smtClean="0"/>
              <a:t>gfortran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gcc.gnu.org</a:t>
            </a:r>
            <a:r>
              <a:rPr lang="en-US" dirty="0"/>
              <a:t>/wiki/</a:t>
            </a:r>
            <a:r>
              <a:rPr lang="en-US" dirty="0" err="1"/>
              <a:t>GFortranBinaries</a:t>
            </a:r>
            <a:endParaRPr lang="en-US" dirty="0" smtClean="0"/>
          </a:p>
          <a:p>
            <a:r>
              <a:rPr lang="en-US" dirty="0" smtClean="0"/>
              <a:t>MPI package</a:t>
            </a:r>
          </a:p>
          <a:p>
            <a:pPr lvl="1"/>
            <a:r>
              <a:rPr lang="en-US" dirty="0" smtClean="0"/>
              <a:t>MPICH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www.mpich.org</a:t>
            </a:r>
            <a:r>
              <a:rPr lang="en-US" dirty="0"/>
              <a:t>/downloads/</a:t>
            </a:r>
            <a:endParaRPr lang="en-US" dirty="0" smtClean="0"/>
          </a:p>
          <a:p>
            <a:r>
              <a:rPr lang="en-US" dirty="0" err="1" smtClean="0"/>
              <a:t>GrADS</a:t>
            </a:r>
            <a:r>
              <a:rPr lang="en-US" dirty="0" smtClean="0"/>
              <a:t> plotting utility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opengrads.org</a:t>
            </a:r>
            <a:r>
              <a:rPr lang="en-US" dirty="0"/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4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Directories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E74ABD-6C6F-9B4E-BBBD-893D9D9E25F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329534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ys/              </a:t>
            </a:r>
            <a:r>
              <a:rPr lang="en-US" dirty="0" err="1" smtClean="0"/>
              <a:t>README_sys</a:t>
            </a:r>
            <a:endParaRPr lang="en-US" dirty="0" smtClean="0"/>
          </a:p>
          <a:p>
            <a:r>
              <a:rPr lang="en-US" dirty="0" smtClean="0"/>
              <a:t>                    lib/</a:t>
            </a:r>
            <a:endParaRPr lang="en-US" dirty="0"/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utl</a:t>
            </a:r>
            <a:r>
              <a:rPr lang="en-US" dirty="0" smtClean="0"/>
              <a:t>/</a:t>
            </a:r>
          </a:p>
          <a:p>
            <a:r>
              <a:rPr lang="en-US" dirty="0" smtClean="0"/>
              <a:t>                    opt/</a:t>
            </a:r>
            <a:endParaRPr lang="en-US" dirty="0"/>
          </a:p>
          <a:p>
            <a:r>
              <a:rPr lang="en-US" dirty="0" smtClean="0"/>
              <a:t>                    fix/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ush</a:t>
            </a:r>
            <a:r>
              <a:rPr lang="en-US" dirty="0" smtClean="0"/>
              <a:t>/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err="1" smtClean="0"/>
              <a:t>jsh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 smtClean="0"/>
              <a:t>                    job/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inp</a:t>
            </a:r>
            <a:r>
              <a:rPr lang="en-US" dirty="0" smtClean="0"/>
              <a:t>/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2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err="1" smtClean="0"/>
              <a:t>README_sys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105400"/>
          </a:xfrm>
        </p:spPr>
        <p:txBody>
          <a:bodyPr/>
          <a:lstStyle/>
          <a:p>
            <a:r>
              <a:rPr lang="en-US" sz="2000" dirty="0"/>
              <a:t>This sys/ directory contains all the required scripts, source codes, </a:t>
            </a:r>
            <a:r>
              <a:rPr lang="en-US" sz="2000" dirty="0" err="1" smtClean="0"/>
              <a:t>andconstant</a:t>
            </a:r>
            <a:r>
              <a:rPr lang="en-US" sz="2000" dirty="0" smtClean="0"/>
              <a:t> </a:t>
            </a:r>
            <a:r>
              <a:rPr lang="en-US" sz="2000" dirty="0"/>
              <a:t>dataset used for model pre-processing, integration, and </a:t>
            </a:r>
            <a:r>
              <a:rPr lang="en-US" sz="2000" dirty="0" err="1" smtClean="0"/>
              <a:t>postprocessing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sys/ has to be configured and its libraries and </a:t>
            </a:r>
            <a:r>
              <a:rPr lang="en-US" sz="2000" dirty="0" smtClean="0"/>
              <a:t>utilities have </a:t>
            </a:r>
            <a:r>
              <a:rPr lang="en-US" sz="2000" dirty="0"/>
              <a:t>to be installed. Once it has be installed with success, then it </a:t>
            </a:r>
            <a:r>
              <a:rPr lang="en-US" sz="2000" dirty="0" smtClean="0"/>
              <a:t>can be </a:t>
            </a:r>
            <a:r>
              <a:rPr lang="en-US" sz="2000" dirty="0"/>
              <a:t>used for multiple users and multiple experiments under </a:t>
            </a:r>
            <a:r>
              <a:rPr lang="en-US" sz="2000" dirty="0" err="1"/>
              <a:t>usr</a:t>
            </a:r>
            <a:r>
              <a:rPr lang="en-US" sz="2000" dirty="0"/>
              <a:t>/. </a:t>
            </a:r>
            <a:endParaRPr lang="en-US" sz="2000" dirty="0" smtClean="0"/>
          </a:p>
          <a:p>
            <a:r>
              <a:rPr lang="en-US" sz="2000" dirty="0" smtClean="0"/>
              <a:t>Based on this </a:t>
            </a:r>
            <a:r>
              <a:rPr lang="en-US" sz="2000" dirty="0"/>
              <a:t>concern, this sys/ should be installed by much more </a:t>
            </a:r>
            <a:r>
              <a:rPr lang="en-US" sz="2000" dirty="0" smtClean="0"/>
              <a:t>experienced users </a:t>
            </a:r>
            <a:r>
              <a:rPr lang="en-US" sz="2000" dirty="0"/>
              <a:t>or called </a:t>
            </a:r>
            <a:r>
              <a:rPr lang="en-US" sz="2000" dirty="0" smtClean="0"/>
              <a:t>system </a:t>
            </a:r>
            <a:r>
              <a:rPr lang="en-US" sz="2000" dirty="0"/>
              <a:t>user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To install this system, under sys/, one can issue ./job/</a:t>
            </a:r>
            <a:r>
              <a:rPr lang="en-US" sz="2000" dirty="0" err="1"/>
              <a:t>install_sys</a:t>
            </a:r>
            <a:r>
              <a:rPr lang="en-US" sz="2000" dirty="0" smtClean="0"/>
              <a:t>, then </a:t>
            </a:r>
            <a:r>
              <a:rPr lang="en-US" sz="2000" dirty="0"/>
              <a:t>the script will ask for machine type with lists for you to type </a:t>
            </a:r>
            <a:r>
              <a:rPr lang="en-US" sz="2000" dirty="0" smtClean="0"/>
              <a:t>in. After </a:t>
            </a:r>
            <a:r>
              <a:rPr lang="en-US" sz="2000" dirty="0"/>
              <a:t>you type the correct selection, the installation will start by </a:t>
            </a:r>
            <a:r>
              <a:rPr lang="en-US" sz="2000" dirty="0" smtClean="0"/>
              <a:t>its own </a:t>
            </a:r>
            <a:r>
              <a:rPr lang="en-US" sz="2000" dirty="0"/>
              <a:t>and showing its procedures, and finally give you </a:t>
            </a:r>
            <a:r>
              <a:rPr lang="en-US" sz="2000" dirty="0" smtClean="0"/>
              <a:t>normal-end </a:t>
            </a:r>
            <a:r>
              <a:rPr lang="en-US" sz="2000" dirty="0"/>
              <a:t>response.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Henry Juang - Training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45388-57F5-314D-BF24-4F3F24BABD9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222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badi MT Condensed Extra Bold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badi MT Condensed Extra Bold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7441</TotalTime>
  <Words>1458</Words>
  <Application>Microsoft Macintosh PowerPoint</Application>
  <PresentationFormat>On-screen Show (4:3)</PresentationFormat>
  <Paragraphs>310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Blank Presentation</vt:lpstr>
      <vt:lpstr>GSM/RSM/MSM</vt:lpstr>
      <vt:lpstr>Contents for course 7</vt:lpstr>
      <vt:lpstr>Staged Package</vt:lpstr>
      <vt:lpstr>Package Design </vt:lpstr>
      <vt:lpstr>TOP Directories</vt:lpstr>
      <vt:lpstr>RELEASE_NOTE</vt:lpstr>
      <vt:lpstr>Necessary Packages</vt:lpstr>
      <vt:lpstr>System Directories</vt:lpstr>
      <vt:lpstr>README_sys</vt:lpstr>
      <vt:lpstr>System Library Directory</vt:lpstr>
      <vt:lpstr>System Utility Directory</vt:lpstr>
      <vt:lpstr>System Option Directory</vt:lpstr>
      <vt:lpstr>System Constant Directory</vt:lpstr>
      <vt:lpstr>System Source Directory</vt:lpstr>
      <vt:lpstr>System Basic Script Directory</vt:lpstr>
      <vt:lpstr>System Job Script Directory</vt:lpstr>
      <vt:lpstr>System Job Directory</vt:lpstr>
      <vt:lpstr>System inp/ Directory</vt:lpstr>
      <vt:lpstr>User directories</vt:lpstr>
      <vt:lpstr>README_usr</vt:lpstr>
      <vt:lpstr>User Document Directory</vt:lpstr>
      <vt:lpstr>User Experiment Example</vt:lpstr>
      <vt:lpstr>User Experiment Example</vt:lpstr>
      <vt:lpstr>What are the basis to know</vt:lpstr>
      <vt:lpstr>The possible future</vt:lpstr>
    </vt:vector>
  </TitlesOfParts>
  <Company>NOAA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RSM WORKSHOP</dc:title>
  <dc:creator>Hann-Ming Juang</dc:creator>
  <cp:lastModifiedBy>Microsoft Office User</cp:lastModifiedBy>
  <cp:revision>141</cp:revision>
  <dcterms:created xsi:type="dcterms:W3CDTF">2002-07-27T20:55:20Z</dcterms:created>
  <dcterms:modified xsi:type="dcterms:W3CDTF">2017-02-01T01:59:51Z</dcterms:modified>
</cp:coreProperties>
</file>