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256" r:id="rId2"/>
    <p:sldId id="404" r:id="rId3"/>
    <p:sldId id="552" r:id="rId4"/>
    <p:sldId id="553" r:id="rId5"/>
    <p:sldId id="554" r:id="rId6"/>
    <p:sldId id="555" r:id="rId7"/>
    <p:sldId id="556" r:id="rId8"/>
    <p:sldId id="557" r:id="rId9"/>
    <p:sldId id="559" r:id="rId10"/>
    <p:sldId id="589" r:id="rId11"/>
    <p:sldId id="558" r:id="rId12"/>
    <p:sldId id="569" r:id="rId13"/>
    <p:sldId id="560" r:id="rId14"/>
    <p:sldId id="562" r:id="rId15"/>
    <p:sldId id="563" r:id="rId16"/>
    <p:sldId id="564" r:id="rId17"/>
    <p:sldId id="565" r:id="rId18"/>
    <p:sldId id="566" r:id="rId19"/>
    <p:sldId id="567" r:id="rId20"/>
    <p:sldId id="568" r:id="rId21"/>
    <p:sldId id="571" r:id="rId22"/>
    <p:sldId id="572" r:id="rId23"/>
    <p:sldId id="576" r:id="rId24"/>
    <p:sldId id="573" r:id="rId25"/>
    <p:sldId id="574" r:id="rId26"/>
    <p:sldId id="577" r:id="rId27"/>
    <p:sldId id="561" r:id="rId28"/>
    <p:sldId id="578" r:id="rId29"/>
    <p:sldId id="579" r:id="rId30"/>
    <p:sldId id="570" r:id="rId31"/>
    <p:sldId id="580" r:id="rId32"/>
    <p:sldId id="581" r:id="rId33"/>
    <p:sldId id="586" r:id="rId34"/>
    <p:sldId id="583" r:id="rId35"/>
    <p:sldId id="584" r:id="rId36"/>
    <p:sldId id="582" r:id="rId37"/>
    <p:sldId id="585" r:id="rId38"/>
    <p:sldId id="587" r:id="rId39"/>
    <p:sldId id="551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28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F822-8C1F-2E48-944D-16BC809E56AE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20774-4771-AF43-971F-8360A18D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1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B61118C-4242-1C4A-B644-56180219C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5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375748-753C-6144-A26E-7E6DC7CA663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FF36F8-15E0-874B-A5E8-1F22CE4FB0E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AF3E6-8695-8C42-8BE2-8C059B7B25CF}" type="slidenum">
              <a:rPr lang="en-US"/>
              <a:pPr/>
              <a:t>39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5F934-AF31-E748-A6C8-CDCCCF257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C8B8-C0D3-7D4E-86CA-3ABFCCF5C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20E54-C035-844C-99B4-4BFDBC14D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5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171A3-BC8B-1A4F-92C8-478E32EF3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45388-57F5-314D-BF24-4F3F24BAB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B596-12DE-254C-83AC-02169BFC9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E9A2D-3BB3-4F4C-9588-21EE65E48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EF98-CE7E-744B-8AB8-ACEC737EB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74ABD-6C6F-9B4E-BBBD-893D9D9E2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D0FC-1901-F843-968F-F7605F7AB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C1E35-845A-2149-9DBA-BE4F69D0B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F36F8-701F-0A4A-BFBA-E79295FF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08AACAF-6CF9-AC40-9FB4-C2F83E457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hlink"/>
                </a:solidFill>
              </a:rPr>
              <a:t>GSM/RSM/MSM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438400"/>
            <a:ext cx="7010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Integrations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752600" y="4191000"/>
            <a:ext cx="59133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 err="1" smtClean="0">
                <a:latin typeface="Helvetica" charset="0"/>
                <a:cs typeface="+mn-cs"/>
              </a:rPr>
              <a:t>Henry.Juang@gmail.com</a:t>
            </a:r>
            <a:endParaRPr lang="en-US" sz="4000" dirty="0">
              <a:latin typeface="Helvetica" charset="0"/>
              <a:cs typeface="+mn-cs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1742" y="5334000"/>
            <a:ext cx="184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i="1" dirty="0">
              <a:latin typeface="Helvetica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5F934-AF31-E748-A6C8-CDCCCF257D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47558"/>
              </p:ext>
            </p:extLst>
          </p:nvPr>
        </p:nvGraphicFramePr>
        <p:xfrm>
          <a:off x="533400" y="1905000"/>
          <a:ext cx="8001000" cy="3352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55880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32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64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128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256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512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1024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48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96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192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384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768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1536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36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72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144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288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576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1152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108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216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432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864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1728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324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648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1296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972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1944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914400"/>
            <a:ext cx="6789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 </a:t>
            </a:r>
            <a:r>
              <a:rPr lang="en-US" dirty="0" err="1" smtClean="0"/>
              <a:t>FFTable</a:t>
            </a:r>
            <a:r>
              <a:rPr lang="en-US" dirty="0" smtClean="0"/>
              <a:t> number of grid interval for IGRD and JGRD</a:t>
            </a:r>
          </a:p>
          <a:p>
            <a:r>
              <a:rPr lang="en-US" dirty="0" smtClean="0"/>
              <a:t>    Only factors of 2 and 3 with value less than 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1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057400" y="1981200"/>
            <a:ext cx="1905000" cy="1828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7400" y="2362200"/>
            <a:ext cx="19050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8" name="Magnetic Disk 7"/>
          <p:cNvSpPr/>
          <p:nvPr/>
        </p:nvSpPr>
        <p:spPr bwMode="auto">
          <a:xfrm>
            <a:off x="2057400" y="1447800"/>
            <a:ext cx="1905000" cy="2895600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410200" y="2133600"/>
            <a:ext cx="1905000" cy="1828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410200" y="2590800"/>
            <a:ext cx="19050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5" name="Parallelogram 14"/>
          <p:cNvSpPr/>
          <p:nvPr/>
        </p:nvSpPr>
        <p:spPr bwMode="auto">
          <a:xfrm rot="1144757">
            <a:off x="5043509" y="1445715"/>
            <a:ext cx="2562181" cy="1450601"/>
          </a:xfrm>
          <a:prstGeom prst="parallelogram">
            <a:avLst>
              <a:gd name="adj" fmla="val 5541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501032" y="1866900"/>
            <a:ext cx="1661767" cy="574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5715000" y="1600200"/>
            <a:ext cx="1233831" cy="11081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6971267" y="635031"/>
            <a:ext cx="103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proj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37408" y="4630432"/>
            <a:ext cx="1147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roj</a:t>
            </a:r>
            <a:r>
              <a:rPr lang="en-US" dirty="0" smtClean="0"/>
              <a:t>=-1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45905" y="2817948"/>
            <a:ext cx="1300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ruth=60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2987" y="2923787"/>
            <a:ext cx="103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smtClean="0"/>
              <a:t>roj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 bwMode="auto">
          <a:xfrm>
            <a:off x="1752600" y="1828800"/>
            <a:ext cx="609600" cy="304800"/>
          </a:xfrm>
          <a:prstGeom prst="left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8" name="Left-Right Arrow 17"/>
          <p:cNvSpPr/>
          <p:nvPr/>
        </p:nvSpPr>
        <p:spPr bwMode="auto">
          <a:xfrm rot="5400000">
            <a:off x="6019800" y="1981200"/>
            <a:ext cx="609600" cy="304800"/>
          </a:xfrm>
          <a:prstGeom prst="left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20" name="Left-Right Arrow 19"/>
          <p:cNvSpPr/>
          <p:nvPr/>
        </p:nvSpPr>
        <p:spPr bwMode="auto">
          <a:xfrm>
            <a:off x="3810000" y="1981200"/>
            <a:ext cx="609600" cy="304800"/>
          </a:xfrm>
          <a:prstGeom prst="left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6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strategy for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772400" cy="4114800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exp</a:t>
            </a:r>
            <a:r>
              <a:rPr lang="en-US" dirty="0" smtClean="0"/>
              <a:t>/ directory to prepare BC for next nesting domain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lobal data in model surface: NCEP GFS</a:t>
            </a:r>
          </a:p>
          <a:p>
            <a:pPr lvl="1"/>
            <a:r>
              <a:rPr lang="en-US" dirty="0" smtClean="0"/>
              <a:t>Global data in pressure surface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Global Analysis data in pressure or model surfaces: CWB GFS</a:t>
            </a:r>
          </a:p>
          <a:p>
            <a:pPr lvl="1"/>
            <a:r>
              <a:rPr lang="en-US" dirty="0" smtClean="0">
                <a:solidFill>
                  <a:srgbClr val="808080"/>
                </a:solidFill>
              </a:rPr>
              <a:t>Use whatever regional domain data</a:t>
            </a:r>
          </a:p>
          <a:p>
            <a:r>
              <a:rPr lang="en-US" dirty="0" smtClean="0"/>
              <a:t>Use RSM/MSM output as BC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each </a:t>
            </a:r>
            <a:r>
              <a:rPr lang="en-US" dirty="0" err="1" smtClean="0"/>
              <a:t>exp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r>
              <a:rPr lang="en-US" dirty="0" smtClean="0"/>
              <a:t>As we know, each </a:t>
            </a:r>
            <a:r>
              <a:rPr lang="en-US" dirty="0" err="1" smtClean="0"/>
              <a:t>exp</a:t>
            </a:r>
            <a:r>
              <a:rPr lang="en-US" dirty="0" smtClean="0"/>
              <a:t>/ directory must have “</a:t>
            </a:r>
            <a:r>
              <a:rPr lang="en-US" b="1" dirty="0" smtClean="0">
                <a:solidFill>
                  <a:srgbClr val="FF0000"/>
                </a:solidFill>
              </a:rPr>
              <a:t>configure</a:t>
            </a:r>
            <a:r>
              <a:rPr lang="en-US" dirty="0" smtClean="0"/>
              <a:t>” file which defines all integration variables with options</a:t>
            </a:r>
          </a:p>
          <a:p>
            <a:r>
              <a:rPr lang="en-US" dirty="0" smtClean="0"/>
              <a:t>After configure is done, simply do “</a:t>
            </a:r>
            <a:r>
              <a:rPr lang="en-US" b="1" dirty="0" smtClean="0">
                <a:solidFill>
                  <a:srgbClr val="FF0000"/>
                </a:solidFill>
              </a:rPr>
              <a:t>compile</a:t>
            </a:r>
            <a:r>
              <a:rPr lang="en-US" dirty="0" smtClean="0"/>
              <a:t>” to compile all necessary executable codes based on “configure”</a:t>
            </a:r>
          </a:p>
          <a:p>
            <a:r>
              <a:rPr lang="en-US" dirty="0" smtClean="0"/>
              <a:t>Then give date and start to integral by “</a:t>
            </a:r>
            <a:r>
              <a:rPr lang="en-US" b="1" dirty="0" smtClean="0">
                <a:solidFill>
                  <a:srgbClr val="FF0000"/>
                </a:solidFill>
              </a:rPr>
              <a:t>run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smtClean="0"/>
              <a:t>Design behind 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r>
              <a:rPr lang="en-US" dirty="0" smtClean="0"/>
              <a:t>Configure defines specific values to given variables then consolidates with two default option files</a:t>
            </a:r>
          </a:p>
          <a:p>
            <a:pPr marL="457200" lvl="1" indent="0">
              <a:buNone/>
            </a:pPr>
            <a:r>
              <a:rPr lang="en-US" dirty="0" smtClean="0"/>
              <a:t>$DISKSYS/opt/</a:t>
            </a:r>
            <a:r>
              <a:rPr lang="en-US" dirty="0" err="1" smtClean="0"/>
              <a:t>rsm_default.option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$DISKSYS/opt/</a:t>
            </a:r>
            <a:r>
              <a:rPr lang="en-US" dirty="0" err="1" smtClean="0"/>
              <a:t>compile.option</a:t>
            </a:r>
            <a:endParaRPr lang="en-US" dirty="0" smtClean="0"/>
          </a:p>
          <a:p>
            <a:r>
              <a:rPr lang="en-US" dirty="0" smtClean="0"/>
              <a:t>In configure, specific value is given by</a:t>
            </a:r>
          </a:p>
          <a:p>
            <a:pPr marL="457200" lvl="1" indent="0">
              <a:buNone/>
            </a:pPr>
            <a:r>
              <a:rPr lang="en-US" dirty="0" smtClean="0"/>
              <a:t>export ABCD=</a:t>
            </a:r>
            <a:r>
              <a:rPr lang="en-US" dirty="0" err="1" smtClean="0"/>
              <a:t>efgh</a:t>
            </a:r>
            <a:endParaRPr lang="en-US" dirty="0" smtClean="0"/>
          </a:p>
          <a:p>
            <a:r>
              <a:rPr lang="en-US" dirty="0" smtClean="0"/>
              <a:t>The default option, variable are given by</a:t>
            </a:r>
          </a:p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xport ABCD=${ABCD:-</a:t>
            </a:r>
            <a:r>
              <a:rPr lang="en-US" dirty="0" err="1" smtClean="0"/>
              <a:t>abcd</a:t>
            </a:r>
            <a:r>
              <a:rPr lang="en-US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Variable designed 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dirty="0" smtClean="0"/>
              <a:t>Initial definition in “configure” by upper case</a:t>
            </a:r>
          </a:p>
          <a:p>
            <a:pPr marL="457200" lvl="1" indent="0">
              <a:buNone/>
            </a:pPr>
            <a:r>
              <a:rPr lang="en-US" dirty="0" smtClean="0"/>
              <a:t>      export ABC=value</a:t>
            </a:r>
          </a:p>
          <a:p>
            <a:r>
              <a:rPr lang="en-US" dirty="0" smtClean="0"/>
              <a:t>Consolidate in opt/ with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export ABC=${ABC:-</a:t>
            </a:r>
            <a:r>
              <a:rPr lang="en-US" dirty="0" err="1" smtClean="0"/>
              <a:t>default_value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export DEF</a:t>
            </a:r>
          </a:p>
          <a:p>
            <a:r>
              <a:rPr lang="en-US" dirty="0" smtClean="0"/>
              <a:t>Used in </a:t>
            </a:r>
            <a:r>
              <a:rPr lang="en-US" dirty="0" err="1" smtClean="0"/>
              <a:t>jsh</a:t>
            </a:r>
            <a:r>
              <a:rPr lang="en-US" dirty="0" smtClean="0"/>
              <a:t>/ and </a:t>
            </a:r>
            <a:r>
              <a:rPr lang="en-US" dirty="0" err="1" smtClean="0"/>
              <a:t>ush</a:t>
            </a:r>
            <a:r>
              <a:rPr lang="en-US" dirty="0" smtClean="0"/>
              <a:t>/ with export</a:t>
            </a:r>
          </a:p>
          <a:p>
            <a:pPr marL="457200" lvl="1" indent="0">
              <a:buNone/>
            </a:pPr>
            <a:r>
              <a:rPr lang="en-US" dirty="0" smtClean="0"/>
              <a:t>      DEF=${DEF:-</a:t>
            </a:r>
            <a:r>
              <a:rPr lang="en-US" dirty="0" err="1" smtClean="0"/>
              <a:t>local_value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1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200" dirty="0" smtClean="0"/>
              <a:t>Example of configure in gfsp2rsm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 --------------- directory ------------------</a:t>
            </a:r>
          </a:p>
          <a:p>
            <a:pPr marL="0" indent="0">
              <a:buNone/>
            </a:pPr>
            <a:r>
              <a:rPr lang="en-US" sz="2000" dirty="0"/>
              <a:t>export USERID=` </a:t>
            </a:r>
            <a:r>
              <a:rPr lang="en-US" sz="2000" dirty="0" err="1"/>
              <a:t>whoami</a:t>
            </a:r>
            <a:r>
              <a:rPr lang="en-US" sz="2000" dirty="0"/>
              <a:t> `</a:t>
            </a:r>
          </a:p>
          <a:p>
            <a:pPr marL="0" indent="0">
              <a:buNone/>
            </a:pPr>
            <a:r>
              <a:rPr lang="mr-IN" sz="2000" dirty="0"/>
              <a:t>export DISK=` cd ../../.. ; pwd `           </a:t>
            </a:r>
            <a:r>
              <a:rPr lang="mr-IN" sz="2000" dirty="0" smtClean="0"/>
              <a:t>  </a:t>
            </a:r>
            <a:r>
              <a:rPr lang="mr-IN" sz="2000" dirty="0"/>
              <a:t>#working top directory</a:t>
            </a:r>
          </a:p>
          <a:p>
            <a:pPr marL="0" indent="0">
              <a:buNone/>
            </a:pPr>
            <a:r>
              <a:rPr lang="en-US" sz="2000" dirty="0"/>
              <a:t>export DISKSYS=$DISK/sys</a:t>
            </a:r>
          </a:p>
          <a:p>
            <a:pPr marL="0" indent="0">
              <a:buNone/>
            </a:pPr>
            <a:r>
              <a:rPr lang="en-US" sz="2000" dirty="0"/>
              <a:t>export DISKUSR=$DISK/</a:t>
            </a:r>
            <a:r>
              <a:rPr lang="en-US" sz="2000" dirty="0" err="1"/>
              <a:t>usr</a:t>
            </a:r>
            <a:endParaRPr lang="en-US" sz="2000" dirty="0"/>
          </a:p>
          <a:p>
            <a:pPr marL="0" indent="0">
              <a:buNone/>
            </a:pPr>
            <a:r>
              <a:rPr lang="mr-IN" sz="2000" dirty="0"/>
              <a:t>export WORK=` pwd `                            #working </a:t>
            </a:r>
            <a:r>
              <a:rPr lang="mr-IN" sz="2000" dirty="0" smtClean="0"/>
              <a:t>directory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EXPN=` </a:t>
            </a:r>
            <a:r>
              <a:rPr lang="en-US" sz="2000" dirty="0" err="1" smtClean="0"/>
              <a:t>basename</a:t>
            </a:r>
            <a:r>
              <a:rPr lang="en-US" sz="2000" dirty="0" smtClean="0"/>
              <a:t> $WORK `</a:t>
            </a:r>
            <a:endParaRPr lang="mr-IN" sz="2000" dirty="0"/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</a:t>
            </a:r>
            <a:r>
              <a:rPr lang="en-US" sz="2000" dirty="0"/>
              <a:t>TEMP=~/TMPDIR/$EXPN</a:t>
            </a:r>
          </a:p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kdir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p </a:t>
            </a:r>
            <a:r>
              <a:rPr lang="en-US" sz="2000" dirty="0"/>
              <a:t>$TEMP</a:t>
            </a:r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</a:t>
            </a:r>
            <a:r>
              <a:rPr lang="en-US" sz="2000" dirty="0"/>
              <a:t>BASEDIR=~/DATA/</a:t>
            </a:r>
            <a:r>
              <a:rPr lang="en-US" sz="2000" dirty="0" err="1"/>
              <a:t>gfs</a:t>
            </a:r>
            <a:r>
              <a:rPr lang="en-US" sz="2000" dirty="0" smtClean="0"/>
              <a:t>/2017011400</a:t>
            </a:r>
          </a:p>
          <a:p>
            <a:pPr marL="0" indent="0">
              <a:buNone/>
            </a:pPr>
            <a:r>
              <a:rPr lang="en-US" sz="2000" dirty="0" smtClean="0"/>
              <a:t># ------------- machine/compile option -------------</a:t>
            </a:r>
          </a:p>
          <a:p>
            <a:pPr marL="0" indent="0">
              <a:buNone/>
            </a:pPr>
            <a:r>
              <a:rPr lang="en-US" sz="2000" dirty="0" smtClean="0"/>
              <a:t>Export MACHINE=</a:t>
            </a:r>
            <a:r>
              <a:rPr lang="en-US" sz="2000" dirty="0" err="1" smtClean="0"/>
              <a:t>mac_gfortran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Export IBMSP=no</a:t>
            </a:r>
          </a:p>
          <a:p>
            <a:pPr marL="0" indent="0">
              <a:buNone/>
            </a:pPr>
            <a:r>
              <a:rPr lang="en-US" sz="2000" dirty="0" smtClean="0"/>
              <a:t>Export FFT99M=yes</a:t>
            </a:r>
          </a:p>
          <a:p>
            <a:pPr marL="0" indent="0">
              <a:buNone/>
            </a:pPr>
            <a:r>
              <a:rPr lang="en-US" sz="2000" dirty="0" smtClean="0"/>
              <a:t>Export DCRFT=no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200" dirty="0" smtClean="0"/>
              <a:t>Example of configure in gfsp2rsm 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 compile model option</a:t>
            </a:r>
          </a:p>
          <a:p>
            <a:pPr marL="0" indent="0">
              <a:buNone/>
            </a:pPr>
            <a:r>
              <a:rPr lang="en-US" sz="2000" dirty="0"/>
              <a:t>export NEST=P2R  </a:t>
            </a:r>
            <a:r>
              <a:rPr lang="en-US" sz="2000" dirty="0" smtClean="0"/>
              <a:t>              </a:t>
            </a:r>
            <a:r>
              <a:rPr lang="en-US" sz="2000" dirty="0"/>
              <a:t># G2R C2R P2R N2R</a:t>
            </a:r>
          </a:p>
          <a:p>
            <a:pPr marL="0" indent="0">
              <a:buNone/>
            </a:pPr>
            <a:r>
              <a:rPr lang="en-US" sz="2000" dirty="0"/>
              <a:t>export NONHYD=</a:t>
            </a:r>
            <a:r>
              <a:rPr lang="en-US" sz="2000" dirty="0" smtClean="0"/>
              <a:t>no             # </a:t>
            </a:r>
            <a:r>
              <a:rPr lang="en-US" sz="2000" dirty="0" err="1" smtClean="0"/>
              <a:t>no:RSM</a:t>
            </a:r>
            <a:r>
              <a:rPr lang="en-US" sz="2000" dirty="0" smtClean="0"/>
              <a:t>; </a:t>
            </a:r>
            <a:r>
              <a:rPr lang="en-US" sz="2000" dirty="0" err="1" smtClean="0"/>
              <a:t>yes:MSM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GTOPO30=</a:t>
            </a:r>
            <a:r>
              <a:rPr lang="en-US" sz="2000" dirty="0" smtClean="0"/>
              <a:t>no            # use GTOPO30 second terrain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NCLDB=</a:t>
            </a:r>
            <a:r>
              <a:rPr lang="en-US" sz="2000" dirty="0" smtClean="0"/>
              <a:t>1                   # number of water phases in base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NCLD=</a:t>
            </a:r>
            <a:r>
              <a:rPr lang="en-US" sz="2000" dirty="0" smtClean="0"/>
              <a:t>1                      # number of water phases in model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# compile exec option</a:t>
            </a:r>
          </a:p>
          <a:p>
            <a:pPr marL="0" indent="0">
              <a:buNone/>
            </a:pPr>
            <a:r>
              <a:rPr lang="en-US" sz="2000" dirty="0"/>
              <a:t>export RMTN=yes</a:t>
            </a:r>
          </a:p>
          <a:p>
            <a:pPr marL="0" indent="0">
              <a:buNone/>
            </a:pPr>
            <a:r>
              <a:rPr lang="en-US" sz="2000" dirty="0"/>
              <a:t>export RINP=yes</a:t>
            </a:r>
          </a:p>
          <a:p>
            <a:pPr marL="0" indent="0">
              <a:buNone/>
            </a:pPr>
            <a:r>
              <a:rPr lang="en-US" sz="2000" dirty="0"/>
              <a:t>export FCST=</a:t>
            </a:r>
            <a:r>
              <a:rPr lang="en-US" sz="2000" dirty="0" smtClean="0"/>
              <a:t>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200" dirty="0" smtClean="0"/>
              <a:t>Example of configure in gfsp2rsm (3)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 --------------- run option --------------------</a:t>
            </a:r>
          </a:p>
          <a:p>
            <a:pPr marL="0" indent="0">
              <a:buNone/>
            </a:pPr>
            <a:r>
              <a:rPr lang="en-US" sz="2000" dirty="0"/>
              <a:t>export ENDHOUR=</a:t>
            </a:r>
            <a:r>
              <a:rPr lang="en-US" sz="2000" dirty="0" smtClean="0"/>
              <a:t>120        # integral duration in hour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CLIM=</a:t>
            </a:r>
            <a:r>
              <a:rPr lang="en-US" sz="2000" dirty="0" smtClean="0"/>
              <a:t>1                      # new climatology data for </a:t>
            </a:r>
            <a:r>
              <a:rPr lang="en-US" sz="2000" dirty="0" err="1" smtClean="0"/>
              <a:t>sfc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DELX=</a:t>
            </a:r>
            <a:r>
              <a:rPr lang="en-US" sz="2000" dirty="0" smtClean="0"/>
              <a:t>27                   # grid spacing in km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MTNRES=</a:t>
            </a:r>
            <a:r>
              <a:rPr lang="en-US" sz="2000" dirty="0" smtClean="0"/>
              <a:t>4               # mountain resolution in 4km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POSTTYPE=</a:t>
            </a:r>
            <a:r>
              <a:rPr lang="en-US" sz="2000" dirty="0" err="1" smtClean="0"/>
              <a:t>async</a:t>
            </a:r>
            <a:r>
              <a:rPr lang="en-US" sz="2000" dirty="0" smtClean="0"/>
              <a:t>   # do post in sync or </a:t>
            </a:r>
            <a:r>
              <a:rPr lang="en-US" sz="2000" dirty="0" err="1" smtClean="0"/>
              <a:t>async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RUNRMTN=</a:t>
            </a:r>
            <a:r>
              <a:rPr lang="en-US" sz="2000" dirty="0" smtClean="0"/>
              <a:t>yes        # prepare regional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RUNRINP=</a:t>
            </a:r>
            <a:r>
              <a:rPr lang="en-US" sz="2000" dirty="0" smtClean="0"/>
              <a:t>yes          # prepare </a:t>
            </a:r>
            <a:r>
              <a:rPr lang="en-US" sz="2000" dirty="0" err="1" smtClean="0"/>
              <a:t>rsm</a:t>
            </a:r>
            <a:r>
              <a:rPr lang="en-US" sz="2000" dirty="0" smtClean="0"/>
              <a:t>/</a:t>
            </a:r>
            <a:r>
              <a:rPr lang="en-US" sz="2000" dirty="0" err="1" smtClean="0"/>
              <a:t>msm</a:t>
            </a:r>
            <a:r>
              <a:rPr lang="en-US" sz="2000" dirty="0" smtClean="0"/>
              <a:t> initial data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RUNRINP2=</a:t>
            </a:r>
            <a:r>
              <a:rPr lang="en-US" sz="2000" dirty="0" smtClean="0"/>
              <a:t>yes        # prepare surface in </a:t>
            </a:r>
            <a:r>
              <a:rPr lang="en-US" sz="2000" dirty="0" err="1" smtClean="0"/>
              <a:t>rinp</a:t>
            </a:r>
            <a:r>
              <a:rPr lang="en-US" sz="2000" dirty="0" smtClean="0"/>
              <a:t> at running 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RUNFCST=</a:t>
            </a:r>
            <a:r>
              <a:rPr lang="en-US" sz="2000" dirty="0" smtClean="0"/>
              <a:t>no           # option to run forecast or not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200" dirty="0" smtClean="0"/>
              <a:t>Example of configure in gfsp2rsm (4)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#### </a:t>
            </a:r>
            <a:r>
              <a:rPr lang="en-US" sz="2000" dirty="0" err="1" smtClean="0"/>
              <a:t>rsm</a:t>
            </a:r>
            <a:r>
              <a:rPr lang="en-US" sz="2000" dirty="0" smtClean="0"/>
              <a:t>/</a:t>
            </a:r>
            <a:r>
              <a:rPr lang="en-US" sz="2000" dirty="0" err="1" smtClean="0"/>
              <a:t>msm</a:t>
            </a:r>
            <a:r>
              <a:rPr lang="en-US" sz="2000" dirty="0" smtClean="0"/>
              <a:t> location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IGRD=</a:t>
            </a:r>
            <a:r>
              <a:rPr lang="en-US" sz="2000" dirty="0" smtClean="0"/>
              <a:t>432                </a:t>
            </a:r>
            <a:r>
              <a:rPr lang="en-US" sz="2000" dirty="0" smtClean="0"/>
              <a:t># number of grid interval in w-e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JGRD=</a:t>
            </a:r>
            <a:r>
              <a:rPr lang="en-US" sz="2000" dirty="0" smtClean="0"/>
              <a:t>432               </a:t>
            </a:r>
            <a:r>
              <a:rPr lang="en-US" sz="2000" dirty="0" smtClean="0"/>
              <a:t># number of grid interval in s-n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LEVR=</a:t>
            </a:r>
            <a:r>
              <a:rPr lang="en-US" sz="2000" dirty="0" smtClean="0"/>
              <a:t>42                  # model layers, 18, 28, 42, 64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RPROJ=0</a:t>
            </a:r>
            <a:r>
              <a:rPr lang="en-US" sz="2000" dirty="0" smtClean="0"/>
              <a:t>.                # projection 0:Mercater; 1:north polar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RTRUTH=</a:t>
            </a:r>
            <a:r>
              <a:rPr lang="en-US" sz="2000" dirty="0" smtClean="0"/>
              <a:t>23.5         # cylinder cut through 23.5 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RORIENT=</a:t>
            </a:r>
            <a:r>
              <a:rPr lang="en-US" sz="2000" dirty="0" smtClean="0"/>
              <a:t>120.0      # can be any, so the same as center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RDELX=27000</a:t>
            </a:r>
            <a:r>
              <a:rPr lang="en-US" sz="2000" dirty="0" smtClean="0"/>
              <a:t>.        # length of grid interval in meter in w-e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RDELY=27000</a:t>
            </a:r>
            <a:r>
              <a:rPr lang="en-US" sz="2000" dirty="0" smtClean="0"/>
              <a:t>.        # length of grid interval in meter in s-n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RCENLAT=</a:t>
            </a:r>
            <a:r>
              <a:rPr lang="en-US" sz="2000" dirty="0" smtClean="0"/>
              <a:t>23.5       # a reference latitude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RCENLON=</a:t>
            </a:r>
            <a:r>
              <a:rPr lang="en-US" sz="2000" dirty="0" smtClean="0"/>
              <a:t>120.0    # a reference longitude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RLFTGRD=</a:t>
            </a:r>
            <a:r>
              <a:rPr lang="en-US" sz="2000" dirty="0" smtClean="0"/>
              <a:t>160.       # grid intervals between c and o in w-e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RBTMGRD=178</a:t>
            </a:r>
            <a:r>
              <a:rPr lang="en-US" sz="2000" dirty="0" smtClean="0"/>
              <a:t>.      # grid intervals between c and o in s-n</a:t>
            </a:r>
          </a:p>
          <a:p>
            <a:pPr marL="0" indent="0">
              <a:buNone/>
            </a:pPr>
            <a:r>
              <a:rPr lang="en-US" sz="2000" dirty="0" smtClean="0"/>
              <a:t># refer to the figure for more details</a:t>
            </a:r>
          </a:p>
          <a:p>
            <a:pPr marL="0" indent="0">
              <a:buNone/>
            </a:pPr>
            <a:r>
              <a:rPr lang="en-US" sz="2000" dirty="0" smtClean="0"/>
              <a:t># IGRD and JGRD have to be FFT-able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0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Contents for course 8</a:t>
            </a:r>
            <a:endParaRPr lang="en-US" dirty="0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Flow chart of the integration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Configuration of the experiments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Dimension of the model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OpenMP+MPI</a:t>
            </a:r>
            <a:r>
              <a:rPr lang="en-US" sz="2400" dirty="0" smtClean="0"/>
              <a:t> options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Location of the model domain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Preprocessing the data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Connection between nesting domains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Integration time segments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Dynamics options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Physics options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Weather or climate integration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200" dirty="0" smtClean="0"/>
              <a:t>Example of configure in gfsp2rsm (5)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cs typeface="Abadi MT Condensed Extra Bold"/>
              </a:rPr>
              <a:t># ---- get data from NCEP or NCDC NOMAD with selected domain </a:t>
            </a:r>
          </a:p>
          <a:p>
            <a:pPr marL="0" indent="0">
              <a:buNone/>
            </a:pPr>
            <a:r>
              <a:rPr lang="en-US" sz="2000" dirty="0">
                <a:cs typeface="Abadi MT Condensed Extra Bold"/>
              </a:rPr>
              <a:t>export  DTOOL=curl         # </a:t>
            </a:r>
            <a:r>
              <a:rPr lang="en-US" sz="2000" dirty="0" err="1">
                <a:cs typeface="Abadi MT Condensed Extra Bold"/>
              </a:rPr>
              <a:t>wget</a:t>
            </a:r>
            <a:r>
              <a:rPr lang="en-US" sz="2000" dirty="0">
                <a:cs typeface="Abadi MT Condensed Extra Bold"/>
              </a:rPr>
              <a:t> or curl</a:t>
            </a:r>
          </a:p>
          <a:p>
            <a:pPr marL="0" indent="0">
              <a:buNone/>
            </a:pPr>
            <a:r>
              <a:rPr lang="en-US" sz="2000" dirty="0">
                <a:cs typeface="Abadi MT Condensed Extra Bold"/>
              </a:rPr>
              <a:t>export  CPROJ=4.          </a:t>
            </a:r>
            <a:r>
              <a:rPr lang="en-US" sz="2000" dirty="0" smtClean="0">
                <a:cs typeface="Abadi MT Condensed Extra Bold"/>
              </a:rPr>
              <a:t>  </a:t>
            </a:r>
            <a:r>
              <a:rPr lang="en-US" sz="2000" dirty="0">
                <a:cs typeface="Abadi MT Condensed Extra Bold"/>
              </a:rPr>
              <a:t># equal latitude longitude</a:t>
            </a:r>
          </a:p>
          <a:p>
            <a:pPr marL="0" indent="0">
              <a:buNone/>
            </a:pPr>
            <a:r>
              <a:rPr lang="en-US" sz="2000" dirty="0">
                <a:cs typeface="Abadi MT Condensed Extra Bold"/>
              </a:rPr>
              <a:t>export  CLAT1=-</a:t>
            </a:r>
            <a:r>
              <a:rPr lang="en-US" sz="2000" dirty="0" smtClean="0">
                <a:cs typeface="Abadi MT Condensed Extra Bold"/>
              </a:rPr>
              <a:t>25           # south most latitude</a:t>
            </a:r>
            <a:endParaRPr lang="en-US" sz="2000" dirty="0">
              <a:cs typeface="Abadi MT Condensed Extra Bold"/>
            </a:endParaRPr>
          </a:p>
          <a:p>
            <a:pPr marL="0" indent="0">
              <a:buNone/>
            </a:pPr>
            <a:r>
              <a:rPr lang="en-US" sz="2000" dirty="0">
                <a:cs typeface="Abadi MT Condensed Extra Bold"/>
              </a:rPr>
              <a:t>export  CLAT2=</a:t>
            </a:r>
            <a:r>
              <a:rPr lang="en-US" sz="2000" dirty="0" smtClean="0">
                <a:cs typeface="Abadi MT Condensed Extra Bold"/>
              </a:rPr>
              <a:t>70            # north most latitude</a:t>
            </a:r>
            <a:endParaRPr lang="en-US" sz="2000" dirty="0">
              <a:cs typeface="Abadi MT Condensed Extra Bold"/>
            </a:endParaRPr>
          </a:p>
          <a:p>
            <a:pPr marL="0" indent="0">
              <a:buNone/>
            </a:pPr>
            <a:r>
              <a:rPr lang="en-US" sz="2000" dirty="0">
                <a:cs typeface="Abadi MT Condensed Extra Bold"/>
              </a:rPr>
              <a:t>export  CLON1=</a:t>
            </a:r>
            <a:r>
              <a:rPr lang="en-US" sz="2000" dirty="0" smtClean="0">
                <a:cs typeface="Abadi MT Condensed Extra Bold"/>
              </a:rPr>
              <a:t>70           # west most longitude</a:t>
            </a:r>
            <a:endParaRPr lang="en-US" sz="2000" dirty="0">
              <a:cs typeface="Abadi MT Condensed Extra Bold"/>
            </a:endParaRPr>
          </a:p>
          <a:p>
            <a:pPr marL="0" indent="0">
              <a:buNone/>
            </a:pPr>
            <a:r>
              <a:rPr lang="en-US" sz="2000" dirty="0">
                <a:cs typeface="Abadi MT Condensed Extra Bold"/>
              </a:rPr>
              <a:t>export  CLON2=</a:t>
            </a:r>
            <a:r>
              <a:rPr lang="en-US" sz="2000" dirty="0" smtClean="0">
                <a:cs typeface="Abadi MT Condensed Extra Bold"/>
              </a:rPr>
              <a:t>200         # east most longitude </a:t>
            </a:r>
          </a:p>
          <a:p>
            <a:pPr marL="0" indent="0">
              <a:buNone/>
            </a:pPr>
            <a:r>
              <a:rPr lang="en-US" sz="2000" dirty="0">
                <a:cs typeface="Abadi MT Condensed Extra Bold"/>
              </a:rPr>
              <a:t> </a:t>
            </a:r>
            <a:r>
              <a:rPr lang="en-US" sz="2000" dirty="0" smtClean="0">
                <a:cs typeface="Abadi MT Condensed Extra Bold"/>
              </a:rPr>
              <a:t>                                        # make sure (CLON2-CLON1 &gt;0)</a:t>
            </a:r>
            <a:endParaRPr lang="en-US" sz="2000" dirty="0">
              <a:cs typeface="Abadi MT Condensed Extra Bold"/>
            </a:endParaRPr>
          </a:p>
          <a:p>
            <a:pPr marL="0" indent="0">
              <a:buNone/>
            </a:pPr>
            <a:r>
              <a:rPr lang="en-US" sz="2000" dirty="0">
                <a:cs typeface="Abadi MT Condensed Extra Bold"/>
              </a:rPr>
              <a:t>export  LEVS=</a:t>
            </a:r>
            <a:r>
              <a:rPr lang="en-US" sz="2000" dirty="0" smtClean="0">
                <a:cs typeface="Abadi MT Condensed Extra Bold"/>
              </a:rPr>
              <a:t>47              # default number of pressure layers</a:t>
            </a:r>
          </a:p>
          <a:p>
            <a:pPr marL="0" indent="0">
              <a:buNone/>
            </a:pPr>
            <a:r>
              <a:rPr lang="en-US" sz="2000" dirty="0">
                <a:cs typeface="Abadi MT Condensed Extra Bold"/>
              </a:rPr>
              <a:t>e</a:t>
            </a:r>
            <a:r>
              <a:rPr lang="en-US" sz="2000" dirty="0" smtClean="0">
                <a:cs typeface="Abadi MT Condensed Extra Bold"/>
              </a:rPr>
              <a:t>xport PGBRES=0.50      # available 0.50 and 0.25 degree interval</a:t>
            </a:r>
          </a:p>
          <a:p>
            <a:pPr marL="0" indent="0">
              <a:buNone/>
            </a:pPr>
            <a:r>
              <a:rPr lang="en-US" sz="2000" dirty="0">
                <a:cs typeface="Abadi MT Condensed Extra Bold"/>
              </a:rPr>
              <a:t>e</a:t>
            </a:r>
            <a:r>
              <a:rPr lang="en-US" sz="2000" dirty="0" smtClean="0">
                <a:cs typeface="Abadi MT Condensed Extra Bold"/>
              </a:rPr>
              <a:t>xport INCBASE=6          # possible 3 or 6 hours interval</a:t>
            </a:r>
            <a:endParaRPr lang="en-US" sz="2000" dirty="0">
              <a:cs typeface="Abadi MT Condensed Extra Bold"/>
            </a:endParaRPr>
          </a:p>
          <a:p>
            <a:pPr marL="0" indent="0">
              <a:buNone/>
            </a:pPr>
            <a:r>
              <a:rPr lang="en-US" sz="2000" dirty="0" smtClean="0">
                <a:cs typeface="Abadi MT Condensed Extra Bold"/>
              </a:rPr>
              <a:t>export  </a:t>
            </a:r>
            <a:r>
              <a:rPr lang="en-US" sz="2000" dirty="0">
                <a:cs typeface="Abadi MT Condensed Extra Bold"/>
              </a:rPr>
              <a:t>CIGRD1=$(echo "($CLON2-($CLON1))/$PGBRES+1" | </a:t>
            </a:r>
            <a:r>
              <a:rPr lang="en-US" sz="2000" dirty="0" err="1">
                <a:cs typeface="Abadi MT Condensed Extra Bold"/>
              </a:rPr>
              <a:t>bc</a:t>
            </a:r>
            <a:r>
              <a:rPr lang="en-US" sz="2000" dirty="0">
                <a:cs typeface="Abadi MT Condensed Extra Bold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cs typeface="Abadi MT Condensed Extra Bold"/>
              </a:rPr>
              <a:t>export  CJGRD1=$(echo "($CLAT2-($CLAT1))/$PGBRES+1" | </a:t>
            </a:r>
            <a:r>
              <a:rPr lang="en-US" sz="2000" dirty="0" err="1">
                <a:cs typeface="Abadi MT Condensed Extra Bold"/>
              </a:rPr>
              <a:t>bc</a:t>
            </a:r>
            <a:r>
              <a:rPr lang="en-US" sz="2000" dirty="0" smtClean="0">
                <a:cs typeface="Abadi MT Condensed Extra Bold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cs typeface="Abadi MT Condensed Extra Bold"/>
              </a:rPr>
              <a:t># CIGRD1 is total number of grid points in west-east direction</a:t>
            </a:r>
          </a:p>
          <a:p>
            <a:pPr marL="0" indent="0">
              <a:buNone/>
            </a:pPr>
            <a:r>
              <a:rPr lang="en-US" sz="2000" dirty="0">
                <a:cs typeface="Abadi MT Condensed Extra Bold"/>
              </a:rPr>
              <a:t>#</a:t>
            </a:r>
            <a:r>
              <a:rPr lang="en-US" sz="2000" dirty="0" smtClean="0">
                <a:cs typeface="Abadi MT Condensed Extra Bold"/>
              </a:rPr>
              <a:t> the same for CJGRD1 total grid points in south-north direction</a:t>
            </a:r>
            <a:endParaRPr lang="en-US" sz="2000" dirty="0">
              <a:cs typeface="Abadi MT Condensed Extra Bold"/>
            </a:endParaRPr>
          </a:p>
          <a:p>
            <a:pPr marL="0" indent="0">
              <a:buNone/>
            </a:pPr>
            <a:endParaRPr lang="en-US" sz="2000" dirty="0">
              <a:cs typeface="Abadi MT Condensed Extra Bold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2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200" dirty="0" smtClean="0"/>
              <a:t>Example of configure in rsm2msm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 --------------- directory ------------------</a:t>
            </a:r>
          </a:p>
          <a:p>
            <a:pPr marL="0" indent="0">
              <a:buNone/>
            </a:pPr>
            <a:r>
              <a:rPr lang="en-US" sz="2000" dirty="0"/>
              <a:t>export USERID=` </a:t>
            </a:r>
            <a:r>
              <a:rPr lang="en-US" sz="2000" dirty="0" err="1"/>
              <a:t>whoami</a:t>
            </a:r>
            <a:r>
              <a:rPr lang="en-US" sz="2000" dirty="0"/>
              <a:t> `</a:t>
            </a:r>
          </a:p>
          <a:p>
            <a:pPr marL="0" indent="0">
              <a:buNone/>
            </a:pPr>
            <a:r>
              <a:rPr lang="mr-IN" sz="2000" dirty="0"/>
              <a:t>export DISK=` cd ../../.. ; pwd `           </a:t>
            </a:r>
            <a:r>
              <a:rPr lang="mr-IN" sz="2000" dirty="0" smtClean="0"/>
              <a:t>  </a:t>
            </a:r>
            <a:r>
              <a:rPr lang="mr-IN" sz="2000" dirty="0"/>
              <a:t>#working top directory</a:t>
            </a:r>
          </a:p>
          <a:p>
            <a:pPr marL="0" indent="0">
              <a:buNone/>
            </a:pPr>
            <a:r>
              <a:rPr lang="en-US" sz="2000" dirty="0"/>
              <a:t>export DISKSYS=$DISK/sys</a:t>
            </a:r>
          </a:p>
          <a:p>
            <a:pPr marL="0" indent="0">
              <a:buNone/>
            </a:pPr>
            <a:r>
              <a:rPr lang="en-US" sz="2000" dirty="0"/>
              <a:t>export DISKUSR=$DISK/</a:t>
            </a:r>
            <a:r>
              <a:rPr lang="en-US" sz="2000" dirty="0" err="1"/>
              <a:t>usr</a:t>
            </a:r>
            <a:endParaRPr lang="en-US" sz="2000" dirty="0"/>
          </a:p>
          <a:p>
            <a:pPr marL="0" indent="0">
              <a:buNone/>
            </a:pPr>
            <a:r>
              <a:rPr lang="mr-IN" sz="2000" dirty="0"/>
              <a:t>export WORK=` pwd `                            #working </a:t>
            </a:r>
            <a:r>
              <a:rPr lang="mr-IN" sz="2000" dirty="0" smtClean="0"/>
              <a:t>directory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EXPN=` </a:t>
            </a:r>
            <a:r>
              <a:rPr lang="en-US" sz="2000" dirty="0" err="1" smtClean="0"/>
              <a:t>basename</a:t>
            </a:r>
            <a:r>
              <a:rPr lang="en-US" sz="2000" dirty="0" smtClean="0"/>
              <a:t> $WORK `</a:t>
            </a:r>
            <a:endParaRPr lang="mr-IN" sz="2000" dirty="0"/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</a:t>
            </a:r>
            <a:r>
              <a:rPr lang="en-US" sz="2000" dirty="0"/>
              <a:t>TEMP=~/TMPDIR/$EXPN</a:t>
            </a:r>
          </a:p>
          <a:p>
            <a:pPr marL="0" indent="0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kdir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p </a:t>
            </a:r>
            <a:r>
              <a:rPr lang="en-US" sz="2000" dirty="0"/>
              <a:t>$TEMP</a:t>
            </a:r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</a:t>
            </a:r>
            <a:r>
              <a:rPr lang="en-US" sz="2000" dirty="0"/>
              <a:t>BASEDIR=~</a:t>
            </a:r>
            <a:r>
              <a:rPr lang="en-US" sz="2000" dirty="0" smtClean="0"/>
              <a:t>/TMPDIR/gfsp2rsm/2017011400</a:t>
            </a:r>
          </a:p>
          <a:p>
            <a:pPr marL="0" indent="0">
              <a:buNone/>
            </a:pPr>
            <a:r>
              <a:rPr lang="en-US" sz="2000" dirty="0" smtClean="0"/>
              <a:t># ------------- machine/compile option -------------</a:t>
            </a:r>
          </a:p>
          <a:p>
            <a:pPr marL="0" indent="0">
              <a:buNone/>
            </a:pPr>
            <a:r>
              <a:rPr lang="en-US" sz="2000" dirty="0" smtClean="0"/>
              <a:t>Export MACHINE=</a:t>
            </a:r>
            <a:r>
              <a:rPr lang="en-US" sz="2000" dirty="0" err="1" smtClean="0"/>
              <a:t>mac_gfortran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Export IBMSP=no</a:t>
            </a:r>
          </a:p>
          <a:p>
            <a:pPr marL="0" indent="0">
              <a:buNone/>
            </a:pPr>
            <a:r>
              <a:rPr lang="en-US" sz="2000" dirty="0" smtClean="0"/>
              <a:t>Export FFT99M=yes</a:t>
            </a:r>
          </a:p>
          <a:p>
            <a:pPr marL="0" indent="0">
              <a:buNone/>
            </a:pPr>
            <a:r>
              <a:rPr lang="en-US" sz="2000" dirty="0" smtClean="0"/>
              <a:t>Export DCRFT=no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200" dirty="0" smtClean="0"/>
              <a:t>Example of configure in rsm2msm 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 massively parallel </a:t>
            </a:r>
            <a:r>
              <a:rPr lang="en-US" sz="2000" dirty="0" smtClean="0"/>
              <a:t>processing </a:t>
            </a:r>
            <a:r>
              <a:rPr lang="en-US" sz="2000" dirty="0"/>
              <a:t>options</a:t>
            </a:r>
          </a:p>
          <a:p>
            <a:pPr marL="0" indent="0">
              <a:buNone/>
            </a:pPr>
            <a:r>
              <a:rPr lang="en-US" sz="2000" dirty="0"/>
              <a:t>export MARCH=</a:t>
            </a:r>
            <a:r>
              <a:rPr lang="en-US" sz="2000" dirty="0" err="1"/>
              <a:t>mpi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LAMMPI=no</a:t>
            </a:r>
          </a:p>
          <a:p>
            <a:pPr marL="0" indent="0">
              <a:buNone/>
            </a:pPr>
            <a:r>
              <a:rPr lang="en-US" sz="2000" dirty="0"/>
              <a:t>export MPICH=yes</a:t>
            </a:r>
          </a:p>
          <a:p>
            <a:pPr marL="0" indent="0">
              <a:buNone/>
            </a:pPr>
            <a:r>
              <a:rPr lang="en-US" sz="2000" dirty="0"/>
              <a:t>export NCOL=2</a:t>
            </a:r>
          </a:p>
          <a:p>
            <a:pPr marL="0" indent="0">
              <a:buNone/>
            </a:pPr>
            <a:r>
              <a:rPr lang="en-US" sz="2000" dirty="0"/>
              <a:t>export NROW=2</a:t>
            </a:r>
          </a:p>
          <a:p>
            <a:pPr marL="0" indent="0">
              <a:buNone/>
            </a:pPr>
            <a:r>
              <a:rPr lang="en-US" sz="2000" dirty="0"/>
              <a:t>export NODES=1</a:t>
            </a:r>
          </a:p>
          <a:p>
            <a:pPr marL="0" indent="0">
              <a:buNone/>
            </a:pPr>
            <a:r>
              <a:rPr lang="en-US" sz="2000" dirty="0"/>
              <a:t>export MP=yes</a:t>
            </a:r>
          </a:p>
          <a:p>
            <a:pPr marL="0" indent="0">
              <a:buNone/>
            </a:pPr>
            <a:r>
              <a:rPr lang="en-US" sz="2000" dirty="0"/>
              <a:t>export THREAD=</a:t>
            </a:r>
            <a:r>
              <a:rPr lang="en-US" sz="2000" dirty="0" smtClean="0"/>
              <a:t>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6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200" dirty="0" smtClean="0"/>
              <a:t>Example of configure in rsm2msm (3)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# compile model option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export NEST</a:t>
            </a:r>
            <a:r>
              <a:rPr lang="en-US" sz="1800" dirty="0" smtClean="0"/>
              <a:t>=C2R                </a:t>
            </a:r>
            <a:r>
              <a:rPr lang="en-US" sz="1800" dirty="0"/>
              <a:t># G2R C2R P2R N2R</a:t>
            </a:r>
          </a:p>
          <a:p>
            <a:pPr marL="0" indent="0">
              <a:buNone/>
            </a:pPr>
            <a:r>
              <a:rPr lang="en-US" sz="1800" dirty="0"/>
              <a:t>export NONHYD</a:t>
            </a:r>
            <a:r>
              <a:rPr lang="en-US" sz="1800" dirty="0" smtClean="0"/>
              <a:t>=yes            # </a:t>
            </a:r>
            <a:r>
              <a:rPr lang="en-US" sz="1800" dirty="0" err="1" smtClean="0"/>
              <a:t>no:RSM</a:t>
            </a:r>
            <a:r>
              <a:rPr lang="en-US" sz="1800" dirty="0" smtClean="0"/>
              <a:t>; </a:t>
            </a:r>
            <a:r>
              <a:rPr lang="en-US" sz="1800" dirty="0" err="1" smtClean="0"/>
              <a:t>yes:MSM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export GTOPO30=</a:t>
            </a:r>
            <a:r>
              <a:rPr lang="en-US" sz="1800" dirty="0" smtClean="0"/>
              <a:t>no            # use GTOPO30 second terrain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export NCLDB=</a:t>
            </a:r>
            <a:r>
              <a:rPr lang="en-US" sz="1800" dirty="0" smtClean="0"/>
              <a:t>1                   # number of water phases in base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export NCLD=</a:t>
            </a:r>
            <a:r>
              <a:rPr lang="en-US" sz="1800" dirty="0" smtClean="0"/>
              <a:t>1                      # number of water phases in model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export SAS=</a:t>
            </a:r>
            <a:r>
              <a:rPr lang="en-US" sz="1800" dirty="0" smtClean="0"/>
              <a:t>yes                     # </a:t>
            </a:r>
            <a:r>
              <a:rPr lang="en-US" sz="1800" dirty="0" err="1" smtClean="0"/>
              <a:t>sas</a:t>
            </a:r>
            <a:r>
              <a:rPr lang="en-US" sz="1800" dirty="0" smtClean="0"/>
              <a:t> convection 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export NUMP3D=</a:t>
            </a:r>
            <a:r>
              <a:rPr lang="en-US" sz="1800" dirty="0" smtClean="0"/>
              <a:t>4                 # for </a:t>
            </a:r>
            <a:r>
              <a:rPr lang="en-US" sz="1800" dirty="0"/>
              <a:t>F</a:t>
            </a:r>
            <a:r>
              <a:rPr lang="en-US" sz="1800" dirty="0" smtClean="0"/>
              <a:t>errier NUMP3D=3 NUMP2D=1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export NUMP2D=</a:t>
            </a:r>
            <a:r>
              <a:rPr lang="en-US" sz="1800" dirty="0" smtClean="0"/>
              <a:t>3                 # for Zhao NUMP3D=4 NUMP2D=3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export </a:t>
            </a:r>
            <a:r>
              <a:rPr lang="en-US" sz="1800" dirty="0"/>
              <a:t>CHGTLEV=</a:t>
            </a:r>
            <a:r>
              <a:rPr lang="en-US" sz="1800" dirty="0" smtClean="0"/>
              <a:t>no             # top level damping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export MBC=</a:t>
            </a:r>
            <a:r>
              <a:rPr lang="en-US" sz="1800" dirty="0" smtClean="0"/>
              <a:t>no                      # remove mean perturbed value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export LBC=</a:t>
            </a:r>
            <a:r>
              <a:rPr lang="en-US" sz="1800" dirty="0" smtClean="0"/>
              <a:t>no                       # zero out local mean </a:t>
            </a:r>
            <a:r>
              <a:rPr lang="en-US" sz="1800" dirty="0" err="1" smtClean="0"/>
              <a:t>spectal</a:t>
            </a:r>
            <a:r>
              <a:rPr lang="en-US" sz="1800" dirty="0" smtClean="0"/>
              <a:t> perturbation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# compile exec option</a:t>
            </a:r>
          </a:p>
          <a:p>
            <a:pPr marL="0" indent="0">
              <a:buNone/>
            </a:pPr>
            <a:r>
              <a:rPr lang="en-US" sz="1800" dirty="0"/>
              <a:t>export RMTN=yes</a:t>
            </a:r>
          </a:p>
          <a:p>
            <a:pPr marL="0" indent="0">
              <a:buNone/>
            </a:pPr>
            <a:r>
              <a:rPr lang="en-US" sz="1800" dirty="0"/>
              <a:t>export RINP=yes</a:t>
            </a:r>
          </a:p>
          <a:p>
            <a:pPr marL="0" indent="0">
              <a:buNone/>
            </a:pPr>
            <a:r>
              <a:rPr lang="en-US" sz="1800" dirty="0"/>
              <a:t>export FCST</a:t>
            </a:r>
            <a:r>
              <a:rPr lang="en-US" sz="1800" dirty="0" smtClean="0"/>
              <a:t>=yes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200" dirty="0" smtClean="0"/>
              <a:t>Example of configure in gfsp2rsm (4)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 --------------- run option -------------------</a:t>
            </a:r>
            <a:r>
              <a:rPr lang="en-US" sz="2000" dirty="0" smtClean="0"/>
              <a:t>-</a:t>
            </a:r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RUNENV=‘</a:t>
            </a:r>
            <a:r>
              <a:rPr lang="en-US" sz="2000" dirty="0" err="1" smtClean="0"/>
              <a:t>mpiexec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s all </a:t>
            </a:r>
            <a:r>
              <a:rPr lang="mr-IN" sz="2000" dirty="0" smtClean="0"/>
              <a:t>–</a:t>
            </a:r>
            <a:r>
              <a:rPr lang="en-US" sz="2000" dirty="0" smtClean="0"/>
              <a:t>n 2’   # running time option</a:t>
            </a:r>
          </a:p>
          <a:p>
            <a:pPr marL="0" indent="0">
              <a:buNone/>
            </a:pPr>
            <a:r>
              <a:rPr lang="en-US" sz="2000" dirty="0" smtClean="0"/>
              <a:t>export </a:t>
            </a:r>
            <a:r>
              <a:rPr lang="en-US" sz="2000" dirty="0"/>
              <a:t>ENDHOUR=</a:t>
            </a:r>
            <a:r>
              <a:rPr lang="en-US" sz="2000" dirty="0" smtClean="0"/>
              <a:t>120        # integral duration in hour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TIMESTEP=10          # model time step in second</a:t>
            </a:r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CLIM=</a:t>
            </a:r>
            <a:r>
              <a:rPr lang="en-US" sz="2000" dirty="0"/>
              <a:t>0</a:t>
            </a:r>
            <a:r>
              <a:rPr lang="en-US" sz="2000" dirty="0" smtClean="0"/>
              <a:t>                      # new climatology data for </a:t>
            </a:r>
            <a:r>
              <a:rPr lang="en-US" sz="2000" dirty="0" err="1" smtClean="0"/>
              <a:t>sfc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</a:t>
            </a:r>
            <a:r>
              <a:rPr lang="en-US" sz="2000" dirty="0"/>
              <a:t>DELX</a:t>
            </a:r>
            <a:r>
              <a:rPr lang="en-US" sz="2000" dirty="0" smtClean="0"/>
              <a:t>=9                    # grid spacing in km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</a:t>
            </a:r>
            <a:r>
              <a:rPr lang="en-US" sz="2000" dirty="0"/>
              <a:t>MTNRES=</a:t>
            </a:r>
            <a:r>
              <a:rPr lang="en-US" sz="2000" dirty="0" smtClean="0"/>
              <a:t>4               # mountain resolution in 4km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RSFC_MERGE=yes  # merge surface in forecast update</a:t>
            </a:r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</a:t>
            </a:r>
            <a:r>
              <a:rPr lang="en-US" sz="2000" dirty="0"/>
              <a:t>POSTTYPE</a:t>
            </a:r>
            <a:r>
              <a:rPr lang="en-US" sz="2000" dirty="0" smtClean="0"/>
              <a:t>=sync     # do post in sync or </a:t>
            </a:r>
            <a:r>
              <a:rPr lang="en-US" sz="2000" dirty="0" err="1" smtClean="0"/>
              <a:t>async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</a:t>
            </a:r>
            <a:r>
              <a:rPr lang="en-US" sz="2000" dirty="0"/>
              <a:t>RUNRMTN=</a:t>
            </a:r>
            <a:r>
              <a:rPr lang="en-US" sz="2000" dirty="0" smtClean="0"/>
              <a:t>yes        # prepare regional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</a:t>
            </a:r>
            <a:r>
              <a:rPr lang="en-US" sz="2000" dirty="0"/>
              <a:t>RUNRINP=</a:t>
            </a:r>
            <a:r>
              <a:rPr lang="en-US" sz="2000" dirty="0" smtClean="0"/>
              <a:t>yes          # prepare </a:t>
            </a:r>
            <a:r>
              <a:rPr lang="en-US" sz="2000" dirty="0" err="1" smtClean="0"/>
              <a:t>rsm</a:t>
            </a:r>
            <a:r>
              <a:rPr lang="en-US" sz="2000" dirty="0" smtClean="0"/>
              <a:t>/</a:t>
            </a:r>
            <a:r>
              <a:rPr lang="en-US" sz="2000" dirty="0" err="1" smtClean="0"/>
              <a:t>msm</a:t>
            </a:r>
            <a:r>
              <a:rPr lang="en-US" sz="2000" dirty="0" smtClean="0"/>
              <a:t> initial data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</a:t>
            </a:r>
            <a:r>
              <a:rPr lang="en-US" sz="2000" dirty="0"/>
              <a:t>RUNRINP2</a:t>
            </a:r>
            <a:r>
              <a:rPr lang="en-US" sz="2000" dirty="0" smtClean="0"/>
              <a:t>=no         # prepare surface in </a:t>
            </a:r>
            <a:r>
              <a:rPr lang="en-US" sz="2000" dirty="0" err="1" smtClean="0"/>
              <a:t>rinp</a:t>
            </a:r>
            <a:r>
              <a:rPr lang="en-US" sz="2000" dirty="0" smtClean="0"/>
              <a:t> at running 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</a:t>
            </a:r>
            <a:r>
              <a:rPr lang="en-US" sz="2000" dirty="0" smtClean="0"/>
              <a:t>xport </a:t>
            </a:r>
            <a:r>
              <a:rPr lang="en-US" sz="2000" dirty="0"/>
              <a:t>RUNFCST</a:t>
            </a:r>
            <a:r>
              <a:rPr lang="en-US" sz="2000" dirty="0" smtClean="0"/>
              <a:t>=yes         # option to run forecast or </a:t>
            </a:r>
            <a:r>
              <a:rPr lang="en-US" sz="2000" dirty="0" err="1" smtClean="0"/>
              <a:t>notj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6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200" dirty="0" smtClean="0"/>
              <a:t>Example of configure in rsm2msm (5)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#### </a:t>
            </a:r>
            <a:r>
              <a:rPr lang="en-US" sz="2000" dirty="0" err="1" smtClean="0"/>
              <a:t>rsm</a:t>
            </a:r>
            <a:r>
              <a:rPr lang="en-US" sz="2000" dirty="0" smtClean="0"/>
              <a:t>/</a:t>
            </a:r>
            <a:r>
              <a:rPr lang="en-US" sz="2000" dirty="0" err="1" smtClean="0"/>
              <a:t>msm</a:t>
            </a:r>
            <a:r>
              <a:rPr lang="en-US" sz="2000" dirty="0" smtClean="0"/>
              <a:t> location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IGRD</a:t>
            </a:r>
            <a:r>
              <a:rPr lang="en-US" sz="2000" dirty="0" smtClean="0"/>
              <a:t>=512                # number of grid interval in w-e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JGRD</a:t>
            </a:r>
            <a:r>
              <a:rPr lang="en-US" sz="2000" dirty="0" smtClean="0"/>
              <a:t>=440               # number of grid interval in s-n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LEVR=</a:t>
            </a:r>
            <a:r>
              <a:rPr lang="en-US" sz="2000" dirty="0" smtClean="0"/>
              <a:t>42                  # model layers, 18, 28, 42, 64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RPROJ=0</a:t>
            </a:r>
            <a:r>
              <a:rPr lang="en-US" sz="2000" dirty="0" smtClean="0"/>
              <a:t>.                # projection 0:Mercater; 1:north polar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RTRUTH=</a:t>
            </a:r>
            <a:r>
              <a:rPr lang="en-US" sz="2000" dirty="0" smtClean="0"/>
              <a:t>23.5         # cylinder cut through 23.5 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RORIENT=</a:t>
            </a:r>
            <a:r>
              <a:rPr lang="en-US" sz="2000" dirty="0" smtClean="0"/>
              <a:t>120.0      # can be any, so the same as center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RDELX</a:t>
            </a:r>
            <a:r>
              <a:rPr lang="en-US" sz="2000" dirty="0" smtClean="0"/>
              <a:t>=</a:t>
            </a:r>
            <a:r>
              <a:rPr lang="en-US" sz="2000" dirty="0"/>
              <a:t>9</a:t>
            </a:r>
            <a:r>
              <a:rPr lang="en-US" sz="2000" dirty="0" smtClean="0"/>
              <a:t>000.         # length of grid interval in meter in w-e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RDELY</a:t>
            </a:r>
            <a:r>
              <a:rPr lang="en-US" sz="2000" dirty="0" smtClean="0"/>
              <a:t>=</a:t>
            </a:r>
            <a:r>
              <a:rPr lang="en-US" sz="2000" dirty="0"/>
              <a:t>9</a:t>
            </a:r>
            <a:r>
              <a:rPr lang="en-US" sz="2000" dirty="0" smtClean="0"/>
              <a:t>000.         # length of grid interval in meter in s-n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RCENLAT=</a:t>
            </a:r>
            <a:r>
              <a:rPr lang="en-US" sz="2000" dirty="0" smtClean="0"/>
              <a:t>23.5       # a reference latitude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RCENLON=</a:t>
            </a:r>
            <a:r>
              <a:rPr lang="en-US" sz="2000" dirty="0" smtClean="0"/>
              <a:t>120.0    # a reference longitude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RLFTGRD</a:t>
            </a:r>
            <a:r>
              <a:rPr lang="en-US" sz="2000" dirty="0" smtClean="0"/>
              <a:t>=228.       # grid intervals between c and o in w-e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RBTMGRD</a:t>
            </a:r>
            <a:r>
              <a:rPr lang="en-US" sz="2000" dirty="0" smtClean="0"/>
              <a:t>=253.      # grid intervals between c and o in s-n</a:t>
            </a:r>
          </a:p>
          <a:p>
            <a:pPr marL="0" indent="0">
              <a:buNone/>
            </a:pPr>
            <a:r>
              <a:rPr lang="en-US" sz="2000" dirty="0" smtClean="0"/>
              <a:t># refer to the figure for more details</a:t>
            </a:r>
          </a:p>
          <a:p>
            <a:pPr marL="0" indent="0">
              <a:buNone/>
            </a:pPr>
            <a:r>
              <a:rPr lang="en-US" sz="2000" dirty="0" smtClean="0"/>
              <a:t># IGRD and JGRD have to be FFT-able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3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200" dirty="0" smtClean="0"/>
              <a:t>Example of configure in rsm2msm (6)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#### </a:t>
            </a:r>
            <a:r>
              <a:rPr lang="en-US" sz="2000" dirty="0" smtClean="0"/>
              <a:t>outer boundary </a:t>
            </a:r>
            <a:r>
              <a:rPr lang="en-US" sz="2000" dirty="0" err="1" smtClean="0"/>
              <a:t>rsm</a:t>
            </a:r>
            <a:r>
              <a:rPr lang="en-US" sz="2000" dirty="0" smtClean="0"/>
              <a:t>/</a:t>
            </a:r>
            <a:r>
              <a:rPr lang="en-US" sz="2000" dirty="0" err="1" smtClean="0"/>
              <a:t>msm</a:t>
            </a:r>
            <a:r>
              <a:rPr lang="en-US" sz="2000" dirty="0" smtClean="0"/>
              <a:t> location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</a:t>
            </a:r>
            <a:r>
              <a:rPr lang="en-US" sz="2000" dirty="0" smtClean="0"/>
              <a:t>CIGRD1=441            # number of grid point in w-e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</a:t>
            </a:r>
            <a:r>
              <a:rPr lang="en-US" sz="2000" dirty="0" smtClean="0"/>
              <a:t>CJGRD1=421           # number of grid point in s-n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</a:t>
            </a:r>
            <a:r>
              <a:rPr lang="en-US" sz="2000" dirty="0" smtClean="0"/>
              <a:t>LEVS=42                  # model layers, 18, 28, 42, 64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</a:t>
            </a:r>
            <a:r>
              <a:rPr lang="en-US" sz="2000" dirty="0" smtClean="0"/>
              <a:t>CPROJ</a:t>
            </a:r>
            <a:r>
              <a:rPr lang="en-US" sz="2000" dirty="0"/>
              <a:t>=0</a:t>
            </a:r>
            <a:r>
              <a:rPr lang="en-US" sz="2000" dirty="0" smtClean="0"/>
              <a:t>.                # projection 0:Mercater; 1:north polar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</a:t>
            </a:r>
            <a:r>
              <a:rPr lang="en-US" sz="2000" dirty="0" smtClean="0"/>
              <a:t>CTRUTH</a:t>
            </a:r>
            <a:r>
              <a:rPr lang="en-US" sz="2000" dirty="0"/>
              <a:t>=</a:t>
            </a:r>
            <a:r>
              <a:rPr lang="en-US" sz="2000" dirty="0" smtClean="0"/>
              <a:t>23.5         # cylinder cut through 23.5 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</a:t>
            </a:r>
            <a:r>
              <a:rPr lang="en-US" sz="2000" dirty="0" smtClean="0"/>
              <a:t>CORIENT</a:t>
            </a:r>
            <a:r>
              <a:rPr lang="en-US" sz="2000" dirty="0"/>
              <a:t>=</a:t>
            </a:r>
            <a:r>
              <a:rPr lang="en-US" sz="2000" dirty="0" smtClean="0"/>
              <a:t>120.0      # can be any, so the same as center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</a:t>
            </a:r>
            <a:r>
              <a:rPr lang="en-US" sz="2000" dirty="0" smtClean="0"/>
              <a:t>CDELX</a:t>
            </a:r>
            <a:r>
              <a:rPr lang="en-US" sz="2000" dirty="0"/>
              <a:t>=27000</a:t>
            </a:r>
            <a:r>
              <a:rPr lang="en-US" sz="2000" dirty="0" smtClean="0"/>
              <a:t>.        # length of grid interval in meter in w-e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</a:t>
            </a:r>
            <a:r>
              <a:rPr lang="en-US" sz="2000" dirty="0" smtClean="0"/>
              <a:t>CDELY</a:t>
            </a:r>
            <a:r>
              <a:rPr lang="en-US" sz="2000" dirty="0"/>
              <a:t>=27000</a:t>
            </a:r>
            <a:r>
              <a:rPr lang="en-US" sz="2000" dirty="0" smtClean="0"/>
              <a:t>.        # length of grid interval in meter in s-n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</a:t>
            </a:r>
            <a:r>
              <a:rPr lang="en-US" sz="2000" dirty="0" smtClean="0"/>
              <a:t>CCENLAT</a:t>
            </a:r>
            <a:r>
              <a:rPr lang="en-US" sz="2000" dirty="0"/>
              <a:t>=</a:t>
            </a:r>
            <a:r>
              <a:rPr lang="en-US" sz="2000" dirty="0" smtClean="0"/>
              <a:t>23.5       # a reference latitude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</a:t>
            </a:r>
            <a:r>
              <a:rPr lang="en-US" sz="2000" dirty="0" smtClean="0"/>
              <a:t>CCENLON</a:t>
            </a:r>
            <a:r>
              <a:rPr lang="en-US" sz="2000" dirty="0"/>
              <a:t>=</a:t>
            </a:r>
            <a:r>
              <a:rPr lang="en-US" sz="2000" dirty="0" smtClean="0"/>
              <a:t>120.0    # a reference longitude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</a:t>
            </a:r>
            <a:r>
              <a:rPr lang="en-US" sz="2000" dirty="0" smtClean="0"/>
              <a:t>CLFTGRD</a:t>
            </a:r>
            <a:r>
              <a:rPr lang="en-US" sz="2000" dirty="0"/>
              <a:t>=</a:t>
            </a:r>
            <a:r>
              <a:rPr lang="en-US" sz="2000" dirty="0" smtClean="0"/>
              <a:t>160.       # grid intervals between c and o in w-e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export  </a:t>
            </a:r>
            <a:r>
              <a:rPr lang="en-US" sz="2000" dirty="0" smtClean="0"/>
              <a:t>CBTMGRD</a:t>
            </a:r>
            <a:r>
              <a:rPr lang="en-US" sz="2000" dirty="0"/>
              <a:t>=178</a:t>
            </a:r>
            <a:r>
              <a:rPr lang="en-US" sz="2000" dirty="0" smtClean="0"/>
              <a:t>.      # grid intervals between c and o in s-n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Complete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dirty="0" smtClean="0"/>
              <a:t>The default options are consolidated after local configuration is issued</a:t>
            </a:r>
          </a:p>
          <a:p>
            <a:r>
              <a:rPr lang="en-US" dirty="0" smtClean="0"/>
              <a:t>The default option files are written as</a:t>
            </a:r>
          </a:p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xport A=$(B:-</a:t>
            </a:r>
            <a:r>
              <a:rPr lang="en-US" dirty="0" err="1" smtClean="0"/>
              <a:t>default_vale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So local configure won’t be override and condition is checked</a:t>
            </a:r>
          </a:p>
          <a:p>
            <a:r>
              <a:rPr lang="en-US" dirty="0" smtClean="0"/>
              <a:t>The completed options are in</a:t>
            </a:r>
          </a:p>
          <a:p>
            <a:pPr marL="457200" lvl="1" indent="0">
              <a:buNone/>
            </a:pPr>
            <a:r>
              <a:rPr lang="en-US" dirty="0" smtClean="0"/>
              <a:t>$DISKSYS/opt/</a:t>
            </a:r>
            <a:r>
              <a:rPr lang="en-US" dirty="0" err="1" smtClean="0"/>
              <a:t>rsm_default.option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$DISKSYS/opt/</a:t>
            </a:r>
            <a:r>
              <a:rPr lang="en-US" dirty="0" err="1" smtClean="0"/>
              <a:t>compile.option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66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Check model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dirty="0" smtClean="0"/>
              <a:t>In gfsp2rsm, make sure CLAT1, CLAT2, CLON1 CLON2 cover the domain defined in </a:t>
            </a:r>
            <a:r>
              <a:rPr lang="en-US" dirty="0" err="1" smtClean="0"/>
              <a:t>rsm</a:t>
            </a:r>
            <a:r>
              <a:rPr lang="en-US" dirty="0" smtClean="0"/>
              <a:t>/</a:t>
            </a:r>
            <a:r>
              <a:rPr lang="en-US" dirty="0" err="1" smtClean="0"/>
              <a:t>msm</a:t>
            </a:r>
            <a:r>
              <a:rPr lang="en-US" dirty="0" smtClean="0"/>
              <a:t> location by R*</a:t>
            </a:r>
          </a:p>
          <a:p>
            <a:r>
              <a:rPr lang="en-US" dirty="0" smtClean="0"/>
              <a:t>In rsm2msm or msm2msm, make sure </a:t>
            </a:r>
            <a:r>
              <a:rPr lang="en-US" dirty="0" err="1" smtClean="0"/>
              <a:t>rsm</a:t>
            </a:r>
            <a:r>
              <a:rPr lang="en-US" dirty="0" smtClean="0"/>
              <a:t>/</a:t>
            </a:r>
            <a:r>
              <a:rPr lang="en-US" dirty="0" err="1" smtClean="0"/>
              <a:t>ms</a:t>
            </a:r>
            <a:r>
              <a:rPr lang="en-US" dirty="0" smtClean="0"/>
              <a:t> location C* cover the domain defined in R*</a:t>
            </a:r>
          </a:p>
          <a:p>
            <a:r>
              <a:rPr lang="en-US" dirty="0" smtClean="0"/>
              <a:t>To make sure, we can use </a:t>
            </a:r>
            <a:r>
              <a:rPr lang="en-US" dirty="0" err="1" smtClean="0"/>
              <a:t>rsmmap.sh</a:t>
            </a:r>
            <a:r>
              <a:rPr lang="en-US" dirty="0" smtClean="0"/>
              <a:t> to plot model domain by </a:t>
            </a:r>
          </a:p>
          <a:p>
            <a:pPr marL="457200" lvl="1" indent="0">
              <a:buNone/>
            </a:pPr>
            <a:r>
              <a:rPr lang="en-US" dirty="0" smtClean="0"/>
              <a:t>$UTLDIR/</a:t>
            </a:r>
            <a:r>
              <a:rPr lang="en-US" dirty="0" err="1" smtClean="0"/>
              <a:t>rsmmap.sh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5257800"/>
          </a:xfrm>
        </p:spPr>
        <p:txBody>
          <a:bodyPr/>
          <a:lstStyle/>
          <a:p>
            <a:r>
              <a:rPr lang="en-US" dirty="0" smtClean="0"/>
              <a:t>After configure and domain is checked OK, then we can do “compile” to compile the necessary executable codes for </a:t>
            </a:r>
            <a:r>
              <a:rPr lang="en-US" dirty="0" err="1" smtClean="0"/>
              <a:t>rmtn</a:t>
            </a:r>
            <a:r>
              <a:rPr lang="en-US" dirty="0" smtClean="0"/>
              <a:t>, </a:t>
            </a:r>
            <a:r>
              <a:rPr lang="en-US" dirty="0" err="1" smtClean="0"/>
              <a:t>rinp</a:t>
            </a:r>
            <a:r>
              <a:rPr lang="en-US" dirty="0" smtClean="0"/>
              <a:t>, and </a:t>
            </a:r>
            <a:r>
              <a:rPr lang="en-US" dirty="0" err="1" smtClean="0"/>
              <a:t>rfcst</a:t>
            </a:r>
            <a:endParaRPr lang="en-US" dirty="0" smtClean="0"/>
          </a:p>
          <a:p>
            <a:r>
              <a:rPr lang="en-US" dirty="0" smtClean="0"/>
              <a:t>All associated source files are copied to $CMPDIR to compile</a:t>
            </a:r>
          </a:p>
          <a:p>
            <a:r>
              <a:rPr lang="en-US" dirty="0" smtClean="0"/>
              <a:t>The executable directory exe/ will be created under </a:t>
            </a:r>
            <a:r>
              <a:rPr lang="en-US" dirty="0" err="1" smtClean="0"/>
              <a:t>exp</a:t>
            </a:r>
            <a:r>
              <a:rPr lang="en-US" dirty="0" smtClean="0"/>
              <a:t>, the executable cores can be checked by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ize exe/*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7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data from global/regional model for boundary condition</a:t>
            </a:r>
          </a:p>
          <a:p>
            <a:r>
              <a:rPr lang="en-US" dirty="0" smtClean="0"/>
              <a:t>Prepare fixed data for integration domain</a:t>
            </a:r>
          </a:p>
          <a:p>
            <a:r>
              <a:rPr lang="en-US" dirty="0" smtClean="0"/>
              <a:t>Prepare initial/boundary conditions </a:t>
            </a:r>
          </a:p>
          <a:p>
            <a:r>
              <a:rPr lang="en-US" dirty="0" smtClean="0"/>
              <a:t>Integration RSM/MSM</a:t>
            </a:r>
          </a:p>
          <a:p>
            <a:r>
              <a:rPr lang="en-US" dirty="0" smtClean="0"/>
              <a:t>Post processor and display outputs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77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Steps of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dirty="0" smtClean="0"/>
              <a:t>In global or first nest BC preparation </a:t>
            </a:r>
            <a:r>
              <a:rPr lang="en-US" dirty="0" err="1" smtClean="0"/>
              <a:t>exp</a:t>
            </a:r>
            <a:r>
              <a:rPr lang="en-US" dirty="0" smtClean="0"/>
              <a:t>/, the steps are</a:t>
            </a:r>
          </a:p>
          <a:p>
            <a:pPr lvl="1"/>
            <a:r>
              <a:rPr lang="en-US" dirty="0" smtClean="0"/>
              <a:t>Get data: </a:t>
            </a:r>
            <a:r>
              <a:rPr lang="en-US" smtClean="0"/>
              <a:t>download_gfs.sh</a:t>
            </a:r>
            <a:r>
              <a:rPr lang="en-US" dirty="0" smtClean="0"/>
              <a:t> or </a:t>
            </a:r>
            <a:r>
              <a:rPr lang="en-US" dirty="0" err="1" smtClean="0"/>
              <a:t>ln_gfs.sh</a:t>
            </a:r>
            <a:endParaRPr lang="en-US" dirty="0" smtClean="0"/>
          </a:p>
          <a:p>
            <a:pPr lvl="1"/>
            <a:r>
              <a:rPr lang="en-US" dirty="0" smtClean="0"/>
              <a:t>Do regional domain model terrain: </a:t>
            </a:r>
            <a:r>
              <a:rPr lang="en-US" dirty="0" err="1" smtClean="0"/>
              <a:t>rmtn.sh</a:t>
            </a:r>
            <a:endParaRPr lang="en-US" dirty="0" smtClean="0"/>
          </a:p>
          <a:p>
            <a:pPr lvl="1"/>
            <a:r>
              <a:rPr lang="en-US" dirty="0" smtClean="0"/>
              <a:t>Do regional domain IC and BC: </a:t>
            </a:r>
            <a:r>
              <a:rPr lang="en-US" dirty="0" err="1" smtClean="0"/>
              <a:t>rinp.sh</a:t>
            </a:r>
            <a:endParaRPr lang="en-US" dirty="0" smtClean="0"/>
          </a:p>
          <a:p>
            <a:r>
              <a:rPr lang="en-US" dirty="0" smtClean="0"/>
              <a:t>In RSM/MSM integration </a:t>
            </a:r>
            <a:r>
              <a:rPr lang="en-US" dirty="0" err="1" smtClean="0"/>
              <a:t>exp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The same with: </a:t>
            </a:r>
            <a:r>
              <a:rPr lang="en-US" dirty="0" err="1" smtClean="0"/>
              <a:t>rmtn.sh</a:t>
            </a:r>
            <a:r>
              <a:rPr lang="en-US" dirty="0" smtClean="0"/>
              <a:t> + </a:t>
            </a:r>
            <a:r>
              <a:rPr lang="en-US" dirty="0" err="1" smtClean="0"/>
              <a:t>rinp.sh</a:t>
            </a:r>
            <a:endParaRPr lang="en-US" dirty="0" smtClean="0"/>
          </a:p>
          <a:p>
            <a:pPr lvl="1"/>
            <a:r>
              <a:rPr lang="en-US" dirty="0" smtClean="0"/>
              <a:t>Do integration and post: </a:t>
            </a:r>
            <a:r>
              <a:rPr lang="en-US" dirty="0" err="1" smtClean="0"/>
              <a:t>rfcst.sh</a:t>
            </a:r>
            <a:r>
              <a:rPr lang="en-US" dirty="0" smtClean="0"/>
              <a:t> + </a:t>
            </a:r>
            <a:r>
              <a:rPr lang="en-US" dirty="0" err="1" smtClean="0"/>
              <a:t>rpgb_post.sh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1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Get NCEP GFS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dirty="0" smtClean="0"/>
              <a:t>$USHDIR/</a:t>
            </a:r>
            <a:r>
              <a:rPr lang="en-US" dirty="0" err="1" smtClean="0"/>
              <a:t>download_gfs.sh</a:t>
            </a:r>
            <a:endParaRPr lang="en-US" dirty="0" smtClean="0"/>
          </a:p>
          <a:p>
            <a:pPr lvl="1"/>
            <a:r>
              <a:rPr lang="en-US" dirty="0" smtClean="0"/>
              <a:t>Based on utility, either </a:t>
            </a:r>
            <a:r>
              <a:rPr lang="en-US" dirty="0" err="1" smtClean="0"/>
              <a:t>wget</a:t>
            </a:r>
            <a:r>
              <a:rPr lang="en-US" dirty="0" smtClean="0"/>
              <a:t> or curl</a:t>
            </a:r>
          </a:p>
          <a:p>
            <a:pPr lvl="1"/>
            <a:r>
              <a:rPr lang="en-US" dirty="0" smtClean="0"/>
              <a:t>There are 0.25 degree and 0.5 degree</a:t>
            </a:r>
            <a:endParaRPr lang="en-US" dirty="0"/>
          </a:p>
          <a:p>
            <a:pPr lvl="1"/>
            <a:r>
              <a:rPr lang="en-US" dirty="0" smtClean="0"/>
              <a:t>All level data are collected</a:t>
            </a:r>
          </a:p>
          <a:p>
            <a:pPr marL="457200" lvl="1" indent="0">
              <a:buNone/>
            </a:pPr>
            <a:r>
              <a:rPr lang="en-US" dirty="0" smtClean="0"/>
              <a:t>Upper Air data: HGT, TMP, UGRD, VGRD, SPFH, CLWMR, O3MR</a:t>
            </a:r>
          </a:p>
          <a:p>
            <a:pPr marL="457200" lvl="1" indent="0">
              <a:buNone/>
            </a:pPr>
            <a:r>
              <a:rPr lang="en-US" dirty="0" smtClean="0"/>
              <a:t>Surface data: LAND, TSOIL, TCDC, SOILW, ICEC, WEASD</a:t>
            </a:r>
          </a:p>
          <a:p>
            <a:pPr marL="457200" lvl="1" indent="0">
              <a:buNone/>
            </a:pPr>
            <a:r>
              <a:rPr lang="en-US" dirty="0" smtClean="0"/>
              <a:t>Domain: LON1, LON2, LAT1, LAT2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8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Local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r>
              <a:rPr lang="en-US" dirty="0" smtClean="0"/>
              <a:t>After download, we save under</a:t>
            </a:r>
          </a:p>
          <a:p>
            <a:pPr lvl="1"/>
            <a:r>
              <a:rPr lang="en-US" dirty="0" smtClean="0"/>
              <a:t>~/DATA/</a:t>
            </a:r>
            <a:r>
              <a:rPr lang="en-US" dirty="0" err="1" smtClean="0"/>
              <a:t>gfs</a:t>
            </a:r>
            <a:r>
              <a:rPr lang="en-US" dirty="0" smtClean="0"/>
              <a:t>/2017011400   with files called pgbf00, pgbf06, pgbf12, </a:t>
            </a:r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, pgbf120,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Data is GRIB2 format with information user file called </a:t>
            </a:r>
            <a:r>
              <a:rPr lang="en-US" dirty="0" err="1" smtClean="0"/>
              <a:t>Domain_Info</a:t>
            </a:r>
            <a:endParaRPr lang="en-US" dirty="0" smtClean="0"/>
          </a:p>
          <a:p>
            <a:pPr lvl="1"/>
            <a:r>
              <a:rPr lang="en-US" sz="2000" dirty="0"/>
              <a:t>Initial date 2017011400</a:t>
            </a:r>
          </a:p>
          <a:p>
            <a:pPr lvl="1"/>
            <a:r>
              <a:rPr lang="en-US" sz="2000" dirty="0"/>
              <a:t>Domain resolution 0.50 degree </a:t>
            </a:r>
          </a:p>
          <a:p>
            <a:pPr lvl="1"/>
            <a:r>
              <a:rPr lang="en-US" sz="2000" dirty="0"/>
              <a:t>Domain westbound longitude 70</a:t>
            </a:r>
          </a:p>
          <a:p>
            <a:pPr lvl="1"/>
            <a:r>
              <a:rPr lang="en-US" sz="2000" dirty="0"/>
              <a:t>Domain eastbound longitude 200</a:t>
            </a:r>
          </a:p>
          <a:p>
            <a:pPr lvl="1"/>
            <a:r>
              <a:rPr lang="en-US" sz="2000" dirty="0"/>
              <a:t>Domain southbound latitude -25</a:t>
            </a:r>
          </a:p>
          <a:p>
            <a:pPr lvl="1"/>
            <a:r>
              <a:rPr lang="en-US" sz="2000" dirty="0"/>
              <a:t>Domain northbound latitude 70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2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RSM/MSM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dirty="0" smtClean="0"/>
              <a:t>$JSHDIR/</a:t>
            </a:r>
            <a:r>
              <a:rPr lang="en-US" dirty="0" err="1" smtClean="0"/>
              <a:t>rsm_fcst.sh</a:t>
            </a:r>
            <a:endParaRPr lang="en-US" dirty="0" smtClean="0"/>
          </a:p>
          <a:p>
            <a:pPr lvl="1"/>
            <a:r>
              <a:rPr lang="en-US" dirty="0" smtClean="0"/>
              <a:t>Prepare regional terrain related files: $USHDIR/</a:t>
            </a:r>
            <a:r>
              <a:rPr lang="en-US" dirty="0" err="1" smtClean="0"/>
              <a:t>rmtn.sh</a:t>
            </a:r>
            <a:endParaRPr lang="en-US" dirty="0" smtClean="0"/>
          </a:p>
          <a:p>
            <a:pPr lvl="1"/>
            <a:r>
              <a:rPr lang="en-US" dirty="0" smtClean="0"/>
              <a:t>Based on P2R, G2R, and C2R to run initial condition: $USHDIR/</a:t>
            </a:r>
            <a:r>
              <a:rPr lang="en-US" dirty="0" err="1" smtClean="0"/>
              <a:t>rinp.sh</a:t>
            </a:r>
            <a:endParaRPr lang="en-US" dirty="0" smtClean="0"/>
          </a:p>
          <a:p>
            <a:pPr lvl="1"/>
            <a:r>
              <a:rPr lang="en-US" dirty="0" smtClean="0"/>
              <a:t>Loop through $USHDIR/</a:t>
            </a:r>
            <a:r>
              <a:rPr lang="en-US" dirty="0" err="1" smtClean="0"/>
              <a:t>rfcst.sh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8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Prepare terrain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dirty="0" smtClean="0"/>
              <a:t>$USHDIR/</a:t>
            </a:r>
            <a:r>
              <a:rPr lang="en-US" dirty="0" err="1" smtClean="0"/>
              <a:t>rmtn.sh</a:t>
            </a:r>
            <a:endParaRPr lang="en-US" dirty="0" smtClean="0"/>
          </a:p>
          <a:p>
            <a:pPr lvl="1"/>
            <a:r>
              <a:rPr lang="en-US" dirty="0" smtClean="0"/>
              <a:t>Based on MTNRES definition </a:t>
            </a:r>
          </a:p>
          <a:p>
            <a:pPr lvl="1"/>
            <a:r>
              <a:rPr lang="en-US" dirty="0" smtClean="0"/>
              <a:t>MTNRES=30, use GTOPO30</a:t>
            </a:r>
            <a:endParaRPr lang="en-US" dirty="0"/>
          </a:p>
          <a:p>
            <a:pPr lvl="1"/>
            <a:r>
              <a:rPr lang="en-US" dirty="0" smtClean="0"/>
              <a:t>MTNRES=4, use 4 km prepare from GTOPO30</a:t>
            </a:r>
          </a:p>
          <a:p>
            <a:pPr marL="457200" lvl="1" indent="0">
              <a:buNone/>
            </a:pPr>
            <a:r>
              <a:rPr lang="en-US" dirty="0" smtClean="0"/>
              <a:t>Input data: MTN_AVG, MTN_VAR, MTN_MAX, MTN_SLM</a:t>
            </a:r>
          </a:p>
          <a:p>
            <a:pPr marL="457200" lvl="1" indent="0">
              <a:buNone/>
            </a:pPr>
            <a:r>
              <a:rPr lang="en-US" dirty="0" smtClean="0"/>
              <a:t>Output data: </a:t>
            </a:r>
            <a:r>
              <a:rPr lang="en-US" dirty="0" err="1" smtClean="0"/>
              <a:t>rmtnvar</a:t>
            </a:r>
            <a:r>
              <a:rPr lang="en-US" dirty="0" smtClean="0"/>
              <a:t>, </a:t>
            </a:r>
            <a:r>
              <a:rPr lang="en-US" dirty="0" err="1" smtClean="0"/>
              <a:t>rmtnslm</a:t>
            </a:r>
            <a:r>
              <a:rPr lang="en-US" dirty="0" smtClean="0"/>
              <a:t>, </a:t>
            </a:r>
            <a:r>
              <a:rPr lang="en-US" dirty="0" err="1" smtClean="0"/>
              <a:t>rmtnoro</a:t>
            </a:r>
            <a:r>
              <a:rPr lang="en-US" dirty="0" smtClean="0"/>
              <a:t>, </a:t>
            </a:r>
            <a:r>
              <a:rPr lang="en-US" dirty="0" err="1" smtClean="0"/>
              <a:t>rmtnors</a:t>
            </a:r>
            <a:r>
              <a:rPr lang="en-US" dirty="0" smtClean="0"/>
              <a:t>, </a:t>
            </a:r>
            <a:r>
              <a:rPr lang="en-US" dirty="0" err="1" smtClean="0"/>
              <a:t>rmtnoss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46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Prepare IC and BC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dirty="0" smtClean="0"/>
              <a:t>$USHDIR/</a:t>
            </a:r>
            <a:r>
              <a:rPr lang="en-US" dirty="0" err="1" smtClean="0"/>
              <a:t>rinp.sh</a:t>
            </a:r>
            <a:endParaRPr lang="en-US" dirty="0" smtClean="0"/>
          </a:p>
          <a:p>
            <a:pPr lvl="1"/>
            <a:r>
              <a:rPr lang="en-US" dirty="0" smtClean="0"/>
              <a:t>Based on definition of P2R, G2R, C2R</a:t>
            </a:r>
          </a:p>
          <a:p>
            <a:pPr lvl="1"/>
            <a:r>
              <a:rPr lang="en-US" dirty="0" smtClean="0"/>
              <a:t>Default to use prepared terrain data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pgbf</a:t>
            </a:r>
            <a:r>
              <a:rPr lang="en-US" dirty="0" smtClean="0"/>
              <a:t>* data under downloaded directory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r_sigf</a:t>
            </a:r>
            <a:r>
              <a:rPr lang="en-US" dirty="0" smtClean="0"/>
              <a:t>*, </a:t>
            </a:r>
            <a:r>
              <a:rPr lang="en-US" dirty="0" err="1" smtClean="0"/>
              <a:t>r_sfcf</a:t>
            </a:r>
            <a:r>
              <a:rPr lang="en-US" dirty="0" smtClean="0"/>
              <a:t>* from coarse domain</a:t>
            </a:r>
          </a:p>
          <a:p>
            <a:pPr marL="457200" lvl="1" indent="0">
              <a:buNone/>
            </a:pPr>
            <a:r>
              <a:rPr lang="en-US" dirty="0" smtClean="0"/>
              <a:t>Several options: SIG2RG, SFC2RG, </a:t>
            </a:r>
            <a:r>
              <a:rPr lang="en-US" dirty="0" err="1" smtClean="0"/>
              <a:t>PERCMtn</a:t>
            </a:r>
            <a:r>
              <a:rPr lang="en-US" dirty="0" smtClean="0"/>
              <a:t>, NEWSIG, NEWMTN, NEWHOR, PGB2RG, NEWSST, IVS, IQVAR, IGRIBVERSION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Import climatological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r>
              <a:rPr lang="en-US" dirty="0" smtClean="0"/>
              <a:t>During </a:t>
            </a:r>
            <a:r>
              <a:rPr lang="en-US" dirty="0" err="1" smtClean="0"/>
              <a:t>rinp.sh</a:t>
            </a:r>
            <a:r>
              <a:rPr lang="en-US" dirty="0" smtClean="0"/>
              <a:t> while CLIM=1, we provide climatological data to form surface condition for some surface variables, instead from previous domain</a:t>
            </a:r>
          </a:p>
          <a:p>
            <a:r>
              <a:rPr lang="en-US" dirty="0" smtClean="0"/>
              <a:t>Data from climatology are</a:t>
            </a:r>
          </a:p>
          <a:p>
            <a:pPr marL="457200" lvl="1" indent="0">
              <a:buNone/>
            </a:pPr>
            <a:r>
              <a:rPr lang="en-US" sz="1600" dirty="0" smtClean="0"/>
              <a:t>MSK  : sea ice</a:t>
            </a:r>
          </a:p>
          <a:p>
            <a:pPr marL="457200" lvl="1" indent="0">
              <a:buNone/>
            </a:pPr>
            <a:r>
              <a:rPr lang="en-US" sz="1600" dirty="0" smtClean="0"/>
              <a:t>ALB   : albedo </a:t>
            </a:r>
          </a:p>
          <a:p>
            <a:pPr marL="457200" lvl="1" indent="0">
              <a:buNone/>
            </a:pPr>
            <a:r>
              <a:rPr lang="en-US" sz="1600" dirty="0" smtClean="0"/>
              <a:t>SOT   : soil type</a:t>
            </a:r>
          </a:p>
          <a:p>
            <a:pPr marL="457200" lvl="1" indent="0">
              <a:buNone/>
            </a:pPr>
            <a:r>
              <a:rPr lang="en-US" sz="1600" dirty="0" smtClean="0"/>
              <a:t>VEG   : vegetation fraction </a:t>
            </a:r>
          </a:p>
          <a:p>
            <a:pPr marL="457200" lvl="1" indent="0">
              <a:buNone/>
            </a:pPr>
            <a:r>
              <a:rPr lang="en-US" sz="1600" dirty="0" smtClean="0"/>
              <a:t>VET    : vegetation type</a:t>
            </a:r>
          </a:p>
          <a:p>
            <a:pPr marL="457200" lvl="1" indent="0">
              <a:buNone/>
            </a:pPr>
            <a:r>
              <a:rPr lang="en-US" sz="1600" dirty="0" smtClean="0"/>
              <a:t>ZOR    : roughness</a:t>
            </a:r>
          </a:p>
          <a:p>
            <a:pPr marL="457200" lvl="1" indent="0">
              <a:buNone/>
            </a:pPr>
            <a:r>
              <a:rPr lang="en-US" sz="1600" dirty="0" smtClean="0"/>
              <a:t>TG3     : deep soil temperature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9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Model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r>
              <a:rPr lang="en-US" dirty="0" smtClean="0"/>
              <a:t>$USHDIR/</a:t>
            </a:r>
            <a:r>
              <a:rPr lang="en-US" dirty="0" err="1" smtClean="0"/>
              <a:t>rfcst.sh</a:t>
            </a:r>
            <a:endParaRPr lang="en-US" dirty="0" smtClean="0"/>
          </a:p>
          <a:p>
            <a:r>
              <a:rPr lang="en-US" dirty="0" smtClean="0"/>
              <a:t>Based on </a:t>
            </a:r>
            <a:r>
              <a:rPr lang="en-US" dirty="0" err="1" smtClean="0"/>
              <a:t>rmtnslm</a:t>
            </a:r>
            <a:r>
              <a:rPr lang="en-US" dirty="0" smtClean="0"/>
              <a:t>, </a:t>
            </a:r>
            <a:r>
              <a:rPr lang="en-US" dirty="0" err="1" smtClean="0"/>
              <a:t>rmtnoss</a:t>
            </a:r>
            <a:r>
              <a:rPr lang="en-US" dirty="0" smtClean="0"/>
              <a:t>, CO2CON, O3CLIM, O3PROD, O3LOSS, </a:t>
            </a:r>
            <a:r>
              <a:rPr lang="en-US" dirty="0" err="1" smtClean="0"/>
              <a:t>r_sigi</a:t>
            </a:r>
            <a:r>
              <a:rPr lang="en-US" dirty="0" smtClean="0"/>
              <a:t>, </a:t>
            </a:r>
            <a:r>
              <a:rPr lang="en-US" dirty="0" err="1" smtClean="0"/>
              <a:t>r_sigit</a:t>
            </a:r>
            <a:r>
              <a:rPr lang="en-US" dirty="0" smtClean="0"/>
              <a:t>, </a:t>
            </a:r>
            <a:r>
              <a:rPr lang="en-US" dirty="0" err="1" smtClean="0"/>
              <a:t>r_sfci</a:t>
            </a:r>
            <a:endParaRPr lang="en-US" dirty="0" smtClean="0"/>
          </a:p>
          <a:p>
            <a:r>
              <a:rPr lang="en-US" dirty="0" smtClean="0"/>
              <a:t>Also two base field for base field updated in model time step</a:t>
            </a:r>
          </a:p>
          <a:p>
            <a:r>
              <a:rPr lang="en-US" dirty="0" smtClean="0"/>
              <a:t>Output with </a:t>
            </a:r>
            <a:r>
              <a:rPr lang="en-US" dirty="0" err="1" smtClean="0"/>
              <a:t>r_sigf</a:t>
            </a:r>
            <a:r>
              <a:rPr lang="en-US" dirty="0" smtClean="0"/>
              <a:t>*, </a:t>
            </a:r>
            <a:r>
              <a:rPr lang="en-US" dirty="0" err="1" smtClean="0"/>
              <a:t>r_sfcf</a:t>
            </a:r>
            <a:r>
              <a:rPr lang="en-US" dirty="0" smtClean="0"/>
              <a:t>* and </a:t>
            </a:r>
            <a:r>
              <a:rPr lang="en-US" dirty="0" err="1" smtClean="0"/>
              <a:t>r_flxf</a:t>
            </a:r>
            <a:r>
              <a:rPr lang="en-US" dirty="0" smtClean="0"/>
              <a:t>* and passed to </a:t>
            </a:r>
            <a:r>
              <a:rPr lang="en-US" dirty="0" err="1" smtClean="0"/>
              <a:t>rpgb_post.sh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96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Model postprocessor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r>
              <a:rPr lang="en-US" dirty="0" smtClean="0"/>
              <a:t>$USHDIR/</a:t>
            </a:r>
            <a:r>
              <a:rPr lang="en-US" dirty="0" err="1" smtClean="0"/>
              <a:t>rpgb_post.sh</a:t>
            </a:r>
            <a:endParaRPr lang="en-US" dirty="0" smtClean="0"/>
          </a:p>
          <a:p>
            <a:r>
              <a:rPr lang="en-US" dirty="0" smtClean="0"/>
              <a:t>Based on </a:t>
            </a:r>
            <a:r>
              <a:rPr lang="en-US" dirty="0" err="1" smtClean="0"/>
              <a:t>r_sig.f</a:t>
            </a:r>
            <a:r>
              <a:rPr lang="en-US" dirty="0" smtClean="0"/>
              <a:t>*, </a:t>
            </a:r>
            <a:r>
              <a:rPr lang="en-US" dirty="0" err="1" smtClean="0"/>
              <a:t>r_flx.f</a:t>
            </a:r>
            <a:r>
              <a:rPr lang="en-US" dirty="0" smtClean="0"/>
              <a:t>*</a:t>
            </a:r>
          </a:p>
          <a:p>
            <a:r>
              <a:rPr lang="en-US" dirty="0" smtClean="0"/>
              <a:t>Vertical interpolation from model layer to given pressure layers</a:t>
            </a:r>
          </a:p>
          <a:p>
            <a:r>
              <a:rPr lang="en-US" dirty="0" smtClean="0"/>
              <a:t>Output </a:t>
            </a:r>
            <a:r>
              <a:rPr lang="en-US" dirty="0" err="1" smtClean="0"/>
              <a:t>r_pgb.f</a:t>
            </a:r>
            <a:r>
              <a:rPr lang="en-US" dirty="0" smtClean="0"/>
              <a:t>* which is GRIB file with version 1. </a:t>
            </a:r>
          </a:p>
          <a:p>
            <a:r>
              <a:rPr lang="en-US" dirty="0" smtClean="0"/>
              <a:t>Also output </a:t>
            </a:r>
            <a:r>
              <a:rPr lang="en-US" dirty="0" err="1" smtClean="0"/>
              <a:t>GrADS</a:t>
            </a:r>
            <a:r>
              <a:rPr lang="en-US" dirty="0" smtClean="0"/>
              <a:t> control file based on writing record in the postprocessor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7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The possible future</a:t>
            </a:r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User interactive GUI for configuration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Explanation and help hint for each variable in configuration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More global data interfaces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Possible to couple more component of earth system modeling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Possible integral for weather and climate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Add more model physics packages or more up-to-dated physics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295400" y="17526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IC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17526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24400" y="17526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77000" y="17526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0" y="3124200"/>
            <a:ext cx="5181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RSM/MSM integration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2" name="Striped Right Arrow 11"/>
          <p:cNvSpPr/>
          <p:nvPr/>
        </p:nvSpPr>
        <p:spPr bwMode="auto">
          <a:xfrm>
            <a:off x="6781800" y="3200400"/>
            <a:ext cx="673608" cy="3048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524000" y="22098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276600" y="22098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953000" y="22098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705600" y="22098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1219200" y="1066800"/>
            <a:ext cx="6096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IC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048000" y="1066800"/>
            <a:ext cx="6858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BC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648200" y="1066800"/>
            <a:ext cx="6858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BC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400800" y="1066800"/>
            <a:ext cx="6858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BC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524000" y="36576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438400" y="36576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276600" y="36576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4114800" y="36576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029200" y="36576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791200" y="36576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705600" y="36576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Process 31"/>
          <p:cNvSpPr/>
          <p:nvPr/>
        </p:nvSpPr>
        <p:spPr bwMode="auto">
          <a:xfrm>
            <a:off x="1295400" y="4648200"/>
            <a:ext cx="457200" cy="3810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33" name="Process 32"/>
          <p:cNvSpPr/>
          <p:nvPr/>
        </p:nvSpPr>
        <p:spPr bwMode="auto">
          <a:xfrm>
            <a:off x="2209800" y="4648200"/>
            <a:ext cx="457200" cy="3810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34" name="Process 33"/>
          <p:cNvSpPr/>
          <p:nvPr/>
        </p:nvSpPr>
        <p:spPr bwMode="auto">
          <a:xfrm>
            <a:off x="3048000" y="4648200"/>
            <a:ext cx="457200" cy="3810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35" name="Process 34"/>
          <p:cNvSpPr/>
          <p:nvPr/>
        </p:nvSpPr>
        <p:spPr bwMode="auto">
          <a:xfrm>
            <a:off x="3886200" y="4648200"/>
            <a:ext cx="457200" cy="3810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36" name="Process 35"/>
          <p:cNvSpPr/>
          <p:nvPr/>
        </p:nvSpPr>
        <p:spPr bwMode="auto">
          <a:xfrm>
            <a:off x="4800600" y="4648200"/>
            <a:ext cx="457200" cy="3810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37" name="Process 36"/>
          <p:cNvSpPr/>
          <p:nvPr/>
        </p:nvSpPr>
        <p:spPr bwMode="auto">
          <a:xfrm>
            <a:off x="5562600" y="4648200"/>
            <a:ext cx="457200" cy="3810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38" name="Process 37"/>
          <p:cNvSpPr/>
          <p:nvPr/>
        </p:nvSpPr>
        <p:spPr bwMode="auto">
          <a:xfrm>
            <a:off x="6477000" y="4648200"/>
            <a:ext cx="457200" cy="3810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42" name="Curved Left Arrow 41"/>
          <p:cNvSpPr/>
          <p:nvPr/>
        </p:nvSpPr>
        <p:spPr bwMode="auto">
          <a:xfrm rot="10800000">
            <a:off x="685800" y="2057400"/>
            <a:ext cx="381000" cy="27432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43" name="Punched Tape 42"/>
          <p:cNvSpPr/>
          <p:nvPr/>
        </p:nvSpPr>
        <p:spPr bwMode="auto">
          <a:xfrm>
            <a:off x="1295400" y="5257800"/>
            <a:ext cx="457200" cy="457200"/>
          </a:xfrm>
          <a:prstGeom prst="flowChartPunchedTap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44" name="Punched Tape 43"/>
          <p:cNvSpPr/>
          <p:nvPr/>
        </p:nvSpPr>
        <p:spPr bwMode="auto">
          <a:xfrm>
            <a:off x="2209800" y="5257800"/>
            <a:ext cx="457200" cy="457200"/>
          </a:xfrm>
          <a:prstGeom prst="flowChartPunchedTap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45" name="Punched Tape 44"/>
          <p:cNvSpPr/>
          <p:nvPr/>
        </p:nvSpPr>
        <p:spPr bwMode="auto">
          <a:xfrm>
            <a:off x="3048000" y="5257800"/>
            <a:ext cx="457200" cy="457200"/>
          </a:xfrm>
          <a:prstGeom prst="flowChartPunchedTap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46" name="Punched Tape 45"/>
          <p:cNvSpPr/>
          <p:nvPr/>
        </p:nvSpPr>
        <p:spPr bwMode="auto">
          <a:xfrm>
            <a:off x="3886200" y="5257800"/>
            <a:ext cx="457200" cy="457200"/>
          </a:xfrm>
          <a:prstGeom prst="flowChartPunchedTap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47" name="Punched Tape 46"/>
          <p:cNvSpPr/>
          <p:nvPr/>
        </p:nvSpPr>
        <p:spPr bwMode="auto">
          <a:xfrm>
            <a:off x="4800600" y="5257800"/>
            <a:ext cx="457200" cy="457200"/>
          </a:xfrm>
          <a:prstGeom prst="flowChartPunchedTap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48" name="Punched Tape 47"/>
          <p:cNvSpPr/>
          <p:nvPr/>
        </p:nvSpPr>
        <p:spPr bwMode="auto">
          <a:xfrm>
            <a:off x="5562600" y="5257800"/>
            <a:ext cx="457200" cy="457200"/>
          </a:xfrm>
          <a:prstGeom prst="flowChartPunchedTap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49" name="Punched Tape 48"/>
          <p:cNvSpPr/>
          <p:nvPr/>
        </p:nvSpPr>
        <p:spPr bwMode="auto">
          <a:xfrm>
            <a:off x="6477000" y="5257800"/>
            <a:ext cx="457200" cy="457200"/>
          </a:xfrm>
          <a:prstGeom prst="flowChartPunchedTap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15200" y="4572000"/>
            <a:ext cx="97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15200" y="5181600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275515" y="476273"/>
            <a:ext cx="120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dirty="0" err="1" smtClean="0"/>
              <a:t>sr</a:t>
            </a:r>
            <a:r>
              <a:rPr lang="en-US" dirty="0" smtClean="0"/>
              <a:t>/</a:t>
            </a:r>
            <a:r>
              <a:rPr lang="en-US" dirty="0" err="1" smtClean="0"/>
              <a:t>exp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467600" y="990600"/>
            <a:ext cx="1423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gfss2rsm/</a:t>
            </a:r>
          </a:p>
          <a:p>
            <a:r>
              <a:rPr lang="en-US" dirty="0"/>
              <a:t>g</a:t>
            </a:r>
            <a:r>
              <a:rPr lang="en-US" dirty="0" smtClean="0"/>
              <a:t>fsp2rsm/</a:t>
            </a:r>
          </a:p>
          <a:p>
            <a:r>
              <a:rPr lang="en-US" dirty="0"/>
              <a:t>g</a:t>
            </a:r>
            <a:r>
              <a:rPr lang="en-US" dirty="0" smtClean="0"/>
              <a:t>sm2rsm/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R22rsm/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64571" y="2743200"/>
            <a:ext cx="157942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rsm2rsm/</a:t>
            </a:r>
          </a:p>
          <a:p>
            <a:r>
              <a:rPr lang="en-US" dirty="0"/>
              <a:t>r</a:t>
            </a:r>
            <a:r>
              <a:rPr lang="en-US" dirty="0" smtClean="0"/>
              <a:t>sm2msm/</a:t>
            </a:r>
          </a:p>
          <a:p>
            <a:r>
              <a:rPr lang="en-US" dirty="0"/>
              <a:t>m</a:t>
            </a:r>
            <a:r>
              <a:rPr lang="en-US" dirty="0" smtClean="0"/>
              <a:t>sm2msm/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r>
              <a:rPr lang="en-US" sz="2800" dirty="0" smtClean="0"/>
              <a:t>RSM/MSM can use global or regional analysis or forecast data to drive</a:t>
            </a:r>
          </a:p>
          <a:p>
            <a:r>
              <a:rPr lang="en-US" sz="2800" dirty="0" smtClean="0"/>
              <a:t>There is no resolution factor requirement between two domain for nesting </a:t>
            </a:r>
          </a:p>
          <a:p>
            <a:pPr lvl="1"/>
            <a:r>
              <a:rPr lang="en-US" dirty="0" smtClean="0"/>
              <a:t>Up to 20 times </a:t>
            </a:r>
            <a:r>
              <a:rPr lang="en-US" dirty="0" smtClean="0"/>
              <a:t>difference, shown </a:t>
            </a:r>
            <a:r>
              <a:rPr lang="en-US" dirty="0" smtClean="0"/>
              <a:t>ok</a:t>
            </a:r>
          </a:p>
          <a:p>
            <a:r>
              <a:rPr lang="en-US" sz="2800" dirty="0" smtClean="0"/>
              <a:t>Remember! RSM/MSM is domain/base field nesting, not boundary nesting, however lateral boundary relaxation is required.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5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228600" y="914400"/>
            <a:ext cx="4038600" cy="396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1828800"/>
            <a:ext cx="25146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76400" y="2362200"/>
            <a:ext cx="16764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2819400"/>
            <a:ext cx="762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38600" y="4191000"/>
            <a:ext cx="25146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10200" y="5334000"/>
            <a:ext cx="762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953000" y="152400"/>
            <a:ext cx="4038600" cy="396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315200" y="2362200"/>
            <a:ext cx="762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269" y="5437450"/>
            <a:ext cx="205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3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800" dirty="0" smtClean="0"/>
              <a:t>Projection</a:t>
            </a:r>
          </a:p>
          <a:p>
            <a:pPr lvl="1"/>
            <a:r>
              <a:rPr lang="en-US" dirty="0" smtClean="0"/>
              <a:t>Mercator</a:t>
            </a:r>
          </a:p>
          <a:p>
            <a:pPr lvl="1"/>
            <a:r>
              <a:rPr lang="en-US" dirty="0" smtClean="0"/>
              <a:t>Polar projection (north and south)</a:t>
            </a:r>
          </a:p>
          <a:p>
            <a:r>
              <a:rPr lang="en-US" sz="2800" dirty="0" smtClean="0"/>
              <a:t>Domain reference point</a:t>
            </a:r>
          </a:p>
          <a:p>
            <a:pPr lvl="1"/>
            <a:r>
              <a:rPr lang="en-US" dirty="0" smtClean="0"/>
              <a:t>Truth</a:t>
            </a:r>
          </a:p>
          <a:p>
            <a:pPr lvl="1"/>
            <a:r>
              <a:rPr lang="en-US" dirty="0" smtClean="0"/>
              <a:t>Orientation </a:t>
            </a:r>
          </a:p>
          <a:p>
            <a:r>
              <a:rPr lang="en-US" sz="2800" dirty="0" smtClean="0"/>
              <a:t>Domain origin point</a:t>
            </a:r>
          </a:p>
          <a:p>
            <a:r>
              <a:rPr lang="en-US" sz="2800" dirty="0" smtClean="0"/>
              <a:t>Domain number of grid point </a:t>
            </a:r>
            <a:r>
              <a:rPr lang="en-US" sz="2800" dirty="0" err="1" smtClean="0"/>
              <a:t>w.r.t</a:t>
            </a:r>
            <a:r>
              <a:rPr lang="en-US" sz="2800" dirty="0" smtClean="0"/>
              <a:t>. resolution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D0FC-1901-F843-968F-F7605F7ABB8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143000" y="1066800"/>
            <a:ext cx="4038600" cy="3124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28600" y="2590800"/>
            <a:ext cx="560192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3352800" y="533400"/>
            <a:ext cx="65139" cy="4311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838200" y="4038600"/>
            <a:ext cx="35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2057400"/>
            <a:ext cx="31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143000" y="4648200"/>
            <a:ext cx="2209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85800" y="2590800"/>
            <a:ext cx="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04800" y="1066800"/>
            <a:ext cx="0" cy="3124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143000" y="50292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2743200" y="228600"/>
            <a:ext cx="151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95600" y="5105400"/>
            <a:ext cx="73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IGRD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369" y="148173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JGRD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" y="3048000"/>
            <a:ext cx="1159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BTMGRD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06439" y="4551053"/>
            <a:ext cx="1056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LFTGRD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88130" y="502733"/>
            <a:ext cx="348590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C:reference</a:t>
            </a:r>
            <a:r>
              <a:rPr lang="en-US" dirty="0" smtClean="0"/>
              <a:t> point</a:t>
            </a:r>
          </a:p>
          <a:p>
            <a:r>
              <a:rPr lang="en-US" dirty="0" err="1" smtClean="0"/>
              <a:t>O:origin</a:t>
            </a:r>
            <a:r>
              <a:rPr lang="en-US" dirty="0" smtClean="0"/>
              <a:t> point</a:t>
            </a:r>
          </a:p>
          <a:p>
            <a:r>
              <a:rPr lang="en-US" dirty="0"/>
              <a:t>d</a:t>
            </a:r>
            <a:r>
              <a:rPr lang="en-US" dirty="0" smtClean="0"/>
              <a:t>x=</a:t>
            </a:r>
            <a:r>
              <a:rPr lang="en-US" dirty="0" err="1" smtClean="0"/>
              <a:t>dy</a:t>
            </a:r>
            <a:r>
              <a:rPr lang="en-US" dirty="0" smtClean="0"/>
              <a:t> resolution</a:t>
            </a:r>
          </a:p>
          <a:p>
            <a:r>
              <a:rPr lang="en-US" dirty="0" smtClean="0"/>
              <a:t>Lx Domain length in x</a:t>
            </a:r>
          </a:p>
          <a:p>
            <a:r>
              <a:rPr lang="en-US" dirty="0" smtClean="0"/>
              <a:t>Ly </a:t>
            </a:r>
            <a:r>
              <a:rPr lang="en-US" dirty="0" err="1" smtClean="0"/>
              <a:t>domian</a:t>
            </a:r>
            <a:r>
              <a:rPr lang="en-US" dirty="0" smtClean="0"/>
              <a:t> length in y</a:t>
            </a:r>
          </a:p>
          <a:p>
            <a:r>
              <a:rPr lang="en-US" dirty="0" smtClean="0"/>
              <a:t>IGRD=Lx/dx</a:t>
            </a:r>
          </a:p>
          <a:p>
            <a:r>
              <a:rPr lang="en-US" dirty="0" smtClean="0"/>
              <a:t>JGRD=Ly/</a:t>
            </a:r>
            <a:r>
              <a:rPr lang="en-US" dirty="0" err="1" smtClean="0"/>
              <a:t>dy</a:t>
            </a:r>
            <a:endParaRPr lang="en-US" dirty="0" smtClean="0"/>
          </a:p>
          <a:p>
            <a:r>
              <a:rPr lang="en-US" dirty="0" smtClean="0"/>
              <a:t>LFTGRD=(</a:t>
            </a:r>
            <a:r>
              <a:rPr lang="en-US" dirty="0" err="1" smtClean="0"/>
              <a:t>xC-xO</a:t>
            </a:r>
            <a:r>
              <a:rPr lang="en-US" dirty="0" smtClean="0"/>
              <a:t>)/dx</a:t>
            </a:r>
          </a:p>
          <a:p>
            <a:r>
              <a:rPr lang="en-US" dirty="0" smtClean="0"/>
              <a:t>BTMGRD=(</a:t>
            </a:r>
            <a:r>
              <a:rPr lang="en-US" dirty="0" err="1" smtClean="0"/>
              <a:t>yC-yO</a:t>
            </a:r>
            <a:r>
              <a:rPr lang="en-US" dirty="0" smtClean="0"/>
              <a:t>)/</a:t>
            </a:r>
            <a:r>
              <a:rPr lang="en-US" dirty="0" err="1" smtClean="0"/>
              <a:t>fy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reference point can be</a:t>
            </a:r>
            <a:endParaRPr lang="en-US" dirty="0"/>
          </a:p>
          <a:p>
            <a:r>
              <a:rPr lang="en-US" dirty="0" smtClean="0"/>
              <a:t>at orientation longitude </a:t>
            </a:r>
          </a:p>
          <a:p>
            <a:r>
              <a:rPr lang="en-US" dirty="0" smtClean="0"/>
              <a:t>and  true latitude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2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RSM/MSM grid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772400" cy="4114800"/>
          </a:xfrm>
        </p:spPr>
        <p:txBody>
          <a:bodyPr/>
          <a:lstStyle/>
          <a:p>
            <a:r>
              <a:rPr lang="en-US" dirty="0" smtClean="0"/>
              <a:t>Since RSM/MSM domain is related to spectral transform by FFT</a:t>
            </a:r>
          </a:p>
          <a:p>
            <a:r>
              <a:rPr lang="en-US" dirty="0" smtClean="0"/>
              <a:t>The number of grid interval should be </a:t>
            </a:r>
            <a:r>
              <a:rPr lang="en-US" dirty="0" err="1" smtClean="0"/>
              <a:t>FFTable</a:t>
            </a:r>
            <a:r>
              <a:rPr lang="en-US" dirty="0" smtClean="0"/>
              <a:t>, so </a:t>
            </a:r>
          </a:p>
          <a:p>
            <a:pPr marL="0" indent="0">
              <a:buNone/>
            </a:pPr>
            <a:r>
              <a:rPr lang="en-US" dirty="0" smtClean="0"/>
              <a:t>    in IBM FFT,</a:t>
            </a:r>
            <a:r>
              <a:rPr lang="en-US" dirty="0"/>
              <a:t> </a:t>
            </a:r>
            <a:r>
              <a:rPr lang="en-US" dirty="0" smtClean="0"/>
              <a:t>IGRD and JGRD=2</a:t>
            </a:r>
            <a:r>
              <a:rPr lang="en-US" baseline="30000" dirty="0" smtClean="0"/>
              <a:t>n</a:t>
            </a:r>
            <a:r>
              <a:rPr lang="en-US" dirty="0" smtClean="0"/>
              <a:t>3</a:t>
            </a:r>
            <a:r>
              <a:rPr lang="en-US" baseline="30000" dirty="0" smtClean="0"/>
              <a:t>m</a:t>
            </a:r>
            <a:r>
              <a:rPr lang="en-US" dirty="0" smtClean="0"/>
              <a:t>5</a:t>
            </a:r>
            <a:r>
              <a:rPr lang="en-US" baseline="30000" dirty="0" smtClean="0"/>
              <a:t>k</a:t>
            </a:r>
            <a:r>
              <a:rPr lang="en-US" dirty="0" smtClean="0"/>
              <a:t>7</a:t>
            </a:r>
            <a:r>
              <a:rPr lang="en-US" baseline="30000" dirty="0" smtClean="0"/>
              <a:t>l</a:t>
            </a:r>
          </a:p>
          <a:p>
            <a:pPr marL="457200" lvl="1" indent="0">
              <a:buNone/>
            </a:pPr>
            <a:r>
              <a:rPr lang="en-US" sz="2400" dirty="0" smtClean="0"/>
              <a:t>Where  n&gt;=1;     m=0,1;     k=0,1;     l=0,1</a:t>
            </a:r>
          </a:p>
          <a:p>
            <a:pPr marL="457200" lvl="1" indent="0">
              <a:buNone/>
            </a:pPr>
            <a:r>
              <a:rPr lang="en-US" dirty="0" smtClean="0"/>
              <a:t>In FFT99M, IGRD and JGRD=2</a:t>
            </a:r>
            <a:r>
              <a:rPr lang="en-US" baseline="30000" dirty="0" smtClean="0"/>
              <a:t>n</a:t>
            </a:r>
            <a:r>
              <a:rPr lang="en-US" dirty="0" smtClean="0"/>
              <a:t>3</a:t>
            </a:r>
            <a:r>
              <a:rPr lang="en-US" baseline="30000" dirty="0" smtClean="0"/>
              <a:t>m</a:t>
            </a:r>
          </a:p>
          <a:p>
            <a:pPr marL="457200" lvl="1" indent="0">
              <a:buNone/>
            </a:pPr>
            <a:r>
              <a:rPr lang="en-US" sz="3200" baseline="30000" dirty="0" err="1" smtClean="0"/>
              <a:t>Wher</a:t>
            </a:r>
            <a:r>
              <a:rPr lang="en-US" sz="3200" baseline="30000" dirty="0" smtClean="0"/>
              <a:t> n&gt;=1; m&gt;=0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045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badi MT Condensed Extra Bold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badi MT Condensed Extra Bold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10816</TotalTime>
  <Words>3272</Words>
  <Application>Microsoft Macintosh PowerPoint</Application>
  <PresentationFormat>On-screen Show (4:3)</PresentationFormat>
  <Paragraphs>484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Blank Presentation</vt:lpstr>
      <vt:lpstr>GSM/RSM/MSM</vt:lpstr>
      <vt:lpstr>Contents for course 8</vt:lpstr>
      <vt:lpstr>Sequence of jobs</vt:lpstr>
      <vt:lpstr>PowerPoint Presentation</vt:lpstr>
      <vt:lpstr>Nesting Strategy</vt:lpstr>
      <vt:lpstr>PowerPoint Presentation</vt:lpstr>
      <vt:lpstr>Prepare Domain</vt:lpstr>
      <vt:lpstr>PowerPoint Presentation</vt:lpstr>
      <vt:lpstr>RSM/MSM grid number</vt:lpstr>
      <vt:lpstr>PowerPoint Presentation</vt:lpstr>
      <vt:lpstr>PowerPoint Presentation</vt:lpstr>
      <vt:lpstr>New strategy for nesting</vt:lpstr>
      <vt:lpstr>Elements of each exp/</vt:lpstr>
      <vt:lpstr>Design behind configure</vt:lpstr>
      <vt:lpstr>Variable designed in script</vt:lpstr>
      <vt:lpstr>Example of configure in gfsp2rsm (1)</vt:lpstr>
      <vt:lpstr>Example of configure in gfsp2rsm (2)</vt:lpstr>
      <vt:lpstr>Example of configure in gfsp2rsm (3)</vt:lpstr>
      <vt:lpstr>Example of configure in gfsp2rsm (4)</vt:lpstr>
      <vt:lpstr>Example of configure in gfsp2rsm (5)</vt:lpstr>
      <vt:lpstr>Example of configure in rsm2msm (1)</vt:lpstr>
      <vt:lpstr>Example of configure in rsm2msm (2)</vt:lpstr>
      <vt:lpstr>Example of configure in rsm2msm (3)</vt:lpstr>
      <vt:lpstr>Example of configure in gfsp2rsm (4)</vt:lpstr>
      <vt:lpstr>Example of configure in rsm2msm (5)</vt:lpstr>
      <vt:lpstr>Example of configure in rsm2msm (6)</vt:lpstr>
      <vt:lpstr>Complete options</vt:lpstr>
      <vt:lpstr>Check model domain</vt:lpstr>
      <vt:lpstr>Compilation</vt:lpstr>
      <vt:lpstr>Steps of run</vt:lpstr>
      <vt:lpstr>Get NCEP GFS data</vt:lpstr>
      <vt:lpstr>Local Data</vt:lpstr>
      <vt:lpstr>RSM/MSM forecast</vt:lpstr>
      <vt:lpstr>Prepare terrain data</vt:lpstr>
      <vt:lpstr>Prepare IC and BC data</vt:lpstr>
      <vt:lpstr>Import climatological data</vt:lpstr>
      <vt:lpstr>Model integration</vt:lpstr>
      <vt:lpstr>Model postprocessor</vt:lpstr>
      <vt:lpstr>The possible future</vt:lpstr>
    </vt:vector>
  </TitlesOfParts>
  <Company>NOAA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RSM WORKSHOP</dc:title>
  <dc:creator>Hann-Ming Juang</dc:creator>
  <cp:lastModifiedBy>Microsoft Office User</cp:lastModifiedBy>
  <cp:revision>158</cp:revision>
  <dcterms:created xsi:type="dcterms:W3CDTF">2002-07-27T20:55:20Z</dcterms:created>
  <dcterms:modified xsi:type="dcterms:W3CDTF">2017-01-31T09:54:44Z</dcterms:modified>
</cp:coreProperties>
</file>