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4" r:id="rId3"/>
    <p:sldId id="551" r:id="rId4"/>
    <p:sldId id="553" r:id="rId5"/>
    <p:sldId id="563" r:id="rId6"/>
    <p:sldId id="554" r:id="rId7"/>
    <p:sldId id="564" r:id="rId8"/>
    <p:sldId id="555" r:id="rId9"/>
    <p:sldId id="556" r:id="rId10"/>
    <p:sldId id="562" r:id="rId11"/>
    <p:sldId id="557" r:id="rId12"/>
    <p:sldId id="558" r:id="rId13"/>
    <p:sldId id="559" r:id="rId14"/>
    <p:sldId id="560" r:id="rId15"/>
    <p:sldId id="561" r:id="rId16"/>
    <p:sldId id="565" r:id="rId17"/>
    <p:sldId id="566" r:id="rId18"/>
    <p:sldId id="55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F822-8C1F-2E48-944D-16BC809E56AE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0774-4771-AF43-971F-8360A18D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1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B61118C-4242-1C4A-B644-56180219C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5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375748-753C-6144-A26E-7E6DC7CA663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18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FF36F8-15E0-874B-A5E8-1F22CE4FB0E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3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4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6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9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10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118C-4242-1C4A-B644-56180219C8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F934-AF31-E748-A6C8-CDCCCF257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C8B8-C0D3-7D4E-86CA-3ABFCCF5C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0E54-C035-844C-99B4-4BFDBC14D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171A3-BC8B-1A4F-92C8-478E32EF3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5388-57F5-314D-BF24-4F3F24BAB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B596-12DE-254C-83AC-02169BFC9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E9A2D-3BB3-4F4C-9588-21EE65E48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EF98-CE7E-744B-8AB8-ACEC737EB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74ABD-6C6F-9B4E-BBBD-893D9D9E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D0FC-1901-F843-968F-F7605F7A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1E35-845A-2149-9DBA-BE4F69D0B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36F8-701F-0A4A-BFBA-E79295FF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8AACAF-6CF9-AC40-9FB4-C2F83E457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GSM/RSM/MSM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010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Post-Processing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4191000"/>
            <a:ext cx="59133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err="1" smtClean="0">
                <a:latin typeface="Helvetica" charset="0"/>
                <a:cs typeface="+mn-cs"/>
              </a:rPr>
              <a:t>Henry.Juang@gmail.com</a:t>
            </a:r>
            <a:endParaRPr lang="en-US" sz="4000" dirty="0">
              <a:latin typeface="Helvetica" charset="0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1742" y="5334000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i="1" dirty="0">
              <a:latin typeface="Helvetica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5F934-AF31-E748-A6C8-CDCCCF257D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 GRIB variable</a:t>
            </a:r>
            <a:endParaRPr lang="en-US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GRIB file has data description and grid structure description and data field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They are all 2D data field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Variable has given name and location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u</a:t>
            </a:r>
            <a:r>
              <a:rPr lang="en-US" sz="2400" dirty="0" err="1" smtClean="0"/>
              <a:t>grd</a:t>
            </a:r>
            <a:r>
              <a:rPr lang="en-US" sz="2400" dirty="0" smtClean="0"/>
              <a:t>, </a:t>
            </a:r>
            <a:r>
              <a:rPr lang="en-US" sz="2400" dirty="0" err="1" smtClean="0"/>
              <a:t>vgrd</a:t>
            </a:r>
            <a:r>
              <a:rPr lang="en-US" sz="2400" dirty="0" smtClean="0"/>
              <a:t>, </a:t>
            </a:r>
            <a:r>
              <a:rPr lang="en-US" sz="2400" dirty="0" err="1" smtClean="0"/>
              <a:t>tmp</a:t>
            </a:r>
            <a:r>
              <a:rPr lang="en-US" sz="2400" dirty="0" smtClean="0"/>
              <a:t>, </a:t>
            </a:r>
            <a:r>
              <a:rPr lang="en-US" sz="2400" dirty="0" err="1" smtClean="0"/>
              <a:t>pres</a:t>
            </a:r>
            <a:r>
              <a:rPr lang="en-US" sz="2400" dirty="0" smtClean="0"/>
              <a:t>, </a:t>
            </a:r>
            <a:r>
              <a:rPr lang="en-US" sz="2400" dirty="0" err="1" smtClean="0"/>
              <a:t>hgt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Location mean surface definition, such as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dirty="0" err="1" smtClean="0"/>
              <a:t>rs</a:t>
            </a:r>
            <a:r>
              <a:rPr lang="en-US" sz="2400" dirty="0" smtClean="0"/>
              <a:t> : pressure surface          </a:t>
            </a:r>
            <a:r>
              <a:rPr lang="en-US" sz="2400" dirty="0" err="1" smtClean="0"/>
              <a:t>plg</a:t>
            </a:r>
            <a:r>
              <a:rPr lang="en-US" sz="2400" dirty="0" smtClean="0"/>
              <a:t> : planetary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/>
              <a:t>s</a:t>
            </a:r>
            <a:r>
              <a:rPr lang="en-US" sz="2400" dirty="0" err="1" smtClean="0"/>
              <a:t>fc</a:t>
            </a:r>
            <a:r>
              <a:rPr lang="en-US" sz="2400" dirty="0" smtClean="0"/>
              <a:t> : ground surface             hag : 10m or 2 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 smtClean="0"/>
              <a:t>lls</a:t>
            </a:r>
            <a:r>
              <a:rPr lang="en-US" sz="2400" dirty="0" smtClean="0"/>
              <a:t> : vertical integrated          </a:t>
            </a:r>
            <a:r>
              <a:rPr lang="en-US" sz="2400" dirty="0" err="1" smtClean="0"/>
              <a:t>msl</a:t>
            </a:r>
            <a:r>
              <a:rPr lang="en-US" sz="2400" dirty="0" smtClean="0"/>
              <a:t> : mean seal level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/>
              <a:t>t</a:t>
            </a:r>
            <a:r>
              <a:rPr lang="en-US" sz="2400" dirty="0" err="1" smtClean="0"/>
              <a:t>rp</a:t>
            </a:r>
            <a:r>
              <a:rPr lang="en-US" sz="2400" dirty="0" smtClean="0"/>
              <a:t> : </a:t>
            </a:r>
            <a:r>
              <a:rPr lang="en-US" sz="2400" dirty="0" err="1" smtClean="0"/>
              <a:t>trapopaus</a:t>
            </a:r>
            <a:r>
              <a:rPr lang="en-US" sz="2400" dirty="0" smtClean="0"/>
              <a:t> surface         </a:t>
            </a:r>
            <a:r>
              <a:rPr lang="en-US" sz="2400" dirty="0" err="1" smtClean="0"/>
              <a:t>toa</a:t>
            </a:r>
            <a:r>
              <a:rPr lang="en-US" sz="2400" dirty="0" smtClean="0"/>
              <a:t> : top od </a:t>
            </a:r>
            <a:r>
              <a:rPr lang="en-US" sz="2400" dirty="0" err="1" smtClean="0"/>
              <a:t>atmsophere</a:t>
            </a: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wl</a:t>
            </a:r>
            <a:r>
              <a:rPr lang="en-US" sz="2400" dirty="0" smtClean="0"/>
              <a:t> : maximal wind level      </a:t>
            </a:r>
            <a:r>
              <a:rPr lang="en-US" sz="2400" dirty="0" err="1" smtClean="0"/>
              <a:t>slr</a:t>
            </a:r>
            <a:r>
              <a:rPr lang="en-US" sz="2400" dirty="0" smtClean="0"/>
              <a:t> : soil layers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5623" y="152400"/>
            <a:ext cx="8133707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 smtClean="0">
                <a:latin typeface="+mn-lt"/>
              </a:rPr>
              <a:t>r_pgb.ctl</a:t>
            </a:r>
            <a:r>
              <a:rPr lang="fi-FI" sz="2000" dirty="0" smtClean="0">
                <a:latin typeface="+mn-lt"/>
              </a:rPr>
              <a:t> (1)</a:t>
            </a:r>
            <a:endParaRPr lang="fi-FI" sz="2000" dirty="0">
              <a:latin typeface="+mn-lt"/>
            </a:endParaRPr>
          </a:p>
          <a:p>
            <a:r>
              <a:rPr lang="mr-IN" sz="2000" dirty="0">
                <a:latin typeface="+mn-lt"/>
              </a:rPr>
              <a:t>hgtprs        19   7,100,0 GEOPOTENTIAL HEIGHT (M)</a:t>
            </a:r>
          </a:p>
          <a:p>
            <a:r>
              <a:rPr lang="mr-IN" sz="2000" dirty="0">
                <a:latin typeface="+mn-lt"/>
              </a:rPr>
              <a:t>ugrdprs       19  33,100,0 ZONAL WIND (M/S)</a:t>
            </a:r>
          </a:p>
          <a:p>
            <a:r>
              <a:rPr lang="mr-IN" sz="2000" dirty="0">
                <a:latin typeface="+mn-lt"/>
              </a:rPr>
              <a:t>vgrdprs       19  34,100,0 MERIDIONAL WIND (M/S)</a:t>
            </a:r>
          </a:p>
          <a:p>
            <a:r>
              <a:rPr lang="mr-IN" sz="2000" dirty="0">
                <a:latin typeface="+mn-lt"/>
              </a:rPr>
              <a:t>tmpprs        19  11,100,0 TEMPERATURE (K)</a:t>
            </a:r>
          </a:p>
          <a:p>
            <a:r>
              <a:rPr lang="en-US" sz="2000" dirty="0" err="1">
                <a:latin typeface="+mn-lt"/>
              </a:rPr>
              <a:t>vvelprs</a:t>
            </a:r>
            <a:r>
              <a:rPr lang="en-US" sz="2000" dirty="0">
                <a:latin typeface="+mn-lt"/>
              </a:rPr>
              <a:t>       19  39,100,0 PRESSURE VERTICAL VELOCITY (PA/S)</a:t>
            </a:r>
          </a:p>
          <a:p>
            <a:r>
              <a:rPr lang="en-US" sz="2000" dirty="0" err="1">
                <a:latin typeface="+mn-lt"/>
              </a:rPr>
              <a:t>dzdtprs</a:t>
            </a:r>
            <a:r>
              <a:rPr lang="en-US" sz="2000" dirty="0">
                <a:latin typeface="+mn-lt"/>
              </a:rPr>
              <a:t>       19  40,100,0 GEOMETRIC VERTICAL VELOCITY (M/S)</a:t>
            </a:r>
          </a:p>
          <a:p>
            <a:r>
              <a:rPr lang="en-US" sz="2000" dirty="0" err="1">
                <a:latin typeface="+mn-lt"/>
              </a:rPr>
              <a:t>rhprs</a:t>
            </a:r>
            <a:r>
              <a:rPr lang="en-US" sz="2000" dirty="0">
                <a:latin typeface="+mn-lt"/>
              </a:rPr>
              <a:t>         </a:t>
            </a:r>
            <a:r>
              <a:rPr lang="en-US" sz="2000" dirty="0" smtClean="0">
                <a:latin typeface="+mn-lt"/>
              </a:rPr>
              <a:t>  19  </a:t>
            </a:r>
            <a:r>
              <a:rPr lang="en-US" sz="2000" dirty="0">
                <a:latin typeface="+mn-lt"/>
              </a:rPr>
              <a:t>52,100,0 RELATIVE HUMIDITY (PERCENT)</a:t>
            </a:r>
          </a:p>
          <a:p>
            <a:r>
              <a:rPr lang="en-US" sz="2000" dirty="0" err="1">
                <a:latin typeface="+mn-lt"/>
              </a:rPr>
              <a:t>spfhprs</a:t>
            </a:r>
            <a:r>
              <a:rPr lang="en-US" sz="2000" dirty="0">
                <a:latin typeface="+mn-lt"/>
              </a:rPr>
              <a:t>       19  51,100,0 SPECIFIC HUMIDITY (KG/KG)</a:t>
            </a:r>
          </a:p>
          <a:p>
            <a:r>
              <a:rPr lang="de-DE" sz="2000" dirty="0" err="1">
                <a:latin typeface="+mn-lt"/>
              </a:rPr>
              <a:t>absvprs</a:t>
            </a:r>
            <a:r>
              <a:rPr lang="de-DE" sz="2000" dirty="0">
                <a:latin typeface="+mn-lt"/>
              </a:rPr>
              <a:t>      </a:t>
            </a:r>
            <a:r>
              <a:rPr lang="de-DE" sz="2000" dirty="0" smtClean="0">
                <a:latin typeface="+mn-lt"/>
              </a:rPr>
              <a:t>19  </a:t>
            </a:r>
            <a:r>
              <a:rPr lang="de-DE" sz="2000" dirty="0">
                <a:latin typeface="+mn-lt"/>
              </a:rPr>
              <a:t>41,100,0 ABSOLUTE VORTICITY (1/S)</a:t>
            </a:r>
          </a:p>
          <a:p>
            <a:r>
              <a:rPr lang="de-DE" sz="2000" dirty="0" err="1">
                <a:latin typeface="+mn-lt"/>
              </a:rPr>
              <a:t>qciprs</a:t>
            </a:r>
            <a:r>
              <a:rPr lang="de-DE" sz="2000" dirty="0">
                <a:latin typeface="+mn-lt"/>
              </a:rPr>
              <a:t>        </a:t>
            </a:r>
            <a:r>
              <a:rPr lang="de-DE" sz="2000" dirty="0" smtClean="0">
                <a:latin typeface="+mn-lt"/>
              </a:rPr>
              <a:t> 19 </a:t>
            </a:r>
            <a:r>
              <a:rPr lang="de-DE" sz="2000" dirty="0">
                <a:latin typeface="+mn-lt"/>
              </a:rPr>
              <a:t>191,100,0 </a:t>
            </a:r>
            <a:r>
              <a:rPr lang="de-DE" sz="2000" dirty="0" err="1">
                <a:latin typeface="+mn-lt"/>
              </a:rPr>
              <a:t>mixing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ratio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of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cloud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water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with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ice</a:t>
            </a:r>
            <a:r>
              <a:rPr lang="de-DE" sz="2000" dirty="0">
                <a:latin typeface="+mn-lt"/>
              </a:rPr>
              <a:t> (kg/kg)</a:t>
            </a:r>
          </a:p>
          <a:p>
            <a:r>
              <a:rPr lang="de-DE" sz="2000" dirty="0" err="1">
                <a:latin typeface="+mn-lt"/>
              </a:rPr>
              <a:t>qrsprs</a:t>
            </a:r>
            <a:r>
              <a:rPr lang="de-DE" sz="2000" dirty="0">
                <a:latin typeface="+mn-lt"/>
              </a:rPr>
              <a:t>        </a:t>
            </a:r>
            <a:r>
              <a:rPr lang="de-DE" sz="2000" dirty="0" smtClean="0">
                <a:latin typeface="+mn-lt"/>
              </a:rPr>
              <a:t> 19 </a:t>
            </a:r>
            <a:r>
              <a:rPr lang="de-DE" sz="2000" dirty="0">
                <a:latin typeface="+mn-lt"/>
              </a:rPr>
              <a:t>192,100,0 </a:t>
            </a:r>
            <a:r>
              <a:rPr lang="de-DE" sz="2000" dirty="0" err="1">
                <a:latin typeface="+mn-lt"/>
              </a:rPr>
              <a:t>mixing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ratio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of</a:t>
            </a:r>
            <a:r>
              <a:rPr lang="de-DE" sz="2000" dirty="0">
                <a:latin typeface="+mn-lt"/>
              </a:rPr>
              <a:t> rain </a:t>
            </a:r>
            <a:r>
              <a:rPr lang="de-DE" sz="2000" dirty="0" err="1">
                <a:latin typeface="+mn-lt"/>
              </a:rPr>
              <a:t>water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with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snow</a:t>
            </a:r>
            <a:r>
              <a:rPr lang="de-DE" sz="2000" dirty="0">
                <a:latin typeface="+mn-lt"/>
              </a:rPr>
              <a:t> (kg/kg)</a:t>
            </a:r>
          </a:p>
          <a:p>
            <a:r>
              <a:rPr lang="de-DE" sz="2000" dirty="0" err="1">
                <a:latin typeface="+mn-lt"/>
              </a:rPr>
              <a:t>clwmrprs</a:t>
            </a:r>
            <a:r>
              <a:rPr lang="de-DE" sz="2000" dirty="0">
                <a:latin typeface="+mn-lt"/>
              </a:rPr>
              <a:t>    </a:t>
            </a:r>
            <a:r>
              <a:rPr lang="de-DE" sz="2000" dirty="0" smtClean="0">
                <a:latin typeface="+mn-lt"/>
              </a:rPr>
              <a:t> </a:t>
            </a:r>
            <a:r>
              <a:rPr lang="de-DE" sz="2000" dirty="0">
                <a:latin typeface="+mn-lt"/>
              </a:rPr>
              <a:t>19 153,100,0 </a:t>
            </a:r>
            <a:r>
              <a:rPr lang="de-DE" sz="2000" dirty="0" err="1">
                <a:latin typeface="+mn-lt"/>
              </a:rPr>
              <a:t>Cloud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water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mixing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ratio</a:t>
            </a:r>
            <a:r>
              <a:rPr lang="de-DE" sz="2000" dirty="0">
                <a:latin typeface="+mn-lt"/>
              </a:rPr>
              <a:t> [kg/kg]</a:t>
            </a:r>
          </a:p>
          <a:p>
            <a:r>
              <a:rPr lang="en-US" sz="2000" dirty="0">
                <a:latin typeface="+mn-lt"/>
              </a:rPr>
              <a:t>o3mrprs    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19 154,100,0 Ozone mixing ratio [kg/kg]</a:t>
            </a:r>
          </a:p>
          <a:p>
            <a:r>
              <a:rPr lang="mr-IN" sz="2000" dirty="0">
                <a:latin typeface="+mn-lt"/>
              </a:rPr>
              <a:t>ugrdplg        0  33,116,0 ZONAL WIND (M/S)</a:t>
            </a:r>
          </a:p>
          <a:p>
            <a:r>
              <a:rPr lang="mr-IN" sz="2000" dirty="0">
                <a:latin typeface="+mn-lt"/>
              </a:rPr>
              <a:t>vgrdplg        0  34,116,0 MERIDIONAL WIND (M/S)</a:t>
            </a:r>
          </a:p>
          <a:p>
            <a:r>
              <a:rPr lang="mr-IN" sz="2000" dirty="0">
                <a:latin typeface="+mn-lt"/>
              </a:rPr>
              <a:t>tmpplg         0  11,116,0 TEMPERATURE (K)</a:t>
            </a:r>
          </a:p>
          <a:p>
            <a:r>
              <a:rPr lang="en-US" sz="2000" dirty="0" err="1">
                <a:latin typeface="+mn-lt"/>
              </a:rPr>
              <a:t>rhplg</a:t>
            </a:r>
            <a:r>
              <a:rPr lang="en-US" sz="2000" dirty="0">
                <a:latin typeface="+mn-lt"/>
              </a:rPr>
              <a:t>          </a:t>
            </a:r>
            <a:r>
              <a:rPr lang="en-US" sz="2000" dirty="0" smtClean="0">
                <a:latin typeface="+mn-lt"/>
              </a:rPr>
              <a:t>  0  </a:t>
            </a:r>
            <a:r>
              <a:rPr lang="en-US" sz="2000" dirty="0">
                <a:latin typeface="+mn-lt"/>
              </a:rPr>
              <a:t>52,116,0 RELATIVE HUMIDITY (PERCENT)</a:t>
            </a:r>
          </a:p>
          <a:p>
            <a:r>
              <a:rPr lang="mr-IN" sz="2000" dirty="0">
                <a:latin typeface="+mn-lt"/>
              </a:rPr>
              <a:t>o3mrplg        0 154,116,0 Ozone mixing ratio [kg/kg]</a:t>
            </a:r>
          </a:p>
          <a:p>
            <a:r>
              <a:rPr lang="en-US" sz="2000" dirty="0" err="1">
                <a:latin typeface="+mn-lt"/>
              </a:rPr>
              <a:t>clwmrplg</a:t>
            </a:r>
            <a:r>
              <a:rPr lang="en-US" sz="2000" dirty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0 153,116,0 Cloud water mixing ratio [kg/kg]</a:t>
            </a:r>
          </a:p>
        </p:txBody>
      </p:sp>
    </p:spTree>
    <p:extLst>
      <p:ext uri="{BB962C8B-B14F-4D97-AF65-F5344CB8AC3E}">
        <p14:creationId xmlns:p14="http://schemas.microsoft.com/office/powerpoint/2010/main" val="13660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6930929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u</a:t>
            </a:r>
            <a:r>
              <a:rPr lang="mr-IN" sz="2000" dirty="0" smtClean="0">
                <a:latin typeface="+mn-lt"/>
              </a:rPr>
              <a:t>grd</a:t>
            </a:r>
            <a:r>
              <a:rPr lang="en-US" sz="2000" dirty="0" smtClean="0">
                <a:latin typeface="+mn-lt"/>
              </a:rPr>
              <a:t>has</a:t>
            </a:r>
            <a:r>
              <a:rPr lang="mr-IN" sz="2000" dirty="0" smtClean="0">
                <a:latin typeface="+mn-lt"/>
              </a:rPr>
              <a:t>       </a:t>
            </a:r>
            <a:r>
              <a:rPr lang="mr-IN" sz="2000" dirty="0">
                <a:latin typeface="+mn-lt"/>
              </a:rPr>
              <a:t>3  33,103,0 ZONAL WIND (M/S)</a:t>
            </a:r>
          </a:p>
          <a:p>
            <a:r>
              <a:rPr lang="mr-IN" sz="2000" dirty="0" smtClean="0">
                <a:latin typeface="+mn-lt"/>
              </a:rPr>
              <a:t>vgrd</a:t>
            </a:r>
            <a:r>
              <a:rPr lang="en-US" sz="2000" dirty="0" smtClean="0">
                <a:latin typeface="+mn-lt"/>
              </a:rPr>
              <a:t>has</a:t>
            </a:r>
            <a:r>
              <a:rPr lang="mr-IN" sz="2000" dirty="0" smtClean="0">
                <a:latin typeface="+mn-lt"/>
              </a:rPr>
              <a:t>       </a:t>
            </a:r>
            <a:r>
              <a:rPr lang="mr-IN" sz="2000" dirty="0">
                <a:latin typeface="+mn-lt"/>
              </a:rPr>
              <a:t>3  34,103,0 MERIDIONAL WIND (M/S)</a:t>
            </a:r>
          </a:p>
          <a:p>
            <a:r>
              <a:rPr lang="mr-IN" sz="2000" dirty="0" smtClean="0">
                <a:latin typeface="+mn-lt"/>
              </a:rPr>
              <a:t>tmp</a:t>
            </a:r>
            <a:r>
              <a:rPr lang="en-US" sz="2000" dirty="0" smtClean="0">
                <a:latin typeface="+mn-lt"/>
              </a:rPr>
              <a:t>has</a:t>
            </a:r>
            <a:r>
              <a:rPr lang="mr-IN" sz="2000" dirty="0" smtClean="0">
                <a:latin typeface="+mn-lt"/>
              </a:rPr>
              <a:t>       3  </a:t>
            </a:r>
            <a:r>
              <a:rPr lang="mr-IN" sz="2000" dirty="0">
                <a:latin typeface="+mn-lt"/>
              </a:rPr>
              <a:t>11,103,0 TEMPERATURE (K)</a:t>
            </a:r>
          </a:p>
          <a:p>
            <a:r>
              <a:rPr lang="mr-IN" sz="2000" dirty="0">
                <a:latin typeface="+mn-lt"/>
              </a:rPr>
              <a:t>pressfc        0   1,  1,0 PRESSURE (PA)</a:t>
            </a:r>
          </a:p>
          <a:p>
            <a:r>
              <a:rPr lang="en-US" sz="2000" dirty="0" err="1">
                <a:latin typeface="+mn-lt"/>
              </a:rPr>
              <a:t>ptendsfc</a:t>
            </a:r>
            <a:r>
              <a:rPr lang="en-US" sz="2000" dirty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0   3,  1,0 PRESSURE TENDENCY (PA/S)</a:t>
            </a:r>
          </a:p>
          <a:p>
            <a:r>
              <a:rPr lang="de-DE" sz="2000" dirty="0" err="1">
                <a:latin typeface="+mn-lt"/>
              </a:rPr>
              <a:t>pwatlls</a:t>
            </a:r>
            <a:r>
              <a:rPr lang="de-DE" sz="2000" dirty="0">
                <a:latin typeface="+mn-lt"/>
              </a:rPr>
              <a:t>       </a:t>
            </a:r>
            <a:r>
              <a:rPr lang="de-DE" sz="2000" dirty="0" smtClean="0">
                <a:latin typeface="+mn-lt"/>
              </a:rPr>
              <a:t>  </a:t>
            </a:r>
            <a:r>
              <a:rPr lang="de-DE" sz="2000" dirty="0">
                <a:latin typeface="+mn-lt"/>
              </a:rPr>
              <a:t>0  54,200,0 PRECIPITABLE WATER (KG/M2)</a:t>
            </a:r>
          </a:p>
          <a:p>
            <a:r>
              <a:rPr lang="de-DE" sz="2000" dirty="0" err="1">
                <a:latin typeface="+mn-lt"/>
              </a:rPr>
              <a:t>rhlls</a:t>
            </a:r>
            <a:r>
              <a:rPr lang="de-DE" sz="2000" dirty="0">
                <a:latin typeface="+mn-lt"/>
              </a:rPr>
              <a:t>         </a:t>
            </a:r>
            <a:r>
              <a:rPr lang="de-DE" sz="2000" dirty="0" smtClean="0">
                <a:latin typeface="+mn-lt"/>
              </a:rPr>
              <a:t>    </a:t>
            </a:r>
            <a:r>
              <a:rPr lang="de-DE" sz="2000" dirty="0">
                <a:latin typeface="+mn-lt"/>
              </a:rPr>
              <a:t>0  52,200,0 RELATIVE HUMIDITY (PERCENT)</a:t>
            </a:r>
          </a:p>
          <a:p>
            <a:r>
              <a:rPr lang="mr-IN" sz="2000" dirty="0">
                <a:latin typeface="+mn-lt"/>
              </a:rPr>
              <a:t>hgttrp       </a:t>
            </a:r>
            <a:r>
              <a:rPr lang="en-US" sz="2000" dirty="0" smtClean="0">
                <a:latin typeface="+mn-lt"/>
              </a:rPr>
              <a:t> </a:t>
            </a:r>
            <a:r>
              <a:rPr lang="mr-IN" sz="2000" dirty="0" smtClean="0">
                <a:latin typeface="+mn-lt"/>
              </a:rPr>
              <a:t>  </a:t>
            </a:r>
            <a:r>
              <a:rPr lang="mr-IN" sz="2000" dirty="0">
                <a:latin typeface="+mn-lt"/>
              </a:rPr>
              <a:t>0   7,  7,0 GEOPOTENTIAL HEIGHT (M)</a:t>
            </a:r>
          </a:p>
          <a:p>
            <a:r>
              <a:rPr lang="mr-IN" sz="2000" dirty="0">
                <a:latin typeface="+mn-lt"/>
              </a:rPr>
              <a:t>tmptrp         0  11,  7,0 TEMPERATURE (K)</a:t>
            </a:r>
          </a:p>
          <a:p>
            <a:r>
              <a:rPr lang="mr-IN" sz="2000" dirty="0">
                <a:latin typeface="+mn-lt"/>
              </a:rPr>
              <a:t>prestrp        0   1,  7,0 PRESSURE (PA)</a:t>
            </a:r>
          </a:p>
          <a:p>
            <a:r>
              <a:rPr lang="mr-IN" sz="2000" dirty="0">
                <a:latin typeface="+mn-lt"/>
              </a:rPr>
              <a:t>ugrdtrp        0  33,  7,0 ZONAL WIND (M/S)</a:t>
            </a:r>
          </a:p>
          <a:p>
            <a:r>
              <a:rPr lang="mr-IN" sz="2000" dirty="0">
                <a:latin typeface="+mn-lt"/>
              </a:rPr>
              <a:t>vgrdtrp        0  34,  7,0 MERIDIONAL WIND (M/S)</a:t>
            </a:r>
          </a:p>
          <a:p>
            <a:r>
              <a:rPr lang="mr-IN" sz="2000" dirty="0">
                <a:latin typeface="+mn-lt"/>
              </a:rPr>
              <a:t>vwshtrp      </a:t>
            </a:r>
            <a:r>
              <a:rPr lang="mr-IN" sz="2000" dirty="0" smtClean="0">
                <a:latin typeface="+mn-lt"/>
              </a:rPr>
              <a:t> </a:t>
            </a:r>
            <a:r>
              <a:rPr lang="mr-IN" sz="2000" dirty="0">
                <a:latin typeface="+mn-lt"/>
              </a:rPr>
              <a:t>0 136,  7,0 SPEED SHEAR (1/S)</a:t>
            </a:r>
          </a:p>
          <a:p>
            <a:r>
              <a:rPr lang="mr-IN" sz="2000" dirty="0">
                <a:latin typeface="+mn-lt"/>
              </a:rPr>
              <a:t>lftxsfc       </a:t>
            </a:r>
            <a:r>
              <a:rPr lang="en-US" sz="2000" dirty="0" smtClean="0">
                <a:latin typeface="+mn-lt"/>
              </a:rPr>
              <a:t>  </a:t>
            </a:r>
            <a:r>
              <a:rPr lang="mr-IN" sz="2000" dirty="0" smtClean="0">
                <a:latin typeface="+mn-lt"/>
              </a:rPr>
              <a:t>0 </a:t>
            </a:r>
            <a:r>
              <a:rPr lang="mr-IN" sz="2000" dirty="0">
                <a:latin typeface="+mn-lt"/>
              </a:rPr>
              <a:t>131,  1,0 SURFACE LIFTED INDEX (K)</a:t>
            </a:r>
          </a:p>
          <a:p>
            <a:r>
              <a:rPr lang="mr-IN" sz="2000" dirty="0">
                <a:latin typeface="+mn-lt"/>
              </a:rPr>
              <a:t>capesfc       </a:t>
            </a:r>
            <a:r>
              <a:rPr lang="mr-IN" sz="2000" dirty="0" smtClean="0">
                <a:latin typeface="+mn-lt"/>
              </a:rPr>
              <a:t>0 </a:t>
            </a:r>
            <a:r>
              <a:rPr lang="mr-IN" sz="2000" dirty="0">
                <a:latin typeface="+mn-lt"/>
              </a:rPr>
              <a:t>157,  1,0 CONVECTIVE APE (J/KG)</a:t>
            </a:r>
          </a:p>
          <a:p>
            <a:r>
              <a:rPr lang="mr-IN" sz="2000" dirty="0">
                <a:latin typeface="+mn-lt"/>
              </a:rPr>
              <a:t>cinsfc         0 156,  1,0 CONVECTIVE INHIBITION (W/M2)</a:t>
            </a:r>
          </a:p>
          <a:p>
            <a:r>
              <a:rPr lang="mr-IN" sz="2000" dirty="0">
                <a:latin typeface="+mn-lt"/>
              </a:rPr>
              <a:t>blftxsfc       0 132,  1,0 BEST LIFTED INDEX (K</a:t>
            </a:r>
            <a:r>
              <a:rPr lang="mr-IN" sz="2000" dirty="0" smtClean="0">
                <a:latin typeface="+mn-lt"/>
              </a:rPr>
              <a:t>)</a:t>
            </a:r>
            <a:endParaRPr lang="en-US" sz="2000" dirty="0" smtClean="0">
              <a:latin typeface="+mn-lt"/>
            </a:endParaRPr>
          </a:p>
          <a:p>
            <a:r>
              <a:rPr lang="mr-IN" sz="2000" dirty="0"/>
              <a:t>cinsfc         0 156,  1,0 CONVECTIVE INHIBITION (W/M2)</a:t>
            </a:r>
          </a:p>
          <a:p>
            <a:r>
              <a:rPr lang="mr-IN" sz="2000" dirty="0"/>
              <a:t>blftxsfc       0 132,  1,0 BEST LIFTED INDEX (K)</a:t>
            </a:r>
          </a:p>
          <a:p>
            <a:r>
              <a:rPr lang="mr-IN" sz="2000" dirty="0"/>
              <a:t>capeplg       </a:t>
            </a:r>
            <a:r>
              <a:rPr lang="mr-IN" sz="2000" dirty="0" smtClean="0"/>
              <a:t>0 </a:t>
            </a:r>
            <a:r>
              <a:rPr lang="mr-IN" sz="2000" dirty="0"/>
              <a:t>157,116,0 CONVECTIVE APE (J/KG)</a:t>
            </a:r>
          </a:p>
          <a:p>
            <a:r>
              <a:rPr lang="mr-IN" sz="2000" dirty="0"/>
              <a:t>cinplg        </a:t>
            </a:r>
            <a:r>
              <a:rPr lang="en-US" sz="2000" dirty="0" smtClean="0"/>
              <a:t> </a:t>
            </a:r>
            <a:r>
              <a:rPr lang="mr-IN" sz="2000" dirty="0" smtClean="0"/>
              <a:t> </a:t>
            </a:r>
            <a:r>
              <a:rPr lang="mr-IN" sz="2000" dirty="0"/>
              <a:t>0 156,116,0 CONVECTIVE INHIBITION (W/M2)</a:t>
            </a:r>
            <a:endParaRPr lang="mr-IN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055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30153"/>
            <a:ext cx="9004613" cy="7109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>
                <a:latin typeface="+mn-lt"/>
              </a:rPr>
              <a:t>hgtmwl         0   7,  6,0 GEOPOTENTIAL HEIGHT (M)</a:t>
            </a:r>
          </a:p>
          <a:p>
            <a:r>
              <a:rPr lang="mr-IN" sz="2000" dirty="0">
                <a:latin typeface="+mn-lt"/>
              </a:rPr>
              <a:t>tmpmwl         0  11,  6,0 TEMPERATURE (K)</a:t>
            </a:r>
          </a:p>
          <a:p>
            <a:r>
              <a:rPr lang="mr-IN" sz="2000" dirty="0">
                <a:latin typeface="+mn-lt"/>
              </a:rPr>
              <a:t>presmwl        0   1,  6,0 PRESSURE (PA)</a:t>
            </a:r>
          </a:p>
          <a:p>
            <a:r>
              <a:rPr lang="mr-IN" sz="2000" dirty="0">
                <a:latin typeface="+mn-lt"/>
              </a:rPr>
              <a:t>ugrdmwl        0  33,  6,0 ZONAL WIND (M/S)</a:t>
            </a:r>
          </a:p>
          <a:p>
            <a:r>
              <a:rPr lang="mr-IN" sz="2000" dirty="0">
                <a:latin typeface="+mn-lt"/>
              </a:rPr>
              <a:t>vgrdmwl        0  34,  6,0 MERIDIONAL WIND (M/S)</a:t>
            </a:r>
          </a:p>
          <a:p>
            <a:r>
              <a:rPr lang="mr-IN" sz="2000" dirty="0">
                <a:latin typeface="+mn-lt"/>
              </a:rPr>
              <a:t>hgtsfc        </a:t>
            </a:r>
            <a:r>
              <a:rPr lang="en-US" sz="2000" dirty="0" smtClean="0">
                <a:latin typeface="+mn-lt"/>
              </a:rPr>
              <a:t>  </a:t>
            </a:r>
            <a:r>
              <a:rPr lang="mr-IN" sz="2000" dirty="0" smtClean="0">
                <a:latin typeface="+mn-lt"/>
              </a:rPr>
              <a:t> </a:t>
            </a:r>
            <a:r>
              <a:rPr lang="mr-IN" sz="2000" dirty="0">
                <a:latin typeface="+mn-lt"/>
              </a:rPr>
              <a:t>0   7,  1,0 GEOPOTENTIAL HEIGHT (M)</a:t>
            </a:r>
          </a:p>
          <a:p>
            <a:r>
              <a:rPr lang="en-US" sz="2000" dirty="0" err="1">
                <a:latin typeface="+mn-lt"/>
              </a:rPr>
              <a:t>prmslmsl</a:t>
            </a:r>
            <a:r>
              <a:rPr lang="en-US" sz="2000" dirty="0">
                <a:latin typeface="+mn-lt"/>
              </a:rPr>
              <a:t>       0   2,102,0 SEA-LEVEL PRESSURE (PA)</a:t>
            </a:r>
          </a:p>
          <a:p>
            <a:r>
              <a:rPr lang="en-US" sz="2000" dirty="0" err="1">
                <a:latin typeface="+mn-lt"/>
              </a:rPr>
              <a:t>clwmrlls</a:t>
            </a:r>
            <a:r>
              <a:rPr lang="en-US" sz="2000" dirty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   </a:t>
            </a:r>
            <a:r>
              <a:rPr lang="en-US" sz="2000" dirty="0">
                <a:latin typeface="+mn-lt"/>
              </a:rPr>
              <a:t>0 153,200,0 Cloud water mixing ratio [kg/kg]</a:t>
            </a:r>
          </a:p>
          <a:p>
            <a:r>
              <a:rPr lang="en-US" sz="2000" dirty="0">
                <a:latin typeface="+mn-lt"/>
              </a:rPr>
              <a:t>o3mrlls       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0 154,200,0 Ozone mixing ratio [kg/kg]</a:t>
            </a:r>
          </a:p>
          <a:p>
            <a:r>
              <a:rPr lang="en-US" sz="2000" dirty="0">
                <a:latin typeface="+mn-lt"/>
              </a:rPr>
              <a:t>wav5hprs   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0 222,100,0 5-WAVE GEOPOTENTIAL HEIGHT (M)</a:t>
            </a:r>
          </a:p>
          <a:p>
            <a:r>
              <a:rPr lang="mr-IN" sz="2000" dirty="0">
                <a:latin typeface="+mn-lt"/>
              </a:rPr>
              <a:t>uflxsfc       </a:t>
            </a:r>
            <a:r>
              <a:rPr lang="en-US" sz="2000" dirty="0" smtClean="0">
                <a:latin typeface="+mn-lt"/>
              </a:rPr>
              <a:t>  </a:t>
            </a:r>
            <a:r>
              <a:rPr lang="mr-IN" sz="2000" dirty="0" smtClean="0">
                <a:latin typeface="+mn-lt"/>
              </a:rPr>
              <a:t> </a:t>
            </a:r>
            <a:r>
              <a:rPr lang="mr-IN" sz="2000" dirty="0">
                <a:latin typeface="+mn-lt"/>
              </a:rPr>
              <a:t>0 124,  1,0 U WIND STRESS (N/M2)</a:t>
            </a:r>
          </a:p>
          <a:p>
            <a:r>
              <a:rPr lang="mr-IN" sz="2000" dirty="0">
                <a:latin typeface="+mn-lt"/>
              </a:rPr>
              <a:t>vflxsfc        </a:t>
            </a:r>
            <a:r>
              <a:rPr lang="en-US" sz="2000" dirty="0" smtClean="0">
                <a:latin typeface="+mn-lt"/>
              </a:rPr>
              <a:t>  </a:t>
            </a:r>
            <a:r>
              <a:rPr lang="mr-IN" sz="2000" dirty="0" smtClean="0">
                <a:latin typeface="+mn-lt"/>
              </a:rPr>
              <a:t>0 </a:t>
            </a:r>
            <a:r>
              <a:rPr lang="mr-IN" sz="2000" dirty="0">
                <a:latin typeface="+mn-lt"/>
              </a:rPr>
              <a:t>125,  1,0 V WIND STRESS (N/M2)</a:t>
            </a:r>
          </a:p>
          <a:p>
            <a:r>
              <a:rPr lang="mr-IN" sz="2000" dirty="0">
                <a:latin typeface="+mn-lt"/>
              </a:rPr>
              <a:t>shtflsfc       </a:t>
            </a:r>
            <a:r>
              <a:rPr lang="en-US" sz="2000" dirty="0" smtClean="0">
                <a:latin typeface="+mn-lt"/>
              </a:rPr>
              <a:t>  </a:t>
            </a:r>
            <a:r>
              <a:rPr lang="mr-IN" sz="2000" dirty="0" smtClean="0">
                <a:latin typeface="+mn-lt"/>
              </a:rPr>
              <a:t>0 </a:t>
            </a:r>
            <a:r>
              <a:rPr lang="mr-IN" sz="2000" dirty="0">
                <a:latin typeface="+mn-lt"/>
              </a:rPr>
              <a:t>122,  1,0 SENSIBLE HEAT FLUX (W/M2)</a:t>
            </a:r>
          </a:p>
          <a:p>
            <a:r>
              <a:rPr lang="de-DE" sz="2000" dirty="0" err="1">
                <a:latin typeface="+mn-lt"/>
              </a:rPr>
              <a:t>lhtflsfc</a:t>
            </a:r>
            <a:r>
              <a:rPr lang="de-DE" sz="2000" dirty="0">
                <a:latin typeface="+mn-lt"/>
              </a:rPr>
              <a:t>      </a:t>
            </a:r>
            <a:r>
              <a:rPr lang="de-DE" sz="2000" dirty="0" smtClean="0">
                <a:latin typeface="+mn-lt"/>
              </a:rPr>
              <a:t>    </a:t>
            </a:r>
            <a:r>
              <a:rPr lang="de-DE" sz="2000" dirty="0">
                <a:latin typeface="+mn-lt"/>
              </a:rPr>
              <a:t>0 121,  1,0 LATENT HEAT FLUX (W/M2)</a:t>
            </a:r>
          </a:p>
          <a:p>
            <a:r>
              <a:rPr lang="mr-IN" sz="2000" dirty="0">
                <a:latin typeface="+mn-lt"/>
              </a:rPr>
              <a:t>tmpsfc         0  11,  1,0 TEMPERATURE (K)</a:t>
            </a:r>
          </a:p>
          <a:p>
            <a:r>
              <a:rPr lang="en-US" sz="2000" dirty="0" err="1">
                <a:latin typeface="+mn-lt"/>
              </a:rPr>
              <a:t>weasdsfc</a:t>
            </a:r>
            <a:r>
              <a:rPr lang="en-US" sz="2000" dirty="0">
                <a:latin typeface="+mn-lt"/>
              </a:rPr>
              <a:t>   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0  65,  1,0 WATER EQUIVALENT OF SNOW DEPTH (KG/M2)</a:t>
            </a:r>
          </a:p>
          <a:p>
            <a:r>
              <a:rPr lang="en-US" sz="2000" dirty="0" err="1">
                <a:latin typeface="+mn-lt"/>
              </a:rPr>
              <a:t>dlwrfsfc</a:t>
            </a:r>
            <a:r>
              <a:rPr lang="en-US" sz="2000" dirty="0">
                <a:latin typeface="+mn-lt"/>
              </a:rPr>
              <a:t>       0 205,  1,0 DOWNWARD LONGWAVE RADIATIVE FLUX (W/M2)</a:t>
            </a:r>
          </a:p>
          <a:p>
            <a:r>
              <a:rPr lang="en-US" sz="2000" dirty="0" err="1">
                <a:latin typeface="+mn-lt"/>
              </a:rPr>
              <a:t>ulwrfsfc</a:t>
            </a:r>
            <a:r>
              <a:rPr lang="en-US" sz="2000" dirty="0">
                <a:latin typeface="+mn-lt"/>
              </a:rPr>
              <a:t>       0 212,  1,0 UPWARD LONGWAVE RADIATIVE FLUX (W/M2)</a:t>
            </a:r>
          </a:p>
          <a:p>
            <a:r>
              <a:rPr lang="en-US" sz="2000" dirty="0" err="1">
                <a:latin typeface="+mn-lt"/>
              </a:rPr>
              <a:t>ulwrftoa</a:t>
            </a:r>
            <a:r>
              <a:rPr lang="en-US" sz="2000" dirty="0">
                <a:latin typeface="+mn-lt"/>
              </a:rPr>
              <a:t>       0 212,  8,0 UPWARD LONGWAVE RADIATIVE FLUX (W/M2)</a:t>
            </a:r>
          </a:p>
          <a:p>
            <a:r>
              <a:rPr lang="en-US" sz="2000" dirty="0" err="1">
                <a:latin typeface="+mn-lt"/>
              </a:rPr>
              <a:t>uswrftoa</a:t>
            </a:r>
            <a:r>
              <a:rPr lang="en-US" sz="2000" dirty="0">
                <a:latin typeface="+mn-lt"/>
              </a:rPr>
              <a:t>       0 211,  8,0 UPWARD SOLAR RADIATIVE FLUX (W/M2)</a:t>
            </a:r>
          </a:p>
          <a:p>
            <a:r>
              <a:rPr lang="en-US" sz="2000" dirty="0" err="1">
                <a:latin typeface="+mn-lt"/>
              </a:rPr>
              <a:t>uswrfsfc</a:t>
            </a:r>
            <a:r>
              <a:rPr lang="en-US" sz="2000" dirty="0">
                <a:latin typeface="+mn-lt"/>
              </a:rPr>
              <a:t>       0 211,  1,0 UPWARD SOLAR RADIATIVE FLUX (W/M2)</a:t>
            </a:r>
          </a:p>
          <a:p>
            <a:r>
              <a:rPr lang="en-US" sz="2000" dirty="0" err="1">
                <a:latin typeface="+mn-lt"/>
              </a:rPr>
              <a:t>dswrfsfc</a:t>
            </a:r>
            <a:r>
              <a:rPr lang="en-US" sz="2000" dirty="0">
                <a:latin typeface="+mn-lt"/>
              </a:rPr>
              <a:t>       0 204,  1,0 DOWNWARD SOLAR RADIATIVE FLUX (W/M2)</a:t>
            </a:r>
          </a:p>
        </p:txBody>
      </p:sp>
    </p:spTree>
    <p:extLst>
      <p:ext uri="{BB962C8B-B14F-4D97-AF65-F5344CB8AC3E}">
        <p14:creationId xmlns:p14="http://schemas.microsoft.com/office/powerpoint/2010/main" val="75458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33332"/>
            <a:ext cx="761496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+mn-lt"/>
              </a:rPr>
              <a:t>tcdchcl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       0  71,234,0 TOTAL CLOUD COVER (PERCENT)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preshct        0   1,233,0 PRESSURE (PA)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preshcb        0   1,232,0 PRESSURE (PA)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tmphct         0  11,233,0 TEMPERATURE (K)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n-lt"/>
              </a:rPr>
              <a:t>tcdcmcl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       0  71,224,0 TOTAL CLOUD COVER (PERCENT)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presmct        0   1,223,0 PRESSURE (PA)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presmcb        0   1,222,0 PRESSURE (PA)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tmpmct         0  11,223,0 TEMPERATURE (K)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n-lt"/>
              </a:rPr>
              <a:t>tcdclcl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0  71,214,0 TOTAL CLOUD COVER (PERCENT)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preslct   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mr-IN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+mn-lt"/>
              </a:rPr>
              <a:t>0   1,213,0 PRESSURE (PA)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preslcb   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+mn-lt"/>
              </a:rPr>
              <a:t>0   1,212,0 PRESSURE (PA)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tmplct    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+mn-lt"/>
              </a:rPr>
              <a:t>0  11,213,0 TEMPERATURE (K)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n-lt"/>
              </a:rPr>
              <a:t>apcpsfc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       0  61,  1,0 TOTAL PRECIPITATION (KG/M2)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n-lt"/>
              </a:rPr>
              <a:t>acpcpsfc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0  63,  1,0 CONVECTIVE PRECIPITATION (KG/M2)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gfluxsfc   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 smtClean="0">
                <a:solidFill>
                  <a:srgbClr val="000000"/>
                </a:solidFill>
                <a:latin typeface="+mn-lt"/>
              </a:rPr>
              <a:t>0 </a:t>
            </a:r>
            <a:r>
              <a:rPr lang="mr-IN" sz="2000" dirty="0">
                <a:solidFill>
                  <a:srgbClr val="000000"/>
                </a:solidFill>
                <a:latin typeface="+mn-lt"/>
              </a:rPr>
              <a:t>155,  1,0 GROUND HEAT FLUX (W/M2)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landsfc   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+mn-lt"/>
              </a:rPr>
              <a:t>0  81,  1,0 SEA-LAND MASK ()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icecsfc    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mr-IN" sz="2000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mr-IN" sz="2000" dirty="0">
                <a:solidFill>
                  <a:srgbClr val="000000"/>
                </a:solidFill>
                <a:latin typeface="+mn-lt"/>
              </a:rPr>
              <a:t>0  91,  1,0 ICE CONCENTRATION (</a:t>
            </a:r>
            <a:r>
              <a:rPr lang="mr-IN" sz="2000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ugrdhag        0  33,105,0 ZONAL WIND (M/S)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vgrdhag        0  34,105,0 MERIDIONAL WIND (M/S)</a:t>
            </a:r>
          </a:p>
          <a:p>
            <a:r>
              <a:rPr lang="mr-IN" sz="2000" dirty="0">
                <a:solidFill>
                  <a:srgbClr val="000000"/>
                </a:solidFill>
                <a:latin typeface="+mn-lt"/>
              </a:rPr>
              <a:t>tmphag         0  11,105,0 TEMPERATURE (K)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+mn-lt"/>
              </a:rPr>
              <a:t>spfhhag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       0  51,105,0 SPECIFIC HUMIDITY (KG/KG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76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2987" y="119068"/>
            <a:ext cx="921120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tmaxhag</a:t>
            </a:r>
            <a:r>
              <a:rPr lang="en-US" sz="2000" dirty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0  15,105,0 MAXIMUM TEMPERATURE (K)</a:t>
            </a:r>
          </a:p>
          <a:p>
            <a:r>
              <a:rPr lang="en-US" sz="2000" dirty="0" err="1">
                <a:latin typeface="+mn-lt"/>
              </a:rPr>
              <a:t>qmaxhag</a:t>
            </a:r>
            <a:r>
              <a:rPr lang="en-US" sz="2000" dirty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0 118,105,0 MAXIMUM SPECFIC HUMIDITY(KG/KG)</a:t>
            </a:r>
          </a:p>
          <a:p>
            <a:r>
              <a:rPr lang="en-US" sz="2000" dirty="0" err="1">
                <a:latin typeface="+mn-lt"/>
              </a:rPr>
              <a:t>tminhag</a:t>
            </a:r>
            <a:r>
              <a:rPr lang="en-US" sz="2000" dirty="0">
                <a:latin typeface="+mn-lt"/>
              </a:rPr>
              <a:t>        0  16,105,0 MINIMUM TEMPERATURE (K)</a:t>
            </a:r>
          </a:p>
          <a:p>
            <a:r>
              <a:rPr lang="en-US" sz="2000" dirty="0" err="1">
                <a:latin typeface="+mn-lt"/>
              </a:rPr>
              <a:t>qminhag</a:t>
            </a:r>
            <a:r>
              <a:rPr lang="en-US" sz="2000" dirty="0">
                <a:latin typeface="+mn-lt"/>
              </a:rPr>
              <a:t>    </a:t>
            </a:r>
            <a:r>
              <a:rPr lang="en-US" sz="2000" dirty="0" smtClean="0">
                <a:latin typeface="+mn-lt"/>
              </a:rPr>
              <a:t>   </a:t>
            </a:r>
            <a:r>
              <a:rPr lang="en-US" sz="2000" dirty="0">
                <a:latin typeface="+mn-lt"/>
              </a:rPr>
              <a:t>0 119,105,0 MINIMUM SPECFIC HUMIDITY(KG/KG)</a:t>
            </a:r>
          </a:p>
          <a:p>
            <a:r>
              <a:rPr lang="mr-IN" sz="2000" dirty="0">
                <a:latin typeface="+mn-lt"/>
              </a:rPr>
              <a:t>watrsfc      </a:t>
            </a:r>
            <a:r>
              <a:rPr lang="en-US" sz="2000" dirty="0" smtClean="0">
                <a:latin typeface="+mn-lt"/>
              </a:rPr>
              <a:t> </a:t>
            </a:r>
            <a:r>
              <a:rPr lang="mr-IN" sz="2000" dirty="0" smtClean="0">
                <a:latin typeface="+mn-lt"/>
              </a:rPr>
              <a:t>  </a:t>
            </a:r>
            <a:r>
              <a:rPr lang="mr-IN" sz="2000" dirty="0">
                <a:latin typeface="+mn-lt"/>
              </a:rPr>
              <a:t>0  90,  1,0 RUNOFF (KG/M2)</a:t>
            </a:r>
          </a:p>
          <a:p>
            <a:r>
              <a:rPr lang="en-US" sz="2000" dirty="0" err="1">
                <a:latin typeface="+mn-lt"/>
              </a:rPr>
              <a:t>potersfc</a:t>
            </a:r>
            <a:r>
              <a:rPr lang="en-US" sz="2000" dirty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   </a:t>
            </a:r>
            <a:r>
              <a:rPr lang="en-US" sz="2000" dirty="0">
                <a:latin typeface="+mn-lt"/>
              </a:rPr>
              <a:t>0 145,  1,0 POTENTIAL EVAPORATION RATE (W/M2)</a:t>
            </a:r>
          </a:p>
          <a:p>
            <a:r>
              <a:rPr lang="en-US" sz="2000" dirty="0" err="1">
                <a:latin typeface="+mn-lt"/>
              </a:rPr>
              <a:t>cworklls</a:t>
            </a:r>
            <a:r>
              <a:rPr lang="en-US" sz="2000" dirty="0">
                <a:latin typeface="+mn-lt"/>
              </a:rPr>
              <a:t>     </a:t>
            </a:r>
            <a:r>
              <a:rPr lang="en-US" sz="2000" dirty="0" smtClean="0">
                <a:latin typeface="+mn-lt"/>
              </a:rPr>
              <a:t>   </a:t>
            </a:r>
            <a:r>
              <a:rPr lang="en-US" sz="2000" dirty="0">
                <a:latin typeface="+mn-lt"/>
              </a:rPr>
              <a:t>0 146,200,0 CLOUD WORKFUNCTION (J/KG)</a:t>
            </a:r>
          </a:p>
          <a:p>
            <a:r>
              <a:rPr lang="mr-IN" sz="2000" dirty="0">
                <a:latin typeface="+mn-lt"/>
              </a:rPr>
              <a:t>ugwssfc        0 147,  1,0 U GRAVITY WAVE STRESS (N/M2)</a:t>
            </a:r>
          </a:p>
          <a:p>
            <a:r>
              <a:rPr lang="mr-IN" sz="2000" dirty="0">
                <a:latin typeface="+mn-lt"/>
              </a:rPr>
              <a:t>vgwssfc        0 148,  1,0 V GRAVITY WAVE STRESS (N/M2)</a:t>
            </a:r>
          </a:p>
          <a:p>
            <a:r>
              <a:rPr lang="en-US" sz="2000" dirty="0" err="1">
                <a:latin typeface="+mn-lt"/>
              </a:rPr>
              <a:t>hpblsfc</a:t>
            </a:r>
            <a:r>
              <a:rPr lang="en-US" sz="2000" dirty="0">
                <a:latin typeface="+mn-lt"/>
              </a:rPr>
              <a:t>       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0 221,  1,0 PLANETARY BOUNDARY LAYER HEIGHT (M)</a:t>
            </a:r>
          </a:p>
          <a:p>
            <a:r>
              <a:rPr lang="mr-IN" sz="2000" dirty="0">
                <a:latin typeface="+mn-lt"/>
              </a:rPr>
              <a:t>albdosfc       0  84,  1,0 ALBEDO (PERCENT)</a:t>
            </a:r>
          </a:p>
          <a:p>
            <a:r>
              <a:rPr lang="en-US" sz="2000" dirty="0" err="1">
                <a:latin typeface="+mn-lt"/>
              </a:rPr>
              <a:t>tcdclls</a:t>
            </a:r>
            <a:r>
              <a:rPr lang="en-US" sz="2000" dirty="0">
                <a:latin typeface="+mn-lt"/>
              </a:rPr>
              <a:t>        </a:t>
            </a:r>
            <a:r>
              <a:rPr lang="en-US" sz="2000" dirty="0" smtClean="0">
                <a:latin typeface="+mn-lt"/>
              </a:rPr>
              <a:t>  0  </a:t>
            </a:r>
            <a:r>
              <a:rPr lang="en-US" sz="2000" dirty="0">
                <a:latin typeface="+mn-lt"/>
              </a:rPr>
              <a:t>71,200,0 TOTAL CLOUD COVER (PERCENT)</a:t>
            </a:r>
          </a:p>
          <a:p>
            <a:r>
              <a:rPr lang="en-US" sz="2000" dirty="0" err="1">
                <a:latin typeface="+mn-lt"/>
              </a:rPr>
              <a:t>cnvhrlls</a:t>
            </a:r>
            <a:r>
              <a:rPr lang="en-US" sz="2000" dirty="0">
                <a:latin typeface="+mn-lt"/>
              </a:rPr>
              <a:t>      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0 242,200,0 DEEP CONVECTIVE HEATING RATE (K/S)</a:t>
            </a:r>
          </a:p>
          <a:p>
            <a:r>
              <a:rPr lang="en-US" sz="2000" dirty="0" err="1">
                <a:latin typeface="+mn-lt"/>
              </a:rPr>
              <a:t>cnvmrlls</a:t>
            </a:r>
            <a:r>
              <a:rPr lang="en-US" sz="2000" dirty="0">
                <a:latin typeface="+mn-lt"/>
              </a:rPr>
              <a:t>       0 243,200,0 DEEP CONVECTIVE MOISTENING RATE (KG/KG/S)</a:t>
            </a:r>
          </a:p>
          <a:p>
            <a:r>
              <a:rPr lang="en-US" sz="2000" dirty="0" err="1">
                <a:latin typeface="+mn-lt"/>
              </a:rPr>
              <a:t>ssrunsfc</a:t>
            </a:r>
            <a:r>
              <a:rPr lang="en-US" sz="2000" dirty="0">
                <a:latin typeface="+mn-lt"/>
              </a:rPr>
              <a:t>       0 235,  1,0 STORM SURFACE RUNOFF (KG/M2)</a:t>
            </a:r>
          </a:p>
          <a:p>
            <a:r>
              <a:rPr lang="mr-IN" sz="2000" dirty="0">
                <a:latin typeface="+mn-lt"/>
              </a:rPr>
              <a:t>snodsfc        0  66,  1,0 SNOW DEPTH (M)</a:t>
            </a:r>
          </a:p>
          <a:p>
            <a:r>
              <a:rPr lang="mr-IN" sz="2000" dirty="0">
                <a:latin typeface="+mn-lt"/>
              </a:rPr>
              <a:t>csnowsfc   </a:t>
            </a:r>
            <a:r>
              <a:rPr lang="mr-IN" sz="2000" dirty="0" smtClean="0">
                <a:latin typeface="+mn-lt"/>
              </a:rPr>
              <a:t>   </a:t>
            </a:r>
            <a:r>
              <a:rPr lang="mr-IN" sz="2000" dirty="0">
                <a:latin typeface="+mn-lt"/>
              </a:rPr>
              <a:t>0 143,  1,0 SNOW MASK ()</a:t>
            </a:r>
          </a:p>
          <a:p>
            <a:r>
              <a:rPr lang="mr-IN" sz="2000" dirty="0">
                <a:latin typeface="+mn-lt"/>
              </a:rPr>
              <a:t>cicepsfc       0 142,  1,0 ICE PELLETS MASK ()</a:t>
            </a:r>
          </a:p>
          <a:p>
            <a:r>
              <a:rPr lang="mr-IN" sz="2000" dirty="0">
                <a:latin typeface="+mn-lt"/>
              </a:rPr>
              <a:t>cfrznsfc       0 141,  1,0 FREEZING RAIN MASK ()</a:t>
            </a:r>
          </a:p>
          <a:p>
            <a:r>
              <a:rPr lang="mr-IN" sz="2000" dirty="0">
                <a:latin typeface="+mn-lt"/>
              </a:rPr>
              <a:t>crainsfc       0 140,  1,0 RAIN MASK (</a:t>
            </a:r>
            <a:r>
              <a:rPr lang="mr-IN" sz="2000" dirty="0" smtClean="0">
                <a:latin typeface="+mn-lt"/>
              </a:rPr>
              <a:t>)</a:t>
            </a:r>
            <a:endParaRPr lang="mr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78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GRIB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r>
              <a:rPr lang="en-US" dirty="0" smtClean="0"/>
              <a:t>Under </a:t>
            </a:r>
            <a:r>
              <a:rPr lang="en-US" dirty="0" err="1" smtClean="0"/>
              <a:t>GrADS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ribscan</a:t>
            </a:r>
            <a:r>
              <a:rPr lang="en-US" dirty="0" smtClean="0"/>
              <a:t>, grib2scan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grib</a:t>
            </a:r>
            <a:r>
              <a:rPr lang="en-US" dirty="0" smtClean="0"/>
              <a:t>, wgrib2</a:t>
            </a:r>
          </a:p>
          <a:p>
            <a:pPr lvl="1"/>
            <a:r>
              <a:rPr lang="en-US" dirty="0" err="1" smtClean="0"/>
              <a:t>gribmap</a:t>
            </a:r>
            <a:endParaRPr lang="en-US" dirty="0" smtClean="0"/>
          </a:p>
          <a:p>
            <a:r>
              <a:rPr lang="en-US" dirty="0" smtClean="0"/>
              <a:t>Under $SYSDISK/</a:t>
            </a:r>
            <a:r>
              <a:rPr lang="en-US" dirty="0" err="1" smtClean="0"/>
              <a:t>utl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rib2ctl.pl, g2ctl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rbpoint.pl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rbindex</a:t>
            </a:r>
            <a:r>
              <a:rPr lang="en-US" dirty="0" smtClean="0"/>
              <a:t>, grb2index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r_pgb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r>
              <a:rPr lang="en-US" dirty="0" smtClean="0"/>
              <a:t>Use each control file to make index by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ribmap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r_pgb.f12.ctlprs</a:t>
            </a:r>
          </a:p>
          <a:p>
            <a:r>
              <a:rPr lang="en-US" dirty="0" smtClean="0"/>
              <a:t>Modify control file to read all files</a:t>
            </a:r>
          </a:p>
          <a:p>
            <a:pPr lvl="1"/>
            <a:r>
              <a:rPr lang="en-US" dirty="0" smtClean="0"/>
              <a:t>Copy r_pgb.f06.ctlprs to </a:t>
            </a:r>
            <a:r>
              <a:rPr lang="en-US" dirty="0" err="1" smtClean="0"/>
              <a:t>r_pgb.ctl</a:t>
            </a:r>
            <a:endParaRPr lang="en-US" dirty="0" smtClean="0"/>
          </a:p>
          <a:p>
            <a:pPr lvl="1"/>
            <a:r>
              <a:rPr lang="en-US" dirty="0" smtClean="0"/>
              <a:t>Modify to have</a:t>
            </a:r>
          </a:p>
          <a:p>
            <a:pPr marL="457200" lvl="1" indent="0">
              <a:buNone/>
            </a:pPr>
            <a:r>
              <a:rPr lang="en-US" sz="2000" dirty="0" err="1"/>
              <a:t>d</a:t>
            </a:r>
            <a:r>
              <a:rPr lang="en-US" sz="2000" dirty="0" err="1" smtClean="0"/>
              <a:t>set</a:t>
            </a:r>
            <a:r>
              <a:rPr lang="en-US" sz="2000" dirty="0" smtClean="0"/>
              <a:t> ^r_pgb.f%f2</a:t>
            </a:r>
          </a:p>
          <a:p>
            <a:pPr marL="457200" lvl="1" indent="0">
              <a:buNone/>
            </a:pPr>
            <a:r>
              <a:rPr lang="en-US" sz="2000" dirty="0"/>
              <a:t>o</a:t>
            </a:r>
            <a:r>
              <a:rPr lang="en-US" sz="2000" dirty="0" smtClean="0"/>
              <a:t>ptions template</a:t>
            </a:r>
          </a:p>
          <a:p>
            <a:pPr marL="457200" lvl="1" indent="0">
              <a:buNone/>
            </a:pPr>
            <a:r>
              <a:rPr lang="en-US" sz="2000" dirty="0"/>
              <a:t>i</a:t>
            </a:r>
            <a:r>
              <a:rPr lang="en-US" sz="2000" dirty="0" smtClean="0"/>
              <a:t>ndex ^</a:t>
            </a:r>
            <a:r>
              <a:rPr lang="en-US" sz="2000" dirty="0" err="1" smtClean="0"/>
              <a:t>r_pgb.map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err="1"/>
              <a:t>t</a:t>
            </a:r>
            <a:r>
              <a:rPr lang="en-US" sz="2000" dirty="0" err="1" smtClean="0"/>
              <a:t>def</a:t>
            </a:r>
            <a:r>
              <a:rPr lang="en-US" sz="2000" dirty="0" smtClean="0"/>
              <a:t>  9 linear 00Z12JAN2017 6hr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possible future</a:t>
            </a: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Make sigma and surface files to be more easy to be readable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Record length read in, immediately for array length to read in.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Provide more variable output fields based on most users request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Such as </a:t>
            </a:r>
            <a:r>
              <a:rPr lang="en-US" sz="2400" dirty="0" err="1" smtClean="0"/>
              <a:t>rhhag</a:t>
            </a:r>
            <a:r>
              <a:rPr lang="en-US" sz="2400" dirty="0" smtClean="0"/>
              <a:t> in additional to </a:t>
            </a:r>
            <a:r>
              <a:rPr lang="en-US" sz="2400" dirty="0" err="1" smtClean="0"/>
              <a:t>spfhhag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Provide completed </a:t>
            </a:r>
            <a:r>
              <a:rPr lang="en-US" sz="2800" dirty="0" err="1" smtClean="0"/>
              <a:t>GrADS</a:t>
            </a:r>
            <a:r>
              <a:rPr lang="en-US" sz="2800" dirty="0" smtClean="0"/>
              <a:t> control files for different levels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example, data in hag levels along with pressure surface data cannot </a:t>
            </a:r>
            <a:r>
              <a:rPr lang="en-US" sz="2400" dirty="0" err="1" smtClean="0"/>
              <a:t>GrADS</a:t>
            </a:r>
            <a:r>
              <a:rPr lang="en-US" sz="2400" dirty="0" smtClean="0"/>
              <a:t> output </a:t>
            </a:r>
            <a:r>
              <a:rPr lang="en-US" sz="2400" smtClean="0"/>
              <a:t>on hag</a:t>
            </a:r>
            <a:r>
              <a:rPr lang="is-IS" sz="2400" smtClean="0"/>
              <a:t>…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3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Contents for course 9</a:t>
            </a:r>
            <a:endParaRPr lang="en-US" dirty="0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Input and Output files options/format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Postprocessor options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GRIB version one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Introduction of plotting package: </a:t>
            </a:r>
            <a:r>
              <a:rPr lang="en-US" sz="2400" dirty="0" err="1" smtClean="0"/>
              <a:t>GrADS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Prepare control file for GRIB output files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Combine most outputs in one control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Specific variable for different control file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Manipulate GRIB outputs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Prepare output for wave and ocean coupling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Post processor further concerns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Base file for IC and BC are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 smtClean="0"/>
              <a:t>rb_sig.f$h</a:t>
            </a:r>
            <a:r>
              <a:rPr lang="en-US" sz="2400" dirty="0" smtClean="0"/>
              <a:t>, </a:t>
            </a:r>
            <a:r>
              <a:rPr lang="en-US" sz="2400" dirty="0" err="1" smtClean="0"/>
              <a:t>rb_sfc.f$h</a:t>
            </a:r>
            <a:r>
              <a:rPr lang="en-US" sz="2400" dirty="0" smtClean="0"/>
              <a:t>  </a:t>
            </a:r>
            <a:r>
              <a:rPr lang="en-US" sz="2400" dirty="0" err="1" smtClean="0"/>
              <a:t>rb_pgb.f$h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RSM/MSM IC are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/>
              <a:t>r</a:t>
            </a:r>
            <a:r>
              <a:rPr lang="en-US" sz="2400" dirty="0" err="1" smtClean="0"/>
              <a:t>_sigit</a:t>
            </a:r>
            <a:r>
              <a:rPr lang="en-US" sz="2400" dirty="0" smtClean="0"/>
              <a:t>, </a:t>
            </a:r>
            <a:r>
              <a:rPr lang="en-US" sz="2400" dirty="0" err="1" smtClean="0"/>
              <a:t>r_sigitdt</a:t>
            </a:r>
            <a:r>
              <a:rPr lang="en-US" sz="2400" dirty="0" smtClean="0"/>
              <a:t>, </a:t>
            </a:r>
            <a:r>
              <a:rPr lang="en-US" sz="2400" dirty="0" err="1" smtClean="0"/>
              <a:t>r_sfci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history output can be restart are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 smtClean="0"/>
              <a:t>r_sig.f$h</a:t>
            </a:r>
            <a:r>
              <a:rPr lang="en-US" sz="2400" dirty="0" smtClean="0"/>
              <a:t>, </a:t>
            </a:r>
            <a:r>
              <a:rPr lang="en-US" sz="2400" dirty="0" err="1" smtClean="0"/>
              <a:t>r_sfc.f$h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history file after post processor can be used to plot are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 smtClean="0"/>
              <a:t>r_pgb.f$h</a:t>
            </a:r>
            <a:r>
              <a:rPr lang="en-US" sz="2400" dirty="0" smtClean="0"/>
              <a:t>, </a:t>
            </a:r>
            <a:r>
              <a:rPr lang="en-US" sz="2400" dirty="0" err="1" smtClean="0"/>
              <a:t>r_flx.f$h</a:t>
            </a:r>
            <a:r>
              <a:rPr lang="en-US" sz="2400" dirty="0" smtClean="0"/>
              <a:t>, </a:t>
            </a:r>
            <a:r>
              <a:rPr lang="en-US" sz="2400" dirty="0" err="1" smtClean="0"/>
              <a:t>r_sgb.f$h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Sigma Files</a:t>
            </a:r>
            <a:endParaRPr lang="en-US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Sigma files as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 smtClean="0"/>
              <a:t>rb_sig.f$h</a:t>
            </a:r>
            <a:r>
              <a:rPr lang="en-US" sz="2400" dirty="0" smtClean="0"/>
              <a:t>, </a:t>
            </a:r>
            <a:r>
              <a:rPr lang="en-US" sz="2400" dirty="0" err="1" smtClean="0"/>
              <a:t>r_sig.f$h</a:t>
            </a:r>
            <a:r>
              <a:rPr lang="en-US" sz="2400" dirty="0" smtClean="0"/>
              <a:t>  </a:t>
            </a:r>
            <a:r>
              <a:rPr lang="en-US" sz="2400" dirty="0" err="1" smtClean="0"/>
              <a:t>r_sigit</a:t>
            </a:r>
            <a:r>
              <a:rPr lang="en-US" sz="2400" dirty="0" smtClean="0"/>
              <a:t> </a:t>
            </a:r>
            <a:r>
              <a:rPr lang="en-US" sz="2400" dirty="0" err="1" smtClean="0"/>
              <a:t>r_sigitdt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Model layer location data in atmosphere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is real 4 IEEE binary file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3512" y="469395"/>
            <a:ext cx="7175763" cy="563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Sigma file structure in 4bytes word</a:t>
            </a:r>
          </a:p>
          <a:p>
            <a:endParaRPr lang="en-US" dirty="0" smtClean="0"/>
          </a:p>
          <a:p>
            <a:r>
              <a:rPr lang="en-US" dirty="0" smtClean="0"/>
              <a:t>[ Label(8) ]</a:t>
            </a:r>
          </a:p>
          <a:p>
            <a:r>
              <a:rPr lang="en-US" dirty="0" smtClean="0"/>
              <a:t>[</a:t>
            </a:r>
            <a:r>
              <a:rPr lang="en-US" dirty="0"/>
              <a:t> </a:t>
            </a:r>
            <a:r>
              <a:rPr lang="en-US" dirty="0" err="1" smtClean="0"/>
              <a:t>fh</a:t>
            </a:r>
            <a:r>
              <a:rPr lang="en-US" dirty="0" smtClean="0"/>
              <a:t>(1),</a:t>
            </a:r>
            <a:r>
              <a:rPr lang="en-US" dirty="0" err="1" smtClean="0"/>
              <a:t>idate</a:t>
            </a:r>
            <a:r>
              <a:rPr lang="en-US" dirty="0" smtClean="0"/>
              <a:t>(4),</a:t>
            </a:r>
            <a:r>
              <a:rPr lang="en-US" dirty="0" err="1" smtClean="0"/>
              <a:t>si</a:t>
            </a:r>
            <a:r>
              <a:rPr lang="en-US" dirty="0" smtClean="0"/>
              <a:t>(K+1),</a:t>
            </a:r>
            <a:r>
              <a:rPr lang="en-US" dirty="0" err="1" smtClean="0"/>
              <a:t>sl</a:t>
            </a:r>
            <a:r>
              <a:rPr lang="en-US" dirty="0" smtClean="0"/>
              <a:t>(K),</a:t>
            </a:r>
            <a:r>
              <a:rPr lang="en-US" dirty="0" err="1" smtClean="0"/>
              <a:t>dum,ext</a:t>
            </a:r>
            <a:r>
              <a:rPr lang="en-US" dirty="0" smtClean="0"/>
              <a:t> ]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gz</a:t>
            </a:r>
            <a:r>
              <a:rPr lang="en-US" dirty="0" smtClean="0"/>
              <a:t>(N) ]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lnps</a:t>
            </a:r>
            <a:r>
              <a:rPr lang="en-US" dirty="0" smtClean="0"/>
              <a:t>(N) ]</a:t>
            </a:r>
          </a:p>
          <a:p>
            <a:r>
              <a:rPr lang="en-US" dirty="0" smtClean="0"/>
              <a:t>K [ T(N) ]</a:t>
            </a:r>
          </a:p>
          <a:p>
            <a:r>
              <a:rPr lang="en-US" dirty="0" smtClean="0"/>
              <a:t>K [ U(N) ] [V(N)] </a:t>
            </a:r>
          </a:p>
          <a:p>
            <a:r>
              <a:rPr lang="en-US" dirty="0" smtClean="0"/>
              <a:t>C K [ q(N) ]</a:t>
            </a:r>
          </a:p>
          <a:p>
            <a:r>
              <a:rPr lang="en-US" dirty="0" smtClean="0"/>
              <a:t>K [ (</a:t>
            </a:r>
            <a:r>
              <a:rPr lang="en-US" dirty="0" err="1"/>
              <a:t>P</a:t>
            </a:r>
            <a:r>
              <a:rPr lang="en-US" dirty="0" err="1" smtClean="0"/>
              <a:t>n</a:t>
            </a:r>
            <a:r>
              <a:rPr lang="en-US" dirty="0" smtClean="0"/>
              <a:t>(N) ]</a:t>
            </a:r>
          </a:p>
          <a:p>
            <a:r>
              <a:rPr lang="en-US" dirty="0" smtClean="0"/>
              <a:t>K [ </a:t>
            </a:r>
            <a:r>
              <a:rPr lang="en-US" dirty="0" err="1"/>
              <a:t>T</a:t>
            </a:r>
            <a:r>
              <a:rPr lang="en-US" dirty="0" err="1" smtClean="0"/>
              <a:t>n</a:t>
            </a:r>
            <a:r>
              <a:rPr lang="en-US" dirty="0" smtClean="0"/>
              <a:t>(N) ]</a:t>
            </a:r>
          </a:p>
          <a:p>
            <a:r>
              <a:rPr lang="en-US" dirty="0" smtClean="0"/>
              <a:t>K+1 [ </a:t>
            </a:r>
            <a:r>
              <a:rPr lang="en-US" dirty="0" err="1"/>
              <a:t>W</a:t>
            </a:r>
            <a:r>
              <a:rPr lang="en-US" dirty="0" err="1" smtClean="0"/>
              <a:t>n</a:t>
            </a:r>
            <a:r>
              <a:rPr lang="en-US" dirty="0" smtClean="0"/>
              <a:t>(N) ]</a:t>
            </a:r>
          </a:p>
          <a:p>
            <a:endParaRPr lang="en-US" dirty="0"/>
          </a:p>
          <a:p>
            <a:r>
              <a:rPr lang="en-US" dirty="0" smtClean="0"/>
              <a:t>Array length  by ( ); record by[ ]; K record by K [ </a:t>
            </a:r>
            <a:r>
              <a:rPr lang="is-IS" dirty="0" smtClean="0"/>
              <a:t>… ]</a:t>
            </a:r>
          </a:p>
          <a:p>
            <a:r>
              <a:rPr lang="is-IS" dirty="0" smtClean="0"/>
              <a:t>C : total variables of q, </a:t>
            </a:r>
            <a:r>
              <a:rPr lang="en-US" dirty="0" smtClean="0"/>
              <a:t>  N is IM times JM; K vertical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6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Surface Files</a:t>
            </a:r>
            <a:endParaRPr lang="en-US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Surface files as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 smtClean="0"/>
              <a:t>rb_sfc.f$h</a:t>
            </a:r>
            <a:r>
              <a:rPr lang="en-US" sz="2400" dirty="0" smtClean="0"/>
              <a:t>, </a:t>
            </a:r>
            <a:r>
              <a:rPr lang="en-US" sz="2400" dirty="0" err="1" smtClean="0"/>
              <a:t>r_sfc.f$h</a:t>
            </a:r>
            <a:r>
              <a:rPr lang="en-US" sz="2400" dirty="0" smtClean="0"/>
              <a:t>  </a:t>
            </a:r>
            <a:r>
              <a:rPr lang="en-US" sz="2400" dirty="0" err="1" smtClean="0"/>
              <a:t>r_sfcit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Model terrain surface and soil related data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physics related fields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is real 4 IEEE binary file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85800"/>
            <a:ext cx="789125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file structure</a:t>
            </a:r>
          </a:p>
          <a:p>
            <a:endParaRPr lang="en-US" dirty="0"/>
          </a:p>
          <a:p>
            <a:r>
              <a:rPr lang="en-US" dirty="0" smtClean="0"/>
              <a:t>[ label(8) ]                                    [ </a:t>
            </a:r>
            <a:r>
              <a:rPr lang="en-US" dirty="0" err="1" smtClean="0"/>
              <a:t>fh,idate</a:t>
            </a:r>
            <a:r>
              <a:rPr lang="en-US" dirty="0" smtClean="0"/>
              <a:t>(4),</a:t>
            </a:r>
            <a:r>
              <a:rPr lang="en-US" dirty="0" err="1" smtClean="0"/>
              <a:t>IM,JM,version</a:t>
            </a:r>
            <a:r>
              <a:rPr lang="en-US" dirty="0" smtClean="0"/>
              <a:t> ]</a:t>
            </a:r>
          </a:p>
          <a:p>
            <a:r>
              <a:rPr lang="en-US" dirty="0" smtClean="0"/>
              <a:t>[ </a:t>
            </a:r>
            <a:r>
              <a:rPr lang="en-US" dirty="0" err="1"/>
              <a:t>T</a:t>
            </a:r>
            <a:r>
              <a:rPr lang="en-US" dirty="0" err="1" smtClean="0"/>
              <a:t>sea</a:t>
            </a:r>
            <a:r>
              <a:rPr lang="en-US" dirty="0" smtClean="0"/>
              <a:t>(N) ]                                     [ </a:t>
            </a:r>
            <a:r>
              <a:rPr lang="en-US" dirty="0" err="1" smtClean="0"/>
              <a:t>smc</a:t>
            </a:r>
            <a:r>
              <a:rPr lang="en-US" dirty="0" smtClean="0"/>
              <a:t>(</a:t>
            </a:r>
            <a:r>
              <a:rPr lang="en-US" dirty="0" err="1" smtClean="0"/>
              <a:t>N,lsoil</a:t>
            </a:r>
            <a:r>
              <a:rPr lang="en-US" dirty="0" smtClean="0"/>
              <a:t>) ]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sheleg</a:t>
            </a:r>
            <a:r>
              <a:rPr lang="en-US" dirty="0" smtClean="0"/>
              <a:t>(N) ]                                 [ </a:t>
            </a:r>
            <a:r>
              <a:rPr lang="en-US" dirty="0" err="1" smtClean="0"/>
              <a:t>stc</a:t>
            </a:r>
            <a:r>
              <a:rPr lang="en-US" dirty="0" smtClean="0"/>
              <a:t>(</a:t>
            </a:r>
            <a:r>
              <a:rPr lang="en-US" dirty="0" err="1" smtClean="0"/>
              <a:t>N,lsoil</a:t>
            </a:r>
            <a:r>
              <a:rPr lang="en-US" dirty="0" smtClean="0"/>
              <a:t>) ]</a:t>
            </a:r>
          </a:p>
          <a:p>
            <a:r>
              <a:rPr lang="en-US" dirty="0" smtClean="0"/>
              <a:t>[ Tg3(N) ]                                      [ </a:t>
            </a:r>
            <a:r>
              <a:rPr lang="en-US" dirty="0" err="1" smtClean="0"/>
              <a:t>zorl</a:t>
            </a:r>
            <a:r>
              <a:rPr lang="en-US" dirty="0" smtClean="0"/>
              <a:t>(N) ]</a:t>
            </a:r>
          </a:p>
          <a:p>
            <a:r>
              <a:rPr lang="en-US" dirty="0" smtClean="0"/>
              <a:t>[ cv(N) ]                                        [ </a:t>
            </a:r>
            <a:r>
              <a:rPr lang="en-US" dirty="0" err="1" smtClean="0"/>
              <a:t>cvb</a:t>
            </a:r>
            <a:r>
              <a:rPr lang="en-US" dirty="0" smtClean="0"/>
              <a:t>(N) ]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cvt</a:t>
            </a:r>
            <a:r>
              <a:rPr lang="en-US" dirty="0" smtClean="0"/>
              <a:t>(N) ]                                       [ albedo(N,4) ]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slmsk</a:t>
            </a:r>
            <a:r>
              <a:rPr lang="en-US" dirty="0" smtClean="0"/>
              <a:t>(N) ]                                   [ </a:t>
            </a:r>
            <a:r>
              <a:rPr lang="en-US" dirty="0" err="1" smtClean="0"/>
              <a:t>vfrac</a:t>
            </a:r>
            <a:r>
              <a:rPr lang="en-US" dirty="0" smtClean="0"/>
              <a:t>(N) ]  </a:t>
            </a:r>
          </a:p>
          <a:p>
            <a:r>
              <a:rPr lang="en-US" dirty="0" smtClean="0"/>
              <a:t>[ canopy(N) ]                                 [ f10m(N) ]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vtype</a:t>
            </a:r>
            <a:r>
              <a:rPr lang="en-US" dirty="0" smtClean="0"/>
              <a:t>(N) ]                                   [ </a:t>
            </a:r>
            <a:r>
              <a:rPr lang="en-US" dirty="0" err="1" smtClean="0"/>
              <a:t>stype</a:t>
            </a:r>
            <a:r>
              <a:rPr lang="en-US" dirty="0" smtClean="0"/>
              <a:t>(N) ]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facswf</a:t>
            </a:r>
            <a:r>
              <a:rPr lang="en-US" dirty="0" smtClean="0"/>
              <a:t>(N,2) ]                               [ </a:t>
            </a:r>
            <a:r>
              <a:rPr lang="en-US" dirty="0" err="1" smtClean="0"/>
              <a:t>uustar</a:t>
            </a:r>
            <a:r>
              <a:rPr lang="en-US" dirty="0" smtClean="0"/>
              <a:t>(N) ]                 </a:t>
            </a:r>
          </a:p>
          <a:p>
            <a:r>
              <a:rPr lang="en-US" dirty="0" smtClean="0"/>
              <a:t>[ </a:t>
            </a:r>
            <a:r>
              <a:rPr lang="en-US" dirty="0" err="1" smtClean="0"/>
              <a:t>ffmm</a:t>
            </a:r>
            <a:r>
              <a:rPr lang="en-US" dirty="0" smtClean="0"/>
              <a:t>(N) ]                                    [ </a:t>
            </a:r>
            <a:r>
              <a:rPr lang="en-US" dirty="0" err="1" smtClean="0"/>
              <a:t>ffhh</a:t>
            </a:r>
            <a:r>
              <a:rPr lang="en-US" dirty="0" smtClean="0"/>
              <a:t>(N)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Flux Files</a:t>
            </a:r>
            <a:endParaRPr lang="en-US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Flux files as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err="1" smtClean="0"/>
              <a:t>r_flx.f$h</a:t>
            </a:r>
            <a:r>
              <a:rPr lang="en-US" sz="2400" dirty="0" smtClean="0"/>
              <a:t> 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It is real 4 IEEE binary file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model integration physics related output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Input to </a:t>
            </a:r>
            <a:r>
              <a:rPr lang="en-US" sz="2800" dirty="0" err="1" smtClean="0"/>
              <a:t>rpgb_post.sh</a:t>
            </a:r>
            <a:r>
              <a:rPr lang="en-US" sz="2800" dirty="0" smtClean="0"/>
              <a:t> with </a:t>
            </a:r>
            <a:r>
              <a:rPr lang="en-US" sz="2800" dirty="0" err="1" smtClean="0"/>
              <a:t>r_sig.f$h</a:t>
            </a:r>
            <a:r>
              <a:rPr lang="en-US" sz="2800" dirty="0" smtClean="0"/>
              <a:t> to create </a:t>
            </a:r>
            <a:r>
              <a:rPr lang="en-US" sz="2800" dirty="0" err="1" smtClean="0"/>
              <a:t>r_pgb.f$h</a:t>
            </a:r>
            <a:r>
              <a:rPr lang="en-US" sz="2800" dirty="0" smtClean="0"/>
              <a:t> GRIB file.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is written the same form to GRIB it, so simply read in </a:t>
            </a:r>
            <a:r>
              <a:rPr lang="en-US" sz="2800" dirty="0" err="1" smtClean="0"/>
              <a:t>r_flx</a:t>
            </a:r>
            <a:r>
              <a:rPr lang="en-US" sz="2800" dirty="0" smtClean="0"/>
              <a:t> file in post processor code and output into GRIB format.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is a intermediated file, so no need to know it format. We need only </a:t>
            </a:r>
            <a:r>
              <a:rPr lang="en-US" sz="2800" dirty="0" err="1" smtClean="0"/>
              <a:t>r_pgb</a:t>
            </a:r>
            <a:r>
              <a:rPr lang="en-US" sz="2800" dirty="0" smtClean="0"/>
              <a:t> file next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9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 GRIB file after postprocessor</a:t>
            </a:r>
            <a:endParaRPr lang="en-US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postprocessor files as </a:t>
            </a:r>
            <a:r>
              <a:rPr lang="en-US" sz="2400" dirty="0" err="1" smtClean="0"/>
              <a:t>r_pgb.f$h</a:t>
            </a:r>
            <a:r>
              <a:rPr lang="en-US" sz="2400" dirty="0" smtClean="0"/>
              <a:t> 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It is a GRIB file through post processor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said, postprocessor reads in </a:t>
            </a:r>
            <a:r>
              <a:rPr lang="en-US" sz="2800" dirty="0" err="1" smtClean="0"/>
              <a:t>r_flx</a:t>
            </a:r>
            <a:r>
              <a:rPr lang="en-US" sz="2800" dirty="0" smtClean="0"/>
              <a:t> and </a:t>
            </a:r>
            <a:r>
              <a:rPr lang="en-US" sz="2800" dirty="0" err="1" smtClean="0"/>
              <a:t>r_sig</a:t>
            </a:r>
            <a:r>
              <a:rPr lang="en-US" sz="2800" dirty="0" smtClean="0"/>
              <a:t> files, and interpolate </a:t>
            </a:r>
            <a:r>
              <a:rPr lang="en-US" sz="2800" dirty="0" err="1" smtClean="0"/>
              <a:t>r_sig</a:t>
            </a:r>
            <a:r>
              <a:rPr lang="en-US" sz="2800" dirty="0" smtClean="0"/>
              <a:t> file from model surface to standard pressure surfaces, then writes out in GRIB format.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This package can read GRIB2, but model generates only GRIB1.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Post processor also generates </a:t>
            </a:r>
            <a:r>
              <a:rPr lang="en-US" sz="2800" dirty="0" err="1" smtClean="0"/>
              <a:t>GrADS</a:t>
            </a:r>
            <a:r>
              <a:rPr lang="en-US" sz="2800" dirty="0" smtClean="0"/>
              <a:t> control file associated to the GRIB file.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GRIB v.1 NCEP Office Note 388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http://</a:t>
            </a:r>
            <a:r>
              <a:rPr lang="en-US" sz="2400" dirty="0" err="1"/>
              <a:t>www.nco.ncep.noaa.gov</a:t>
            </a:r>
            <a:r>
              <a:rPr lang="en-US" sz="2400" dirty="0"/>
              <a:t>/</a:t>
            </a:r>
            <a:r>
              <a:rPr lang="en-US" sz="2400" dirty="0" err="1"/>
              <a:t>pmb</a:t>
            </a:r>
            <a:r>
              <a:rPr lang="en-US" sz="2400" dirty="0"/>
              <a:t>/docs/on388/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440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9279</TotalTime>
  <Words>2091</Words>
  <Application>Microsoft Macintosh PowerPoint</Application>
  <PresentationFormat>On-screen Show (4:3)</PresentationFormat>
  <Paragraphs>265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Presentation</vt:lpstr>
      <vt:lpstr>GSM/RSM/MSM</vt:lpstr>
      <vt:lpstr>Contents for course 9</vt:lpstr>
      <vt:lpstr>Files</vt:lpstr>
      <vt:lpstr>Sigma Files</vt:lpstr>
      <vt:lpstr>PowerPoint Presentation</vt:lpstr>
      <vt:lpstr>Surface Files</vt:lpstr>
      <vt:lpstr>PowerPoint Presentation</vt:lpstr>
      <vt:lpstr>Flux Files</vt:lpstr>
      <vt:lpstr> GRIB file after postprocessor</vt:lpstr>
      <vt:lpstr> GRIB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GRIB utilities</vt:lpstr>
      <vt:lpstr>Plot r_pgb files</vt:lpstr>
      <vt:lpstr>The possible future</vt:lpstr>
    </vt:vector>
  </TitlesOfParts>
  <Company>NOAA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RSM WORKSHOP</dc:title>
  <dc:creator>Hann-Ming Juang</dc:creator>
  <cp:lastModifiedBy>Microsoft Office User</cp:lastModifiedBy>
  <cp:revision>132</cp:revision>
  <dcterms:created xsi:type="dcterms:W3CDTF">2002-07-27T20:55:20Z</dcterms:created>
  <dcterms:modified xsi:type="dcterms:W3CDTF">2017-02-01T02:17:32Z</dcterms:modified>
</cp:coreProperties>
</file>