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1" Type="http://schemas.openxmlformats.org/officeDocument/2006/relationships/viewProps" Target="viewProps.xml" /><Relationship Id="rId5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3" Type="http://schemas.openxmlformats.org/officeDocument/2006/relationships/tableStyles" Target="tableStyles.xml" /><Relationship Id="rId5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sta302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shimmy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model.lasso.outliers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(BPSysAve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train_minus_id[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lasso.outliers,]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(Age, BPSysAve))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(model.lasso.outliers)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8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boxcox transformation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boxCox</a:t>
            </a:r>
            <a:r>
              <a:rPr sz="1800">
                <a:latin typeface="Courier"/>
              </a:rPr>
              <a:t>(model.lasso.outliers)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-.5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boxCox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(Age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train_minus_id[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lasso.outliers,]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(Age, BPSysAve))) </a:t>
            </a:r>
            <a:r>
              <a:rPr sz="1800" i="1">
                <a:solidFill>
                  <a:srgbClr val="60A0B0"/>
                </a:solidFill>
                <a:latin typeface="Courier"/>
              </a:rPr>
              <a:t># approx 1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9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final model and calculations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model.lasso.boxcox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((BPSysAve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train_minus_id[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lasso.outliers,]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(Age, BPSysAve))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(model.lasso.boxcox)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error.lasso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((model.lasso.boxcox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(BPSysAve^(-0.5) - 1)/(-0.5)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model.lasso.boxcox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fitted.values)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error.lasso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0.000118855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cross validation and test error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### Cross Validation and prediction performance of lasso based selection </a:t>
            </a:r>
            <a:r>
              <a:rPr sz="1800" b="1">
                <a:solidFill>
                  <a:srgbClr val="FF0000"/>
                </a:solidFill>
                <a:latin typeface="Courier"/>
              </a:rPr>
              <a:t>###</a:t>
            </a:r>
            <a:br/>
            <a:r>
              <a:rPr sz="1800">
                <a:latin typeface="Courier"/>
              </a:rPr>
              <a:t>ols.lasso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ols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(BPSysAve^(-0.5) - 1)/(-0.5)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model.lasso.boxcox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model, 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T,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T, 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T)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 10 fold cross validation ##    </a:t>
            </a:r>
            <a:br/>
            <a:r>
              <a:rPr sz="1800">
                <a:latin typeface="Courier"/>
              </a:rPr>
              <a:t>lasso.cross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calibrate</a:t>
            </a:r>
            <a:r>
              <a:rPr sz="1800">
                <a:latin typeface="Courier"/>
              </a:rPr>
              <a:t>(ols.lasso, 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"crossvalidation"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Calibration plot ##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#pdf("lasso_cross.pdf", height = 8, width = 16)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(lasso.cross, </a:t>
            </a:r>
            <a:r>
              <a:rPr sz="1800">
                <a:solidFill>
                  <a:srgbClr val="902000"/>
                </a:solidFill>
                <a:latin typeface="Courier"/>
              </a:rPr>
              <a:t>las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"Predicted BPSysAve"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"Cross-Validation calibration with LASSO"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 Markdown</a:t>
            </a:r>
          </a:p>
          <a:p>
            <a:pPr lvl="0" marL="0" indent="0">
              <a:buNone/>
            </a:pPr>
            <a:r>
              <a:rPr/>
              <a:t>This is an R Markdown document.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 You can embed an R code chunk like this: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setwd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"C:/Users/shimm/OneDrive - University of Toronto/second_year/summer first semester/sta302/final project"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hypothesis, relationship between smoking and blood pressure.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n=496   Mean absolute error=0.001   Mean squared error=0
## 0.9 Quantile of absolute error=0.001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#dev.off()</a:t>
            </a:r>
            <a:br/>
            <a:r>
              <a:rPr sz="1800">
                <a:latin typeface="Courier"/>
              </a:rPr>
              <a:t>test_minus_id.lasso.tranformation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test_minus_id[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lasso.outliers,]</a:t>
            </a:r>
            <a:br/>
            <a:r>
              <a:rPr sz="1800">
                <a:latin typeface="Courier"/>
              </a:rPr>
              <a:t>test_minus_id.lasso.tranformation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(BPSysAve^(-0.5) - 1)/(-0.5)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(test_minus_id.lasso.tranformation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BPSysAve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.5</a:t>
            </a:r>
            <a:br/>
            <a:br/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 Test Error ##</a:t>
            </a:r>
            <a:br/>
            <a:r>
              <a:rPr sz="1800">
                <a:latin typeface="Courier"/>
              </a:rPr>
              <a:t>pred.lasso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(ols.lasso, </a:t>
            </a:r>
            <a:r>
              <a:rPr sz="1800">
                <a:solidFill>
                  <a:srgbClr val="902000"/>
                </a:solidFill>
                <a:latin typeface="Courier"/>
              </a:rPr>
              <a:t>newdata =</a:t>
            </a:r>
            <a:r>
              <a:rPr sz="1800">
                <a:latin typeface="Courier"/>
              </a:rPr>
              <a:t> test_minus_id.lasso.tranformation)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Prediction error ##</a:t>
            </a:r>
            <a:br/>
            <a:r>
              <a:rPr sz="1800">
                <a:latin typeface="Courier"/>
              </a:rPr>
              <a:t>pred.error.lasso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((test_minus_id.lasso.tranformation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(BPSysAve^(-0.5) - 1)/(-0.5)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pred.lasso)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aic model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variable selection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model.lm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 (BPSysAve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 train_minus_id)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(model.lm) 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BPSysAve ~ ., data = train_minus_id)
## 
## Residuals:
##     Min      1Q  Median      3Q     Max 
## -44.816  -9.668  -0.754   9.019  61.150 
## 
## Coefficients:
##                            Estimate Std. Error t value Pr(&gt;|t|)    
## (Intercept)               175.32295   58.07097   3.019  0.00268 ** 
## Gendermale                  3.24539    2.01738   1.609  0.10836    
## Age                         0.53500    0.05474   9.773  &lt; 2e-16 ***
## Race3Black                  7.78296    4.18558   1.859  0.06360 .  
## Race3Hispanic               4.84084    4.64456   1.042  0.29784    
## Race3Mexican                4.39209    4.66721   0.941  0.34717    
## Race3White                  2.25183    3.74627   0.601  0.54808    
## Race3Other                 -3.16617    5.39096  -0.587  0.55728    
## Education9 - 11th Grade    -1.52333    3.28156  -0.464  0.64272    
## EducationHigh School       -0.28400    3.07475  -0.092  0.92645    
## EducationSome College       0.93238    3.06363   0.304  0.76101    
## EducationCollege Grad      -1.97907    3.36150  -0.589  0.55632    
## MaritalStatusLivePartner   -1.42350    2.99910  -0.475  0.63527    
## MaritalStatusMarried       -3.78705    2.26820  -1.670  0.09567 .  
## MaritalStatusNeverMarried   3.10287    2.77621   1.118  0.26429    
## MaritalStatusSeparated     -6.81544    5.04845  -1.350  0.17767    
## MaritalStatusWidowed        1.12319    3.28249   0.342  0.73237    
## HHIncome 5000-9999         -6.62464    6.28070  -1.055  0.29209    
## HHIncome10000-14999        -3.94524    5.33768  -0.739  0.46020    
## HHIncome15000-19999       -10.43443    5.36976  -1.943  0.05260 .  
## HHIncome20000-24999        -6.02142    5.37616  -1.120  0.26329    
## HHIncome25000-34999        -7.32342    5.28099  -1.387  0.16619    
## HHIncome35000-44999        -8.41409    5.49167  -1.532  0.12617    
## HHIncome45000-54999        -9.09756    5.81827  -1.564  0.11859    
## HHIncome55000-64999        -7.49498    6.41055  -1.169  0.24294    
## HHIncome65000-74999        -3.10158    6.35765  -0.488  0.62589    
## HHIncome75000-99999         0.84807    6.32161   0.134  0.89334    
## HHIncomemore 99999          0.13591    6.26647   0.022  0.98271    
## Poverty                    -2.17460    0.92469  -2.352  0.01911 *  
## Weight                      0.37465    0.33504   1.118  0.26406    
## Height                     -0.42714    0.34297  -1.245  0.21362    
## BMI                        -0.98037    0.96845  -1.012  0.31192    
## DepressedSeveral           -0.42129    1.82545  -0.231  0.81758    
## DepressedMost               2.15839    2.61450   0.826  0.40949    
## SleepHrsNight               0.03708    0.52440   0.071  0.94367    
## SleepTroubleYes            -2.67353    1.54819  -1.727  0.08486 .  
## PhysActiveYes              -0.62633    1.55355  -0.403  0.68702    
## SmokeNowYes                -0.67578    1.56942  -0.431  0.66696    
## ---
## Signif. codes:  0 '***' 0.001 '**' 0.01 '*' 0.05 '.' 0.1 ' ' 1
## 
## Residual standard error: 15 on 462 degrees of freedom
## Multiple R-squared:  0.3123, Adjusted R-squared:  0.2572 
## F-statistic:  5.67 on 37 and 462 DF,  p-value: &lt; 2.2e-16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(train_minus_id)</a:t>
            </a:r>
            <a:br/>
            <a:r>
              <a:rPr sz="1800">
                <a:latin typeface="Courier"/>
              </a:rPr>
              <a:t>sel.var.aic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step</a:t>
            </a:r>
            <a:r>
              <a:rPr sz="1800">
                <a:latin typeface="Courier"/>
              </a:rPr>
              <a:t>(model.lm, </a:t>
            </a:r>
            <a:r>
              <a:rPr sz="1800">
                <a:solidFill>
                  <a:srgbClr val="902000"/>
                </a:solidFill>
                <a:latin typeface="Courier"/>
              </a:rPr>
              <a:t>trace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k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direction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"both"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sel.var.aic&lt;-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attr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terms</a:t>
            </a:r>
            <a:r>
              <a:rPr sz="1800">
                <a:latin typeface="Courier"/>
              </a:rPr>
              <a:t>(sel.var.aic), </a:t>
            </a:r>
            <a:r>
              <a:rPr sz="1800">
                <a:solidFill>
                  <a:srgbClr val="4070A0"/>
                </a:solidFill>
                <a:latin typeface="Courier"/>
              </a:rPr>
              <a:t>"term.labels"</a:t>
            </a:r>
            <a:r>
              <a:rPr sz="1800">
                <a:latin typeface="Courier"/>
              </a:rPr>
              <a:t>)   </a:t>
            </a:r>
            <a:br/>
            <a:r>
              <a:rPr sz="1800">
                <a:latin typeface="Courier"/>
              </a:rPr>
              <a:t>sel.var.aic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"Gender"        "Age"           "Race3"         "MaritalStatus"
## [5] "HHIncome"      "Poverty"       "SleepTrouble"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model.aic &lt;-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(BPSysAve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train_minus_id[,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(sel.var.aic, </a:t>
            </a:r>
            <a:r>
              <a:rPr sz="1800">
                <a:solidFill>
                  <a:srgbClr val="4070A0"/>
                </a:solidFill>
                <a:latin typeface="Courier"/>
              </a:rPr>
              <a:t>"BPSysAve"</a:t>
            </a:r>
            <a:r>
              <a:rPr sz="1800">
                <a:latin typeface="Courier"/>
              </a:rPr>
              <a:t>)])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diagnostics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r.aic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f_multi_diagnostic</a:t>
            </a:r>
            <a:r>
              <a:rPr sz="1800">
                <a:latin typeface="Courier"/>
              </a:rPr>
              <a:t>(model.aic)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"leverage"
## 420 675 311 206 262 190 677 583  94 531 436 594 696 552 290 403 630 275 725 102 
##   9  16  34  39  50  53  60  68  73 166 180 246 275 282 291 297 298 355 365 390 
## 522 351 619  54 135 179 474 
## 393 396 401 447 466 473 488 
## [1] "cut_d"
## named integer(0)
## [1] "cut_fits"
## 310 420 196 631  86 107 311 319 206  90  20 362 142 348 260 343 677 443 231 583 
##   2   9  11  12  18  23  34  38  39  41  42  44  48  49  51  56  60  66  67  68 
## 246  94 167 704 424 488 428 545 126 665 617  36 209 487 225 476 279 564 516  95 
##  72  73  77  78  80  85  89  95  96  97  98  99 101 102 106 109 117 120 122 125 
## 604 106 104 171 641 674 177 111 720 131 245 646 363 526 413 599 436 471  47 154 
## 129 131 138 140 143 152 154 155 156 157 164 167 169 175 177 178 180 184 186 187 
## 625  23 383 695 731  15 426 283 276 423 687 418 108 315 457 594 557 606 338 512 
## 192 193 194 201 204 205 208 210 211 212 217 233 235 236 240 246 250 257 260 265 
## 251  43 552 403 630 632 324 723 492 530 300 671 125  72 214 541 373 610 239 243 
## 267 281 282 297 298 315 328 333 337 347 349 356 357 364 372 375 376 384 386 387 
## 522 619 571 511 647  79 314 129 432 226  78 513  76 444  54 603 303 281 664 135 
## 393 401 408 409 410 415 422 433 436 439 441 442 443 444 447 449 452 457 462 466 
## 336 274 375 650 694 474  37 626 
## 476 477 482 483 486 488 491 500 
## [1] "cut_beta"
## 691 420 675 348 262 167 476 268 171 177 471 283 338 696 632 492  72 243 522 314 
##   3   9  16  49  50  77 109 110 140 154 184 210 260 275 315 337 364 387 393 422 
## 513  54 
## 442 447 
## [1] "lev + cut_b"
## [1]   9  16  50 275 393 447
## [1] "lev + cut_fits"
##  [1]   9  34  39  60  68  73 180 246 282 297 298 393 401 447 466 488
## [1] " lev + cut_d"
## integer(0)
## [1] "b + fits"
##  [1]   9  49  77 109 140 154 184 210 260 315 337 364 387 393 422 442 447
## [1] "d + b"
## integer(0)
## [1] "d + fits"
## integer(0)
## [1] " all outliers intersect"
## integer(0)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NULL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14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NULL
## Analysis of Variance Table
## 
## Response: BPSysAve
##                Df Sum Sq Mean Sq  F value    Pr(&gt;F)    
## Gender          1   1348  1347.9   6.0629 0.0141599 *  
## Age             1  30323 30323.1 136.3984 &lt; 2.2e-16 ***
## Race3           5   2125   425.0   1.9115 0.0909606 .  
## MaritalStatus   5   4881   976.2   4.3913 0.0006428 ***
## HHIncome       11   4768   433.5   1.9497 0.0316128 *  
## Poverty         1   1639  1638.8   7.3716 0.0068681 ** 
## SleepTrouble    1    632   631.9   2.8425 0.0924571 .  
## Residuals     474 105376   222.3                       
## ---
## Signif. codes:  0 '***' 0.001 '**' 0.01 '*' 0.05 '.' 0.1 ' ' 1
## [1] "VIF"
##                   GVIF Df GVIF^(1/(2*Df))
## Gender        1.160952  1        1.077475
## Age           1.527480  1        1.235913
## Race3         1.336965  5        1.029466
## MaritalStatus 2.007030  5        1.072150
## HHIncome      6.383621 11        1.087912
## Poverty       4.458362  1        2.111483
## SleepTrouble  1.096534  1        1.047155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model.aic.vif.outliers.df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model.aic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union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union</a:t>
            </a:r>
            <a:r>
              <a:rPr sz="1800">
                <a:latin typeface="Courier"/>
              </a:rPr>
              <a:t>(r.aic[[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]], r.aic[[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]]), r.aic[[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]]),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 model.aic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model)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"HHIncome"</a:t>
            </a:r>
            <a:r>
              <a:rPr sz="1800">
                <a:latin typeface="Courier"/>
              </a:rPr>
              <a:t>)]</a:t>
            </a:r>
            <a:br/>
            <a:r>
              <a:rPr sz="1800">
                <a:latin typeface="Courier"/>
              </a:rPr>
              <a:t>model.aic.vif.outliers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(BPSysAve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model.aic.vif.outliers.df)</a:t>
            </a:r>
            <a:br/>
            <a:r>
              <a:rPr sz="1800">
                <a:latin typeface="Courier"/>
              </a:rPr>
              <a:t>mult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(BPSysAve, Age, Poverty)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model.aic.vif.outliers.df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(Poverty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this allows us to ensure that we can do the boxcox tranformation function, only a few observations, so unlikely to lead to a large problem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powerTransform</a:t>
            </a:r>
            <a:r>
              <a:rPr sz="1800">
                <a:latin typeface="Courier"/>
              </a:rPr>
              <a:t>(mult))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bcPower Transformations to Multinormality 
##          Est Power Rounded Pwr Wald Lwr Bnd Wald Upr Bnd
## BPSysAve   -0.1837         0.0      -0.7101       0.3426
## Age         0.8826         1.0       0.6287       1.1366
## Poverty     0.5171         0.5       0.3920       0.6422
## 
## Likelihood ratio test that transformation parameters are equal to 0
##  (all log transformations)
##                                LRT df       pval
## LR test, lambda = (0 0 0) 140.2223  3 &lt; 2.22e-16
## 
## Likelihood ratio test that no transformations are needed
##                                LRT df       pval
## LR test, lambda = (1 1 1) 66.84866  3 2.0206e-14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boxcox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model.aic.vif.outliers.boxcox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(BPSysAve)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              </a:t>
            </a:r>
            <a:r>
              <a:rPr sz="1800">
                <a:latin typeface="Courier"/>
              </a:rPr>
              <a:t>Gender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              </a:t>
            </a:r>
            <a:r>
              <a:rPr sz="1800">
                <a:latin typeface="Courier"/>
              </a:rPr>
              <a:t>Race3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              </a:t>
            </a:r>
            <a:r>
              <a:rPr sz="1800">
                <a:latin typeface="Courier"/>
              </a:rPr>
              <a:t>MaritalStatus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              </a:t>
            </a:r>
            <a:r>
              <a:rPr sz="1800">
                <a:latin typeface="Courier"/>
              </a:rPr>
              <a:t>Age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</a:t>
            </a:r>
            <a:r>
              <a:rPr sz="1800">
                <a:latin typeface="Courier"/>
              </a:rPr>
              <a:t>((Poverty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              </a:t>
            </a:r>
            <a:r>
              <a:rPr sz="1800">
                <a:latin typeface="Courier"/>
              </a:rPr>
              <a:t>SleepTrouble </a:t>
            </a:r>
            <a:br/>
            <a:r>
              <a:rPr sz="1800">
                <a:latin typeface="Courier"/>
              </a:rPr>
              <a:t>                                  ,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model.aic.vif.outliers.df)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#model.aic.vif.outliers.boxcox$model$`I(geometric.mean(Poverty)^(1 - 0.5) * (Poverty^0.5 - 1)/0.5)`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f_multi_minus_vif</a:t>
            </a:r>
            <a:r>
              <a:rPr sz="1800">
                <a:latin typeface="Courier"/>
              </a:rPr>
              <a:t>(model.aic.vif.outliers.boxcox)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"leverage"
## 310 691 190 268  30 641 531  66  84  82 457 702 557 398 290 501 275 194 502 102 
##   2   3  47  99 117 131 153 192 206 208 224 228 233 237 271 330 331 345 360 364 
## 409 692 414 511 444 664 179  37 302 298 
## 367 378 379 381 414 431 441 458 461 466 
## [1] "cut_d"
## named integer(0)
## [1] "cut_fits"
## 196 631 107 319  20 362 260 343 443 231 424 488 545 126 665 617 209 225 268 279 
##  10  11  21  35  38  40  45  50  59  60  70  75  85  86  87  88  91  96  99 106 
## 564 104 641 674 111 245 531 646 413 599  47 154 625 695  15 687  84 418 108 315 
## 109 127 131 140 142 151 153 154 164 165 171 172 177 186 190 201 206 217 219 220 
## 457 557 606 523 251 199  43 723 300 501 275 671 125 610 239 409 414 571 511  79 
## 224 233 240 244 249 252 262 310 325 330 331 332 333 359 361 367 379 380 381 387 
## 444 303 281 664 336 375 694  37 
## 414 421 426 431 444 450 454 458 
## [1] "cut_beta"
## 310 704 268 564  84 418 290 692 414 571 444 302 
##   2  68  99 109 206 217 271 378 379 380 414 461 
## [1] "lev + cut_b"
## [1]   2  99 206 271 378 379 414 461
## [1] "lev + cut_fits"
##  [1]  99 131 153 206 224 233 330 331 367 379 381 414 431 458
## [1] " lev + cut_d"
## integer(0)
## [1] "b + fits"
## [1]  99 109 206 217 379 380 414
## [1] "d + b"
## integer(0)
## [1] "d + fits"
## integer(0)
## [1] " all outliers intersect"
## integer(0)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NULL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16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NULL
## Analysis of Variance Table
## 
## Response: log(BPSysAve)
##                           Df Sum Sq Mean Sq  F value    Pr(&gt;F)    
## Gender                     1 0.0679 0.06791   5.3362   0.02134 *  
## Race3                      5 0.0962 0.01924   1.5122   0.18455    
## MaritalStatus              5 0.5338 0.10676   8.3887 1.335e-07 ***
## Age                        1 1.3769 1.37686 108.1882 &lt; 2.2e-16 ***
## I((Poverty^0.5 - 1)/0.5)   1 0.0396 0.03956   3.1086   0.07855 .  
## SleepTrouble               1 0.0168 0.01685   1.3239   0.25051    
## Residuals                452 5.7524 0.01273                       
## ---
## Signif. codes:  0 '***' 0.001 '**' 0.01 '*' 0.05 '.' 0.1 ' '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[[1]]
## [1]   2  99 206 271 378 379 414 461
## 
## [[2]]
##  [1]  99 131 153 206 224 233 330 331 367 379 381 414 431 458
## 
## [[3]]
## integer(0)
## 
## [[4]]
## [1]  99 109 206 217 379 380 414
## 
## [[5]]
## integer(0)
## 
## [[6]]
## integer(0)
## 
## [[7]]
## integer(0)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model.aic.vif.outliers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BPSysAve ~ ., data = model.aic.vif.outliers.df)
## 
## Coefficients:
##               (Intercept)                 Gendermale  
##                   93.2780                     1.8123  
##                       Age                 Race3Black  
##                    0.4957                    11.4762  
##             Race3Hispanic               Race3Mexican  
##                    9.6355                     8.0931  
##                Race3White                 Race3Other  
##                    5.9953                     3.6812  
##  MaritalStatusLivePartner       MaritalStatusMarried  
##                    0.3960                    -2.3712  
## MaritalStatusNeverMarried     MaritalStatusSeparated  
##                    4.7795                   -10.5305  
##      MaritalStatusWidowed                    Poverty  
##                    3.2403                    -0.7665  
##           SleepTroubleYes  
##                   -1.5409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error.aic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((model.aic.vif.outliers.boxcox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fitted.values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model.aic.vif.outliers.boxcox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log(BPSysAve)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error.aic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0.01231778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cross validation and testing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ols.aic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ols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log(BPSysAve)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model.aic.vif.outliers.boxcox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model, </a:t>
            </a:r>
            <a:br/>
            <a:r>
              <a:rPr sz="1800">
                <a:latin typeface="Courier"/>
              </a:rPr>
              <a:t>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T,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T, 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T)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 10 fold cross validation ##    </a:t>
            </a:r>
            <a:br/>
            <a:r>
              <a:rPr sz="1800">
                <a:latin typeface="Courier"/>
              </a:rPr>
              <a:t>aic.cross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calibrate</a:t>
            </a:r>
            <a:r>
              <a:rPr sz="1800">
                <a:latin typeface="Courier"/>
              </a:rPr>
              <a:t>(ols.aic, 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"crossvalidation"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Calibration plot ##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(aic.cross, </a:t>
            </a:r>
            <a:r>
              <a:rPr sz="1800">
                <a:solidFill>
                  <a:srgbClr val="902000"/>
                </a:solidFill>
                <a:latin typeface="Courier"/>
              </a:rPr>
              <a:t>las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"Predicted BPSysAve"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"Cross-Validation calibration with AIC"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#libraries and given code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list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())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Attaching packages -------------------------------------------- tidyverse 1.3.0 --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v ggplot2 3.3.2     v purrr   0.3.4
## v tibble  3.0.2     v dplyr   1.0.0
## v tidyr   1.1.1     v stringr 1.4.0
## v readr   1.3.1     v forcats 0.5.0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Conflicts ----------------------------------------------- tidyverse_conflicts() --
## x dplyr::filter() masks stats::filter()
## x dplyr::lag()    masks stats::lag()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(NHANES)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package 'NHANES' was built under R version 4.0.5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(car)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carData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'car'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'package:dplyr':
## 
##     recode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'package:purrr':
## 
##     some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(olsrr)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'olsrr'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'package:datasets':
## 
##     rivers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(graphics)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(psych)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'psych'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'package:car':
## 
##     logit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'package:ggplot2':
## 
##     %+%, alpha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(glmnet)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Matrix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'Matrix'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'package:tidyr':
## 
##     expand, pack, unpack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Loaded glmnet 4.0-2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(rms)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Hmisc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lattice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survival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Formula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'Hmisc'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'package:psych':
## 
##     describe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'package:dplyr':
## 
##     src, summarize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format.pval, units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SparseM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'SparseM'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'package:base':
## 
##     backsolve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'rms'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'package:car':
## 
##     Predict, vif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small.nhanes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na.omit</a:t>
            </a:r>
            <a:r>
              <a:rPr sz="1800">
                <a:latin typeface="Courier"/>
              </a:rPr>
              <a:t>(NHANES[NHANES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SurveyYr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"2011_12"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NHANES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17</a:t>
            </a:r>
            <a:r>
              <a:rPr sz="1800">
                <a:latin typeface="Courier"/>
              </a:rPr>
              <a:t>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61</a:t>
            </a:r>
            <a:r>
              <a:rPr sz="1800">
                <a:latin typeface="Courier"/>
              </a:rPr>
              <a:t>)])</a:t>
            </a:r>
            <a:br/>
            <a:r>
              <a:rPr sz="1800">
                <a:latin typeface="Courier"/>
              </a:rPr>
              <a:t>small.nhanes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>
                <a:latin typeface="Courier"/>
              </a:rPr>
              <a:t>(small.nhanes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(ID)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row_number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(small.nhanes)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743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 Checking whether there are any ID that was repeated. If not ##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then length(unique(small.nhanes$ID)) and nrow(small.nhanes) are same ##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unique</a:t>
            </a:r>
            <a:r>
              <a:rPr sz="1800">
                <a:latin typeface="Courier"/>
              </a:rPr>
              <a:t>(small.nhanes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743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set.seed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1005476995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train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small.nhanes[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seq_len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(small.nhanes)),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500</a:t>
            </a:r>
            <a:r>
              <a:rPr sz="1800">
                <a:latin typeface="Courier"/>
              </a:rPr>
              <a:t>),]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(train)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500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(small.nhanes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train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small.nhanes[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>
                <a:latin typeface="Courier"/>
              </a:rPr>
              <a:t>small.nhanes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train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ID,]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243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train_minus_id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train[,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17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test_minus_id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test[,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17</a:t>
            </a:r>
            <a:r>
              <a:rPr sz="1800">
                <a:latin typeface="Courier"/>
              </a:rPr>
              <a:t>]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n=467   Mean absolute error=0.007   Mean squared error=7e-05
## 0.9 Quantile of absolute error=0.013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test_minus_id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BPSysAve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gsub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","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 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[1] "103" "110" "122" "121" "123" "125" "130" "141" "217" "128" "108" "107"
##  [13] "131" "143" "86"  "126" "124" "132" "133" "115" "102" "138" "137" "166"
##  [25] "119" "119" "122" "157" "124" "116" "105" "132" "122" "165" "154" "128"
##  [37] "121" "115" "99"  "121" "126" "114" "117" "117" "104" "101" "119" "97" 
##  [49] "170" "115" "120" "122" "140" "136" "116" "121" "110" "108" "118" "143"
##  [61] "130" "107" "128" "127" "156" "135" "102" "128" "130" "133" "124" "109"
##  [73] "98"  "109" "115" "125" "125" "136" "137" "100" "140" "132" "137" "114"
##  [85] "138" "122" "117" "105" "118" "113" "119" "128" "141" "130" "123" "116"
##  [97] "152" "110" "124" "116" "191" "114" "114" "161" "118" "124" "153" "129"
## [109] "116" "128" "145" "130" "98"  "113" "112" "106" "123" "117" "188" "142"
## [121] "116" "116" "124" "95"  "123" "134" "129" "112" "160" "136" "122" "124"
## [133] "126" "133" "114" "152" "105" "116" "169" "102" "98"  "135" "140" "116"
## [145] "104" "119" "122" "179" "122" "110" "131" "149" "110" "133" "112" "112"
## [157] "127" "123" "123" "117" "124" "121" "118" "141" "126" "103" "128" "114"
## [169] "123" "123" "104" "112" "150" "141" "132" "120" "131" "119" "100" "153"
## [181] "145" "111" "138" "107" "118" "114" "112" "105" "133" "112" "114" "111"
## [193] "121" "118" "128" "132" "118" "113" "129" "114" "113" "119" "130" "133"
## [205] "143" "126" "107" "108" "114" "129" "112" "114" "123" "161" "105" "103"
## [217] "117" "110" "173" "112" "99"  "105" "133" "121" "127" "179" "121" "147"
## [229] "109" "103" "147" "165" "131" "113" "159" "147" "136" "118" "114" "107"
## [241] "142" "137" "112"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g2 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gsub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","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 g)</a:t>
            </a:r>
            <a:br/>
            <a:br/>
            <a:br/>
            <a:r>
              <a:rPr sz="1800">
                <a:latin typeface="Courier"/>
              </a:rPr>
              <a:t>test_minus_id.aic.transformation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test_minus_id[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union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union</a:t>
            </a:r>
            <a:r>
              <a:rPr sz="1800">
                <a:latin typeface="Courier"/>
              </a:rPr>
              <a:t>(r.aic[[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]], r.aic[[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]]), r.aic[[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]]),]</a:t>
            </a:r>
            <a:br/>
            <a:r>
              <a:rPr sz="1800">
                <a:latin typeface="Courier"/>
              </a:rPr>
              <a:t>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test_minus_id.aic.transformation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BPSysAve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gsub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","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 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[1] "103" "110" "122" "121" "123" "125" "130" "141" "128" "108" "107" "131"
##  [13] "143" "86"  "124" "132" "133" "115" "102" "138" "137" "166" "119" "119"
##  [25] "122" "157" "124" "116" "105" "132" "122" "154" "128" "121" "115" "121"
##  [37] "126" "114" "117" "117" "104" "101" "119" "97"  "120" "122" "140" "136"
##  [49] "116" "121" "110" "108" "118" "130" "107" "128" "127" "156" "135" "102"
##  [61] "130" "133" "124" "109" "109" "115" "125" "136" "137" "100" "140" "132"
##  [73] "137" "114" "138" "122" "117" "105" "118" "113" "119" "128" "141" "130"
##  [85] "123" "116" "152" "110" "124" "116" "191" "114" "114" "161" "118" "124"
##  [97] "153" "129" "128" "145" "130" "98"  "113" "112" "106" "123" "117" "188"
## [109] "142" "116" "116" "124" "95"  "123" "134" "129" "112" "160" "136" "122"
## [121] "124" "126" "133" "114" "152" "105" "116" "169" "98"  "135" "140" "116"
## [133] "104" "119" "122" "179" "122" "110" "131" "149" "110" "112" "112" "127"
## [145] "123" "123" "117" "124" "121" "118" "141" "126" "103" "128" "114" "123"
## [157] "123" "104" "112" "150" "141" "132" "120" "131" "119" "100" "145" "111"
## [169] "138" "118" "114" "112" "105" "133" "112" "114" "111" "121" "118" "128"
## [181] "132" "118" "113" "129" "114" "113" "119" "130" "133" "143" "126" "107"
## [193] "108" "114" "112" "114" "123" "161" "105" "103" "117" "110" "173" "112"
## [205] "99"  "105" "133" "121" "127" "179" "121" "147" "109" "103" "147" "165"
## [217] "131" "113" "159" "147" "136" "118" "114" "107" "142" "137" "112"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g2 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gsub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","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 g)</a:t>
            </a:r>
            <a:br/>
            <a:r>
              <a:rPr sz="1800">
                <a:latin typeface="Courier"/>
              </a:rPr>
              <a:t>test_minus_id.aic.transformation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log(BPSysAve)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(g2))</a:t>
            </a:r>
            <a:br/>
            <a:br/>
            <a:r>
              <a:rPr sz="1800">
                <a:latin typeface="Courier"/>
              </a:rPr>
              <a:t>test_minus_id.aic.transformation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I((Poverty^0.5 - 1)/0.5)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</a:t>
            </a:r>
            <a:r>
              <a:rPr sz="1800">
                <a:latin typeface="Courier"/>
              </a:rPr>
              <a:t>((test_minus_id.aic.transformation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Poverty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Test Error ##</a:t>
            </a:r>
            <a:br/>
            <a:r>
              <a:rPr sz="1800">
                <a:latin typeface="Courier"/>
              </a:rPr>
              <a:t>pred.aic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(ols.aic, </a:t>
            </a:r>
            <a:r>
              <a:rPr sz="1800">
                <a:solidFill>
                  <a:srgbClr val="902000"/>
                </a:solidFill>
                <a:latin typeface="Courier"/>
              </a:rPr>
              <a:t>newdata =</a:t>
            </a:r>
            <a:r>
              <a:rPr sz="1800">
                <a:latin typeface="Courier"/>
              </a:rPr>
              <a:t> test_minus_id.aic.transformation[,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 </a:t>
            </a:r>
            <a:r>
              <a:rPr sz="1800">
                <a:solidFill>
                  <a:srgbClr val="4070A0"/>
                </a:solidFill>
                <a:latin typeface="Courier"/>
              </a:rPr>
              <a:t>"Gender"</a:t>
            </a:r>
            <a:r>
              <a:rPr sz="1800">
                <a:latin typeface="Courier"/>
              </a:rPr>
              <a:t>,        </a:t>
            </a:r>
            <a:r>
              <a:rPr sz="1800">
                <a:solidFill>
                  <a:srgbClr val="4070A0"/>
                </a:solidFill>
                <a:latin typeface="Courier"/>
              </a:rPr>
              <a:t>"Age"</a:t>
            </a:r>
            <a:r>
              <a:rPr sz="1800">
                <a:latin typeface="Courier"/>
              </a:rPr>
              <a:t>  ,         </a:t>
            </a:r>
            <a:r>
              <a:rPr sz="1800">
                <a:solidFill>
                  <a:srgbClr val="4070A0"/>
                </a:solidFill>
                <a:latin typeface="Courier"/>
              </a:rPr>
              <a:t>"Race3"</a:t>
            </a:r>
            <a:r>
              <a:rPr sz="1800">
                <a:latin typeface="Courier"/>
              </a:rPr>
              <a:t>   ,      </a:t>
            </a:r>
            <a:r>
              <a:rPr sz="1800">
                <a:solidFill>
                  <a:srgbClr val="4070A0"/>
                </a:solidFill>
                <a:latin typeface="Courier"/>
              </a:rPr>
              <a:t>"MaritalStatus"</a:t>
            </a:r>
            <a:r>
              <a:rPr sz="1800">
                <a:latin typeface="Courier"/>
              </a:rPr>
              <a:t>,    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"I((Poverty^0.5 - 1)/0.5)"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"SleepTrouble"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"log(BPSysAve)"</a:t>
            </a:r>
            <a:r>
              <a:rPr sz="1800">
                <a:latin typeface="Courier"/>
              </a:rPr>
              <a:t>)])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Prediction error ##</a:t>
            </a:r>
            <a:br/>
            <a:r>
              <a:rPr sz="1800">
                <a:latin typeface="Courier"/>
              </a:rPr>
              <a:t>pred.error.AIC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((test_minus_id.aic.transformation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log(BPSysAve)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pred.aic)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pred.error.AIC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0.01540345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BIC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(train)</a:t>
            </a:r>
            <a:br/>
            <a:r>
              <a:rPr sz="1800">
                <a:latin typeface="Courier"/>
              </a:rPr>
              <a:t>sel.var.bic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step</a:t>
            </a:r>
            <a:r>
              <a:rPr sz="1800">
                <a:latin typeface="Courier"/>
              </a:rPr>
              <a:t>(model.lm, </a:t>
            </a:r>
            <a:r>
              <a:rPr sz="1800">
                <a:solidFill>
                  <a:srgbClr val="902000"/>
                </a:solidFill>
                <a:latin typeface="Courier"/>
              </a:rPr>
              <a:t>trace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k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(n), </a:t>
            </a:r>
            <a:r>
              <a:rPr sz="1800">
                <a:solidFill>
                  <a:srgbClr val="902000"/>
                </a:solidFill>
                <a:latin typeface="Courier"/>
              </a:rPr>
              <a:t>direction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"both"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sel.var.bic&lt;-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attr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terms</a:t>
            </a:r>
            <a:r>
              <a:rPr sz="1800">
                <a:latin typeface="Courier"/>
              </a:rPr>
              <a:t>(sel.var.bic), </a:t>
            </a:r>
            <a:r>
              <a:rPr sz="1800">
                <a:solidFill>
                  <a:srgbClr val="4070A0"/>
                </a:solidFill>
                <a:latin typeface="Courier"/>
              </a:rPr>
              <a:t>"term.labels"</a:t>
            </a:r>
            <a:r>
              <a:rPr sz="1800">
                <a:latin typeface="Courier"/>
              </a:rPr>
              <a:t>)   </a:t>
            </a:r>
            <a:br/>
            <a:r>
              <a:rPr sz="1800">
                <a:latin typeface="Courier"/>
              </a:rPr>
              <a:t>sel.var.bic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"Age"     "Poverty"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model.bic&lt;-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(BPSysAve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train_minus_id[,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(sel.var.bic, </a:t>
            </a:r>
            <a:r>
              <a:rPr sz="1800">
                <a:solidFill>
                  <a:srgbClr val="4070A0"/>
                </a:solidFill>
                <a:latin typeface="Courier"/>
              </a:rPr>
              <a:t>"BPSysAve"</a:t>
            </a:r>
            <a:r>
              <a:rPr sz="1800">
                <a:latin typeface="Courier"/>
              </a:rPr>
              <a:t>)])</a:t>
            </a:r>
          </a:p>
          <a:p>
            <a:pPr lvl="0" marL="0" indent="0">
              <a:buNone/>
            </a:pPr>
            <a:r>
              <a:rPr/>
              <a:t>###diagnostics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r.bic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f_multi_diagnostic</a:t>
            </a:r>
            <a:r>
              <a:rPr sz="1800">
                <a:latin typeface="Courier"/>
              </a:rPr>
              <a:t>(model.bic)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"leverage"
## 206 357 102 351 
##  39 316 390 396 
## [1] "cut_d"
## named integer(0)
## [1] "cut_fits"
## 196 348 231 167 573 126 209 564  95 471 193 687 418 108 315 251 723 300 610 522 
##  11  49  67  77  92  96 101 120 125 184 185 217 233 235 236 267 333 349 384 393 
## 571 513 444 664 336 
## 408 442 444 462 476 
## [1] "cut_beta"
## 196 631 682 260 343 231 167 573 126 104 413 193 154 687 315 594 606 523 241 579 
##  11  12  47  51  56  67  77  92  96 138 177 185 187 217 236 246 257 262 283 325 
## 723 610 448 351 571 432 226 513 135 336 
## 333 384 389 396 408 436 439 442 466 476 
## [1] "lev + cut_b"
## [1] 396
## [1] "lev + cut_fits"
## integer(0)
## [1] " lev + cut_d"
## integer(0)
## [1] "b + fits"
##  [1]  11  67  77  92  96 185 217 236 333 384 408 442 476
## [1] "d + b"
## integer(0)
## [1] "d + fits"
## integer(0)
## [1] " all outliers intersect"
## integer(0)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NULL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19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NULL
## Analysis of Variance Table
## 
## Response: BPSysAve
##            Df Sum Sq Mean Sq  F value    Pr(&gt;F)    
## Age         1  30507 30507.0 128.1465 &lt; 2.2e-16 ***
## Poverty     1   2268  2267.7   9.5255  0.002139 ** 
## Residuals 497 118317   238.1                       
## ---
## Signif. codes:  0 '***' 0.001 '**' 0.01 '*' 0.05 '.' 0.1 ' ' 1
## [1] "VIF"
##      Age  Poverty 
## 1.004177 1.004177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outliers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model.bic.vif.outliers.df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model.bic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union</a:t>
            </a:r>
            <a:r>
              <a:rPr sz="1800">
                <a:latin typeface="Courier"/>
              </a:rPr>
              <a:t>(r.bic[[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]], r.bic[[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]]),]</a:t>
            </a:r>
            <a:br/>
            <a:r>
              <a:rPr sz="1800">
                <a:latin typeface="Courier"/>
              </a:rPr>
              <a:t>model.bic.vif.outliers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(BPSysAve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model.bic.vif.outliers.df)</a:t>
            </a:r>
          </a:p>
          <a:p>
            <a:pPr lvl="0" marL="0" indent="0">
              <a:buNone/>
            </a:pPr>
            <a:r>
              <a:rPr/>
              <a:t>#boxcox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mult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(BPSysAve, Age, Poverty)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model.bic.vif.outliers.df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(Poverty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powerTransform</a:t>
            </a:r>
            <a:r>
              <a:rPr sz="1800">
                <a:latin typeface="Courier"/>
              </a:rPr>
              <a:t>(mult))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bcPower Transformations to Multinormality 
##          Est Power Rounded Pwr Wald Lwr Bnd Wald Upr Bnd
## BPSysAve   -0.1050         0.0      -0.6004       0.3904
## Age         0.8617         1.0       0.6093       1.1142
## Poverty     0.5140         0.5       0.4013       0.6266
## 
## Likelihood ratio test that transformation parameters are equal to 0
##  (all log transformations)
##                                LRT df       pval
## LR test, lambda = (0 0 0) 160.6255  3 &lt; 2.22e-16
## 
## Likelihood ratio test that no transformations are needed
##                                LRT df       pval
## LR test, lambda = (1 1 1) 77.36574  3 &lt; 2.22e-16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model.bic.vif.outliers.boxcox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(BPSysAve)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  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#Gender 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  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#Race3 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  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#MaritalStatus 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              </a:t>
            </a:r>
            <a:r>
              <a:rPr sz="1800">
                <a:latin typeface="Courier"/>
              </a:rPr>
              <a:t>Age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</a:t>
            </a:r>
            <a:r>
              <a:rPr sz="1800">
                <a:latin typeface="Courier"/>
              </a:rPr>
              <a:t>((Poverty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                    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#SleepTrouble</a:t>
            </a:r>
            <a:br/>
            <a:r>
              <a:rPr sz="1800">
                <a:latin typeface="Courier"/>
              </a:rPr>
              <a:t>                                  ,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model.bic.vif.outliers.df)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f_multi_diagnostic</a:t>
            </a:r>
            <a:r>
              <a:rPr sz="1800">
                <a:latin typeface="Courier"/>
              </a:rPr>
              <a:t>(model.bic.vif.outliers.boxcox)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"leverage"
## 420 675 206 262 435 232 177 667 696 357 510 725 102 522 179 
##   9  15  38  49  88 116 149 248 267 308 321 356 380 383 460 
## [1] "cut_d"
## named integer(0)
## [1] "cut_fits"
## 107 319 348 361 209 564  95 104 171 413 471 154 418 594 338 251 300 448 522 592 
##  22  37  48  83  96 115 120 133 135 172 179 181 226 238 252 259 340 379 383 385 
## 226 444 
## 427 431 
## [1] "cut_beta"
## 631  86  20 682 260 343 218 488 361 353 104 413 154 594 606 338 523 241 121 579 
##  11  17  41  46  50  55  64  82  83 113 133 172 181 238 249 252 254 275 297 317 
## 448 432 226 444 135 
## 379 424 427 431 453 
## [1] "lev + cut_b"
## integer(0)
## [1] "lev + cut_fits"
## [1] 383
## [1] " lev + cut_d"
## integer(0)
## [1] "b + fits"
## [1]  83 133 172 181 238 252 379 427 431
## [1] "d + b"
## integer(0)
## [1] "d + fits"
## integer(0)
## [1] " all outliers intersect"
## integer(0)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NULL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2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NULL
## Analysis of Variance Table
## 
## Response: log(BPSysAve)
##                           Df Sum Sq Mean Sq F value    Pr(&gt;F)    
## Age                        1 1.9841 1.98407 152.719 &lt; 2.2e-16 ***
## I((Poverty^0.5 - 1)/0.5)   1 0.1474 0.14737  11.344 0.0008175 ***
## Residuals                483 6.2750 0.01299                      
## ---
## Signif. codes:  0 '***' 0.001 '**' 0.01 '*' 0.05 '.' 0.1 ' ' 1
## [1] "VIF"
##                      Age I((Poverty^0.5 - 1)/0.5) 
##                 1.007638                 1.007638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[[1]]
## integer(0)
## 
## [[2]]
## [1] 383
## 
## [[3]]
## integer(0)
## 
## [[4]]
## [1]  83 133 172 181 238 252 379 427 431
## 
## [[5]]
## integer(0)
## 
## [[6]]
## integer(0)
## 
## [[7]]
## integer(0)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error.bic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((model.bic.vif.outliers.boxcox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fitted.values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model.bic.vif.outliers.boxcox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log(BPSysAve)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error.bic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0.01291148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testing and cross validation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ols.bic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ols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log(BPSysAve)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model.bic.vif.outliers.boxcox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model, </a:t>
            </a:r>
            <a:br/>
            <a:r>
              <a:rPr sz="1800">
                <a:latin typeface="Courier"/>
              </a:rPr>
              <a:t>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T,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T, 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T)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 10 fold cross validation ##    </a:t>
            </a:r>
            <a:br/>
            <a:r>
              <a:rPr sz="1800">
                <a:latin typeface="Courier"/>
              </a:rPr>
              <a:t>bic.cross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calibrate</a:t>
            </a:r>
            <a:r>
              <a:rPr sz="1800">
                <a:latin typeface="Courier"/>
              </a:rPr>
              <a:t>(ols.bic, 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"crossvalidation"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#bic.boot &lt;- calibrate(ols.bic, method = "boot", B = 10)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Calibration plot ##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#pdf("bic_cross.pdf", height = 8, width = 16)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(bic.cross, </a:t>
            </a:r>
            <a:r>
              <a:rPr sz="1800">
                <a:solidFill>
                  <a:srgbClr val="902000"/>
                </a:solidFill>
                <a:latin typeface="Courier"/>
              </a:rPr>
              <a:t>las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"Predicted BPSysAve"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"Cross-Validation calibration with BIC"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f_multi_minus_vif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(m){</a:t>
            </a:r>
            <a:br/>
            <a:r>
              <a:rPr sz="1800">
                <a:latin typeface="Courier"/>
              </a:rPr>
              <a:t>    h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hatvalues</a:t>
            </a:r>
            <a:r>
              <a:rPr sz="1800">
                <a:latin typeface="Courier"/>
              </a:rPr>
              <a:t>(m)</a:t>
            </a:r>
            <a:br/>
            <a:r>
              <a:rPr sz="1800">
                <a:latin typeface="Courier"/>
              </a:rPr>
              <a:t>   thresh_hold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model.matrix</a:t>
            </a:r>
            <a:r>
              <a:rPr sz="1800">
                <a:latin typeface="Courier"/>
              </a:rPr>
              <a:t>(m))[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(m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model)</a:t>
            </a:r>
            <a:br/>
            <a:r>
              <a:rPr sz="1800">
                <a:latin typeface="Courier"/>
              </a:rPr>
              <a:t>   w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(h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thresh_hold)</a:t>
            </a:r>
            <a:br/>
            <a:r>
              <a:rPr sz="1800"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"leverage"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(w)</a:t>
            </a:r>
            <a:br/>
            <a:br/>
            <a:r>
              <a:rPr sz="1800">
                <a:latin typeface="Courier"/>
              </a:rPr>
              <a:t>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cooks.distance</a:t>
            </a:r>
            <a:r>
              <a:rPr sz="1800">
                <a:latin typeface="Courier"/>
              </a:rPr>
              <a:t>(m)</a:t>
            </a:r>
            <a:br/>
            <a:r>
              <a:rPr sz="1800">
                <a:latin typeface="Courier"/>
              </a:rPr>
              <a:t>cut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(d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qf</a:t>
            </a:r>
            <a:r>
              <a:rPr sz="1800">
                <a:latin typeface="Courier"/>
              </a:rPr>
              <a:t>(.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df1 =</a:t>
            </a:r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ncol</a:t>
            </a:r>
            <a:r>
              <a:rPr sz="1800">
                <a:latin typeface="Courier"/>
              </a:rPr>
              <a:t>(m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model[,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df2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(m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model[,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)])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ncol</a:t>
            </a:r>
            <a:r>
              <a:rPr sz="1800">
                <a:latin typeface="Courier"/>
              </a:rPr>
              <a:t>(m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model[,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)])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                )</a:t>
            </a:r>
            <a:br/>
            <a:r>
              <a:rPr sz="1800">
                <a:latin typeface="Courier"/>
              </a:rPr>
              <a:t>            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"cut_d"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(cut)</a:t>
            </a:r>
            <a:br/>
            <a:br/>
            <a:r>
              <a:rPr sz="1800">
                <a:latin typeface="Courier"/>
              </a:rPr>
              <a:t>dfits&lt;-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dffits</a:t>
            </a:r>
            <a:r>
              <a:rPr sz="1800">
                <a:latin typeface="Courier"/>
              </a:rPr>
              <a:t>(m)</a:t>
            </a:r>
            <a:br/>
            <a:r>
              <a:rPr sz="1800">
                <a:latin typeface="Courier"/>
              </a:rPr>
              <a:t>cut_fits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abs</a:t>
            </a:r>
            <a:r>
              <a:rPr sz="1800">
                <a:latin typeface="Courier"/>
              </a:rPr>
              <a:t>(dfits)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 b="1">
                <a:solidFill>
                  <a:srgbClr val="007020"/>
                </a:solidFill>
                <a:latin typeface="Courier"/>
              </a:rPr>
              <a:t>sqrt</a:t>
            </a:r>
            <a:r>
              <a:rPr sz="1800">
                <a:latin typeface="Courier"/>
              </a:rPr>
              <a:t>((</a:t>
            </a:r>
            <a:r>
              <a:rPr sz="1800" b="1">
                <a:solidFill>
                  <a:srgbClr val="007020"/>
                </a:solidFill>
                <a:latin typeface="Courier"/>
              </a:rPr>
              <a:t>ncol</a:t>
            </a:r>
            <a:r>
              <a:rPr sz="1800">
                <a:latin typeface="Courier"/>
              </a:rPr>
              <a:t>(m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model[,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(m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model[,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)]))</a:t>
            </a:r>
            <a:br/>
            <a:r>
              <a:rPr sz="1800">
                <a:latin typeface="Courier"/>
              </a:rPr>
              <a:t>  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"cut_fits"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(cut_fits)</a:t>
            </a:r>
            <a:br/>
            <a:br/>
            <a:br/>
            <a:r>
              <a:rPr sz="1800">
                <a:latin typeface="Courier"/>
              </a:rPr>
              <a:t>df_b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dfbetas</a:t>
            </a:r>
            <a:r>
              <a:rPr sz="1800">
                <a:latin typeface="Courier"/>
              </a:rPr>
              <a:t>(m)</a:t>
            </a:r>
            <a:br/>
            <a:r>
              <a:rPr sz="1800">
                <a:latin typeface="Courier"/>
              </a:rPr>
              <a:t>cut_b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abs</a:t>
            </a:r>
            <a:r>
              <a:rPr sz="1800">
                <a:latin typeface="Courier"/>
              </a:rPr>
              <a:t>(df_b[,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sqrt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(m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model[,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"cut_beta"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(cut_b)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"lev + cut_b"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lev_cut_b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intersect</a:t>
            </a:r>
            <a:r>
              <a:rPr sz="1800">
                <a:latin typeface="Courier"/>
              </a:rPr>
              <a:t>(w, cut_b)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(lev_cut_b)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"lev + cut_fits"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lev_cut_fits&lt;-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intersect</a:t>
            </a:r>
            <a:r>
              <a:rPr sz="1800">
                <a:latin typeface="Courier"/>
              </a:rPr>
              <a:t>(w, cut_fits)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(lev_cut_fits)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 lev + cut_d"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w_cut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intersect</a:t>
            </a:r>
            <a:r>
              <a:rPr sz="1800">
                <a:latin typeface="Courier"/>
              </a:rPr>
              <a:t>(w, cut)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(w_cut 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"b + fits"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b_cut_fits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intersect</a:t>
            </a:r>
            <a:r>
              <a:rPr sz="1800">
                <a:latin typeface="Courier"/>
              </a:rPr>
              <a:t>(cut_b, cut_fits)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(b_cut_fits)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 + b"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d_b 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intersect</a:t>
            </a:r>
            <a:r>
              <a:rPr sz="1800">
                <a:latin typeface="Courier"/>
              </a:rPr>
              <a:t>(cut_b, cut)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(d_b)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 + fits"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d_fits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intersect</a:t>
            </a:r>
            <a:r>
              <a:rPr sz="1800">
                <a:latin typeface="Courier"/>
              </a:rPr>
              <a:t>(cut, cut_fits)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(d_fits)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 all outliers intersect"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all_intersection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intersect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intersect</a:t>
            </a:r>
            <a:r>
              <a:rPr sz="1800">
                <a:latin typeface="Courier"/>
              </a:rPr>
              <a:t>(cut, cut_fits), cut_b)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(all_intersection )</a:t>
            </a:r>
            <a:br/>
            <a:r>
              <a:rPr sz="1800">
                <a:latin typeface="Courier"/>
              </a:rPr>
              <a:t>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(lev_cut_b, lev_cut_fits, w_cut, b_cut_fits, d_b, d_fits, all_intersection)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(psych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pairs.panels</a:t>
            </a:r>
            <a:r>
              <a:rPr sz="1800">
                <a:latin typeface="Courier"/>
              </a:rPr>
              <a:t>(m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model[,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)], </a:t>
            </a:r>
            <a:r>
              <a:rPr sz="1800">
                <a:solidFill>
                  <a:srgbClr val="902000"/>
                </a:solidFill>
                <a:latin typeface="Courier"/>
              </a:rPr>
              <a:t>density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(m))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anova</a:t>
            </a:r>
            <a:r>
              <a:rPr sz="1800">
                <a:latin typeface="Courier"/>
              </a:rPr>
              <a:t>(m))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(ls)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f_multi_diagnostic&lt;-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(m){</a:t>
            </a:r>
            <a:br/>
            <a:br/>
            <a:r>
              <a:rPr sz="1800">
                <a:latin typeface="Courier"/>
              </a:rPr>
              <a:t>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f_multi_minus_vif</a:t>
            </a:r>
            <a:r>
              <a:rPr sz="1800">
                <a:latin typeface="Courier"/>
              </a:rPr>
              <a:t>(m)  </a:t>
            </a:r>
            <a:br/>
            <a:r>
              <a:rPr sz="1800">
                <a:latin typeface="Courier"/>
              </a:rPr>
              <a:t>v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vif</a:t>
            </a:r>
            <a:r>
              <a:rPr sz="1800">
                <a:latin typeface="Courier"/>
              </a:rPr>
              <a:t>(m)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"VIF"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(v)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(ls)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n=486   Mean absolute error=0.007   Mean squared error=1e-04
## 0.9 Quantile of absolute error=0.014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#plot(bic.boot,las = 1, xlab = "Predicted LPSA", main = "Bootstrapping calibration with BIC")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#dev.off()</a:t>
            </a:r>
            <a:br/>
            <a:r>
              <a:rPr sz="1800">
                <a:latin typeface="Courier"/>
              </a:rPr>
              <a:t>test_minus_id.bic.transformation &lt;-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test_minus_id[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union</a:t>
            </a:r>
            <a:r>
              <a:rPr sz="1800">
                <a:latin typeface="Courier"/>
              </a:rPr>
              <a:t>(r.bic[[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]],r.bic[[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]]),]</a:t>
            </a:r>
            <a:br/>
            <a:br/>
            <a:r>
              <a:rPr sz="1800">
                <a:latin typeface="Courier"/>
              </a:rPr>
              <a:t>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test_minus_id.bic.transformation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BPSysAve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#gsub(",", "", g)</a:t>
            </a:r>
            <a:br/>
            <a:r>
              <a:rPr sz="1800">
                <a:latin typeface="Courier"/>
              </a:rPr>
              <a:t>g2 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gsub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","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 g)</a:t>
            </a:r>
            <a:br/>
            <a:r>
              <a:rPr sz="1800">
                <a:latin typeface="Courier"/>
              </a:rPr>
              <a:t>test_minus_id.bic.transformation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log(BPSysAve)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(g2))</a:t>
            </a:r>
            <a:br/>
            <a:r>
              <a:rPr sz="1800">
                <a:latin typeface="Courier"/>
              </a:rPr>
              <a:t>test_minus_id.bic.transformation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I((Poverty^0.5 - 1)/0.5)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</a:t>
            </a:r>
            <a:r>
              <a:rPr sz="1800">
                <a:latin typeface="Courier"/>
              </a:rPr>
              <a:t>((test_minus_id.bic.transformation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Poverty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Test Error ##</a:t>
            </a:r>
            <a:br/>
            <a:r>
              <a:rPr sz="1800">
                <a:latin typeface="Courier"/>
              </a:rPr>
              <a:t>pred.bic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(ols.bic, </a:t>
            </a:r>
            <a:r>
              <a:rPr sz="1800">
                <a:solidFill>
                  <a:srgbClr val="902000"/>
                </a:solidFill>
                <a:latin typeface="Courier"/>
              </a:rPr>
              <a:t>newdata =</a:t>
            </a:r>
            <a:r>
              <a:rPr sz="1800">
                <a:latin typeface="Courier"/>
              </a:rPr>
              <a:t> test_minus_id.bic.transformation[,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"Age"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"I((Poverty^0.5 - 1)/0.5)"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"log(BPSysAve)"</a:t>
            </a:r>
            <a:r>
              <a:rPr sz="1800">
                <a:latin typeface="Courier"/>
              </a:rPr>
              <a:t>)])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Prediction error ##</a:t>
            </a:r>
            <a:br/>
            <a:r>
              <a:rPr sz="1800">
                <a:latin typeface="Courier"/>
              </a:rPr>
              <a:t>pred.error.BIC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((test_minus_id.bic.transformation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log(BPSysAve)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pred.bic)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pred.error.BIC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0.01713172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(pred.error.AIC, pred.error.BIC, pred.error.lasso, 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(pred.error.AIC, pred.error.BIC, pred.error.lasso))))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 0.01540345   0.01713172 344.23522691   0.01540345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smokenow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BIc</a:t>
            </a:r>
            <a:r>
              <a:rPr/>
              <a:t> </a:t>
            </a:r>
            <a:r>
              <a:rPr/>
              <a:t>mdel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model.bic.vif.outliers.boxcox.smokeNow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log(BPSysAve)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(model.bic.vif.outliers.boxcox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model, train_minus_id[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union</a:t>
            </a:r>
            <a:r>
              <a:rPr sz="1800">
                <a:latin typeface="Courier"/>
              </a:rPr>
              <a:t>(r.bic[[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]],r.bic[[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]]),]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SmokeNow))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diagnostic of BIC with smoek now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model.bic.vif.outliers.boxcox.smokeNow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f_multi_diagnostic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"leverage"
## 675 206 262 435 232 607 667 696 102 522 179 
##  15  38  49  88 116 196 248 267 380 383 460 
## [1] "cut_d"
## named integer(0)
## [1] "cut_fits"
## 107 348 361 209 564 104 471 154  15 426 418 594 251 300 239 243 522 226 444 213 
##  22  48  83  96 115 133 179 181 199 202 226 238 259 340 376 377 383 427 431 448 
## 474 
## 474 
## [1] "cut_beta"
## 107 260 443 361 104 646 413 154 607  15 426 418 594 743 523 251  59 630 239 522 
##  22  50  65  83 133 162 172 181 196 199 202 226 238 251 254 259 271 290 376 383 
## 297 226 303 213 664 474 
## 425 427 439 448 449 474 
## [1] "lev + cut_b"
## [1] 196 383
## [1] "lev + cut_fits"
## [1] 383
## [1] " lev + cut_d"
## integer(0)
## [1] "b + fits"
##  [1]  22  83 133 181 199 202 226 238 259 376 383 427 448 474
## [1] "d + b"
## integer(0)
## [1] "d + fits"
## integer(0)
## [1] " all outliers intersect"
## integer(0)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NULL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26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NULL
## Analysis of Variance Table
## 
## Response: log(BPSysAve)
##                                                              Df Sum Sq Mean Sq
## Age                                                           1 1.9841 1.98407
## `I((Poverty^0.5 - 1)/0.5)`                                    1 0.1474 0.14737
## `train_minus_id[-union(r.bic[[1]], r.bic[[4]]), ]$SmokeNow`   1 0.0001 0.00005
## Residuals                                                   482 6.2749 0.01302
##                                                              F value    Pr(&gt;F)
## Age                                                         152.4037 &lt; 2.2e-16
## `I((Poverty^0.5 - 1)/0.5)`                                   11.3203 0.0008278
## `train_minus_id[-union(r.bic[[1]], r.bic[[4]]), ]$SmokeNow`   0.0039 0.9501031
## Residuals                                                                     
##                                                                
## Age                                                         ***
## `I((Poverty^0.5 - 1)/0.5)`                                  ***
## `train_minus_id[-union(r.bic[[1]], r.bic[[4]]), ]$SmokeNow`    
## Residuals                                                      
## ---
## Signif. codes:  0 '***' 0.001 '**' 0.01 '*' 0.05 '.' 0.1 ' ' 1
## [1] "VIF"
##                                                         Age 
##                                                    1.099263 
##                                  `I((Poverty^0.5 - 1)/0.5)` 
##                                                    1.036887 
## `train_minus_id[-union(r.bic[[1]], r.bic[[4]]), ]$SmokeNow` 
##                                                    1.129889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[[1]]
## [1] 196 383
## 
## [[2]]
## [1] 383
## 
## [[3]]
## integer(0)
## 
## [[4]]
##  [1]  22  83 133 181 199 202 226 238 259 376 383 427 448 474
## 
## [[5]]
## integer(0)
## 
## [[6]]
## integer(0)
## 
## [[7]]
## integer(0)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(model.bic.vif.outliers.boxcox.smokeNow)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`log(BPSysAve)` ~ ., data = cbind(model.bic.vif.outliers.boxcox$model, 
##     train_minus_id[-union(r.bic[[1]], r.bic[[4]]), ]$SmokeNow))
## 
## Residuals:
##      Min       1Q   Median       3Q      Max 
## -0.48010 -0.07132  0.00198  0.07570  0.44595 
## 
## Coefficients:
##                                                                  Estimate
## (Intercept)                                                     4.6246833
## Age                                                             0.0039046
## `I((Poverty^0.5 - 1)/0.5)`                                     -0.0159351
## `train_minus_id[-union(r.bic[[1]], r.bic[[4]]), ]$SmokeNow`Yes  0.0006923
##                                                                Std. Error
## (Intercept)                                                     0.0199582
## Age                                                             0.0003234
## `I((Poverty^0.5 - 1)/0.5)`                                      0.0048197
## `train_minus_id[-union(r.bic[[1]], r.bic[[4]]), ]$SmokeNow`Yes  0.0110570
##                                                                t value Pr(&gt;|t|)
## (Intercept)                                                    231.718  &lt; 2e-16
## Age                                                             12.073  &lt; 2e-16
## `I((Poverty^0.5 - 1)/0.5)`                                      -3.306  0.00102
## `train_minus_id[-union(r.bic[[1]], r.bic[[4]]), ]$SmokeNow`Yes   0.063  0.95010
##                                                                   
## (Intercept)                                                    ***
## Age                                                            ***
## `I((Poverty^0.5 - 1)/0.5)`                                     ** 
## `train_minus_id[-union(r.bic[[1]], r.bic[[4]]), ]$SmokeNow`Yes    
## ---
## Signif. codes:  0 '***' 0.001 '**' 0.01 '*' 0.05 '.' 0.1 ' ' 1
## 
## Residual standard error: 0.1141 on 482 degrees of freedom
## Multiple R-squared:  0.2536, Adjusted R-squared:  0.2489 
## F-statistic: 54.58 on 3 and 482 DF,  p-value: &lt; 2.2e-16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anova</a:t>
            </a:r>
            <a:r>
              <a:rPr sz="1800">
                <a:latin typeface="Courier"/>
              </a:rPr>
              <a:t>(model.bic.vif.outliers.boxcox.smokeNow)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Analysis of Variance Table
## 
## Response: log(BPSysAve)
##                                                              Df Sum Sq Mean Sq
## Age                                                           1 1.9841 1.98407
## `I((Poverty^0.5 - 1)/0.5)`                                    1 0.1474 0.14737
## `train_minus_id[-union(r.bic[[1]], r.bic[[4]]), ]$SmokeNow`   1 0.0001 0.00005
## Residuals                                                   482 6.2749 0.01302
##                                                              F value    Pr(&gt;F)
## Age                                                         152.4037 &lt; 2.2e-16
## `I((Poverty^0.5 - 1)/0.5)`                                   11.3203 0.0008278
## `train_minus_id[-union(r.bic[[1]], r.bic[[4]]), ]$SmokeNow`   0.0039 0.9501031
## Residuals                                                                     
##                                                                
## Age                                                         ***
## `I((Poverty^0.5 - 1)/0.5)`                                  ***
## `train_minus_id[-union(r.bic[[1]], r.bic[[4]]), ]$SmokeNow`    
## Residuals                                                      
## ---
## Signif. codes:  0 '***' 0.001 '**' 0.01 '*' 0.05 '.' 0.1 ' ' 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calibration and training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ols.bic.smokenow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ols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log(BPSysAve)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data.matrix</a:t>
            </a:r>
            <a:r>
              <a:rPr sz="1800">
                <a:latin typeface="Courier"/>
              </a:rPr>
              <a:t>(model.bic.vif.outliers.boxcox.smokeNow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model)), </a:t>
            </a:r>
            <a:br/>
            <a:r>
              <a:rPr sz="1800">
                <a:latin typeface="Courier"/>
              </a:rPr>
              <a:t>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T,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T, 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T)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 10 fold cross validation ##    </a:t>
            </a:r>
            <a:br/>
            <a:r>
              <a:rPr sz="1800">
                <a:latin typeface="Courier"/>
              </a:rPr>
              <a:t>bic.cross.smoke.now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calibrate</a:t>
            </a:r>
            <a:r>
              <a:rPr sz="1800">
                <a:latin typeface="Courier"/>
              </a:rPr>
              <a:t>(ols.bic.smokenow, 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"crossvalidation"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#bic.boot &lt;- calibrate(ols.bic, method = "boot", B = 10)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Calibration plot ##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#pdf("bic_cross.pdf", height = 8, width = 16)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(bic.cross, </a:t>
            </a:r>
            <a:r>
              <a:rPr sz="1800">
                <a:solidFill>
                  <a:srgbClr val="902000"/>
                </a:solidFill>
                <a:latin typeface="Courier"/>
              </a:rPr>
              <a:t>las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"Predicted BPSysAve"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"Cross-Validation calibration for smokenow with BIC"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n=486   Mean absolute error=0.007   Mean squared error=1e-04
## 0.9 Quantile of absolute error=0.014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#plot(bic.boot,las = 1, xlab = "Predicted LPSA", main = "Bootstrapping calibration with BIC")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#dev.off()</a:t>
            </a:r>
            <a:br/>
            <a:r>
              <a:rPr sz="1800">
                <a:latin typeface="Courier"/>
              </a:rPr>
              <a:t>test_minus_id.bic.transformation.smokenow &lt;-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test_minus_id[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union</a:t>
            </a:r>
            <a:r>
              <a:rPr sz="1800">
                <a:latin typeface="Courier"/>
              </a:rPr>
              <a:t>(r.bic[[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]],r.bic[[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]]),]</a:t>
            </a:r>
            <a:br/>
            <a:br/>
            <a:r>
              <a:rPr sz="1800">
                <a:latin typeface="Courier"/>
              </a:rPr>
              <a:t>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test_minus_id.bic.transformation.smokenow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BPSysAve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#gsub(",", "", g)</a:t>
            </a:r>
            <a:br/>
            <a:r>
              <a:rPr sz="1800">
                <a:latin typeface="Courier"/>
              </a:rPr>
              <a:t>g2 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gsub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","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 g)</a:t>
            </a:r>
            <a:br/>
            <a:r>
              <a:rPr sz="1800">
                <a:latin typeface="Courier"/>
              </a:rPr>
              <a:t>test_minus_id.bic.transformation.smokenow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log(BPSysAve)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(g2))</a:t>
            </a:r>
            <a:br/>
            <a:r>
              <a:rPr sz="1800">
                <a:latin typeface="Courier"/>
              </a:rPr>
              <a:t>test_minus_id.bic.transformation.smokenow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I((Poverty^0.5 - 1)/0.5)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</a:t>
            </a:r>
            <a:r>
              <a:rPr sz="1800">
                <a:latin typeface="Courier"/>
              </a:rPr>
              <a:t>((test_minus_id.bic.transformation.smokenow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Poverty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train_minus_id[-union(r.bic[[1]], r.bic[[4]]), ]$SmokeNow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test_minus_id[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union</a:t>
            </a:r>
            <a:r>
              <a:rPr sz="1800">
                <a:latin typeface="Courier"/>
              </a:rPr>
              <a:t>(r.bic[[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]],r.bic[[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]]),]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SmokeNow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 Test Error ##</a:t>
            </a:r>
            <a:br/>
            <a:r>
              <a:rPr sz="1800">
                <a:latin typeface="Courier"/>
              </a:rPr>
              <a:t>train_minus_id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train_minus_id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'train_minus_id[-union(r.bic[[1]], r.bic[[4]]), ]$SmokeNow'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SmokeNow)</a:t>
            </a:r>
            <a:br/>
            <a:r>
              <a:rPr sz="1800">
                <a:latin typeface="Courier"/>
              </a:rPr>
              <a:t>pred.bic.smokenow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(ols.bic.smokenow, </a:t>
            </a:r>
            <a:r>
              <a:rPr sz="1800">
                <a:solidFill>
                  <a:srgbClr val="902000"/>
                </a:solidFill>
                <a:latin typeface="Courier"/>
              </a:rPr>
              <a:t>newdata =</a:t>
            </a:r>
            <a:r>
              <a:rPr sz="1800">
                <a:latin typeface="Courier"/>
              </a:rPr>
              <a:t> test_minus_id.bic.transformation.smokenow[,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,</a:t>
            </a:r>
            <a:br/>
            <a:r>
              <a:rPr sz="1800">
                <a:latin typeface="Courier"/>
              </a:rPr>
              <a:t>                                                                                                      </a:t>
            </a:r>
            <a:r>
              <a:rPr sz="1800">
                <a:solidFill>
                  <a:srgbClr val="40A070"/>
                </a:solidFill>
                <a:latin typeface="Courier"/>
              </a:rPr>
              <a:t>18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                                                                                </a:t>
            </a:r>
            <a:r>
              <a:rPr sz="1800">
                <a:solidFill>
                  <a:srgbClr val="40A070"/>
                </a:solidFill>
                <a:latin typeface="Courier"/>
              </a:rPr>
              <a:t>17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                                                                                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                                                                    </a:t>
            </a:r>
            <a:br/>
            <a:r>
              <a:rPr sz="1800">
                <a:latin typeface="Courier"/>
              </a:rPr>
              <a:t>                                                                                          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#"Age",</a:t>
            </a:r>
            <a:br/>
            <a:r>
              <a:rPr sz="1800">
                <a:latin typeface="Courier"/>
              </a:rPr>
              <a:t>                                                                                                     </a:t>
            </a:r>
            <a:br/>
            <a:r>
              <a:rPr sz="1800">
                <a:latin typeface="Courier"/>
              </a:rPr>
              <a:t>                                                                                          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"I((Poverty^0.5 - 1)/0.5)",</a:t>
            </a:r>
            <a:br/>
            <a:r>
              <a:rPr sz="1800">
                <a:latin typeface="Courier"/>
              </a:rPr>
              <a:t>                                                                                                      </a:t>
            </a:r>
            <a:br/>
            <a:r>
              <a:rPr sz="1800">
                <a:latin typeface="Courier"/>
              </a:rPr>
              <a:t>                                                                                          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#"log(BPSysAve)",</a:t>
            </a:r>
            <a:br/>
            <a:r>
              <a:rPr sz="1800">
                <a:latin typeface="Courier"/>
              </a:rPr>
              <a:t>                                                                                              </a:t>
            </a:r>
            <a:br/>
            <a:r>
              <a:rPr sz="1800">
                <a:latin typeface="Courier"/>
              </a:rPr>
              <a:t>                                                                                          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#"train_minus_id[-union(r.bic[[1]],r.bic[[4]]),]$SmokeNow"</a:t>
            </a:r>
            <a:br/>
            <a:r>
              <a:rPr sz="1800">
                <a:latin typeface="Courier"/>
              </a:rPr>
              <a:t>                                                                                                      )])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Prediction error ##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prediction error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pred.error.BIC.smokenow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((test_minus_id.bic.transformation.smokenow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log(BPSysAve)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pred.bic.smokenow)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pred.error.BIC.smokenow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0.01715312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model.all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(BPSysAve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train_minus_id)</a:t>
            </a:r>
            <a:br/>
            <a:r>
              <a:rPr sz="1800">
                <a:latin typeface="Courier"/>
              </a:rPr>
              <a:t>model.all.error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((model.all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BPSysAve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model.all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fitted.values)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model.all.error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207.816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lasso method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variable selection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set.seed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1005476995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cv.out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cv.glmnet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data.matrix</a:t>
            </a:r>
            <a:r>
              <a:rPr sz="1800">
                <a:latin typeface="Courier"/>
              </a:rPr>
              <a:t>(train_minus_id[,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 train_minus_id)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"BPSysAve"</a:t>
            </a:r>
            <a:r>
              <a:rPr sz="1800">
                <a:latin typeface="Courier"/>
              </a:rPr>
              <a:t>)]),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train_minus_id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BPSysAve, </a:t>
            </a:r>
            <a:r>
              <a:rPr sz="1800">
                <a:solidFill>
                  <a:srgbClr val="902000"/>
                </a:solidFill>
                <a:latin typeface="Courier"/>
              </a:rPr>
              <a:t>standardize =</a:t>
            </a:r>
            <a:r>
              <a:rPr sz="1800">
                <a:latin typeface="Courier"/>
              </a:rPr>
              <a:t> T, </a:t>
            </a:r>
            <a:r>
              <a:rPr sz="1800">
                <a:solidFill>
                  <a:srgbClr val="902000"/>
                </a:solidFill>
                <a:latin typeface="Courier"/>
              </a:rPr>
              <a:t>alpha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#plot(cv.out)</a:t>
            </a:r>
            <a:br/>
            <a:r>
              <a:rPr sz="1800">
                <a:latin typeface="Courier"/>
              </a:rPr>
              <a:t>best.lambda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cv.out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lambda</a:t>
            </a:r>
            <a:r>
              <a:rPr sz="1800">
                <a:solidFill>
                  <a:srgbClr val="40A070"/>
                </a:solidFill>
                <a:latin typeface="Courier"/>
              </a:rPr>
              <a:t>.1</a:t>
            </a:r>
            <a:r>
              <a:rPr sz="1800">
                <a:latin typeface="Courier"/>
              </a:rPr>
              <a:t>se</a:t>
            </a:r>
            <a:br/>
            <a:r>
              <a:rPr sz="1800">
                <a:latin typeface="Courier"/>
              </a:rPr>
              <a:t>best.lambda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3.710926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(cv.out, </a:t>
            </a:r>
            <a:r>
              <a:rPr sz="1800">
                <a:solidFill>
                  <a:srgbClr val="902000"/>
                </a:solidFill>
                <a:latin typeface="Courier"/>
              </a:rPr>
              <a:t>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"lambda.1se"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co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16 x 1 sparse Matrix of class "dgCMatrix"
##                         1
## (Intercept)   111.7508418
## Gender          .        
## Age             0.2413249
## Race3           .        
## Education       .        
## MaritalStatus   .        
## HHIncome        .        
## Poverty         .        
## Weight          .        
## Height          .        
## BMI             .        
## Depressed       .        
## SleepHrsNight   .        
## SleepTrouble    .        
## PhysActive      .        
## SmokeNow        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#model.matrix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#wanna see how the preidction performance is in the trainng set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#choose use 10 for B, and find which is the best model. Lasso, Aic, BIC. There is no one answer.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#important to do cross validation.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should only be used for accuract of final model </a:t>
            </a:r>
            <a:br/>
            <a:br/>
            <a:br/>
            <a:r>
              <a:rPr sz="1800">
                <a:latin typeface="Courier"/>
              </a:rPr>
              <a:t>thresh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0.00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select variables #</a:t>
            </a:r>
            <a:br/>
            <a:r>
              <a:rPr sz="1800">
                <a:latin typeface="Courier"/>
              </a:rPr>
              <a:t>inds&lt;-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abs</a:t>
            </a:r>
            <a:r>
              <a:rPr sz="1800">
                <a:latin typeface="Courier"/>
              </a:rPr>
              <a:t>(co)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thresh )</a:t>
            </a:r>
            <a:br/>
            <a:r>
              <a:rPr sz="1800">
                <a:latin typeface="Courier"/>
              </a:rPr>
              <a:t>variables&lt;-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row.names</a:t>
            </a:r>
            <a:r>
              <a:rPr sz="1800">
                <a:latin typeface="Courier"/>
              </a:rPr>
              <a:t>(co)[inds]</a:t>
            </a:r>
            <a:br/>
            <a:r>
              <a:rPr sz="1800">
                <a:latin typeface="Courier"/>
              </a:rPr>
              <a:t>sel.var.lasso&lt;-variables[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>
                <a:latin typeface="Courier"/>
              </a:rPr>
              <a:t>(variables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'(Intercept)'</a:t>
            </a:r>
            <a:r>
              <a:rPr sz="1800">
                <a:latin typeface="Courier"/>
              </a:rPr>
              <a:t>)]</a:t>
            </a:r>
            <a:br/>
            <a:r>
              <a:rPr sz="1800">
                <a:latin typeface="Courier"/>
              </a:rPr>
              <a:t>sel.var.lasso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"Age"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model.lasso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(BPSysAve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train_minus_id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(Age, BPSysAve))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(model.lasso)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(model.lasso)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BPSysAve ~ ., data = train_minus_id %&gt;% select(Age, 
##     BPSysAve))
## 
## Residuals:
##     Min      1Q  Median      3Q     Max 
## -48.590  -9.806  -0.763   8.666  74.249 
## 
## Coefficients:
##              Estimate Std. Error t value Pr(&gt;|t|)    
## (Intercept) 100.62666    2.19910   45.76   &lt;2e-16 ***
## Age           0.45974    0.04096   11.22   &lt;2e-16 ***
## ---
## Signif. codes:  0 '***' 0.001 '**' 0.01 '*' 0.05 '.' 0.1 ' ' 1
## 
## Residual standard error: 15.56 on 498 degrees of freedom
## Multiple R-squared:  0.2019, Adjusted R-squared:  0.2003 
## F-statistic:   126 on 1 and 498 DF,  p-value: &lt; 2.2e-16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outliers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hii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hatvalues</a:t>
            </a:r>
            <a:r>
              <a:rPr sz="1800">
                <a:latin typeface="Courier"/>
              </a:rPr>
              <a:t>(model.lasso)</a:t>
            </a:r>
            <a:br/>
            <a:r>
              <a:rPr sz="1800">
                <a:latin typeface="Courier"/>
              </a:rPr>
              <a:t>leverage_point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(hii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(model.lasso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model))</a:t>
            </a:r>
            <a:br/>
            <a:r>
              <a:rPr sz="1800">
                <a:latin typeface="Courier"/>
              </a:rPr>
              <a:t>cooks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cooks.distance</a:t>
            </a:r>
            <a:r>
              <a:rPr sz="1800">
                <a:latin typeface="Courier"/>
              </a:rPr>
              <a:t>(model.lasso)</a:t>
            </a:r>
            <a:br/>
            <a:r>
              <a:rPr sz="1800">
                <a:latin typeface="Courier"/>
              </a:rPr>
              <a:t>outliers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(cooks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(model.lasso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model)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lasso.outliers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intersect</a:t>
            </a:r>
            <a:r>
              <a:rPr sz="1800">
                <a:latin typeface="Courier"/>
              </a:rPr>
              <a:t>(outliers, leverage_point)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(model.lasso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model[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lasso.outliers,],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BPSysAve,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Age))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method=</a:t>
            </a:r>
            <a:r>
              <a:rPr sz="1800">
                <a:solidFill>
                  <a:srgbClr val="4070A0"/>
                </a:solidFill>
                <a:latin typeface="Courier"/>
              </a:rPr>
              <a:t>'lm'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formula=</a:t>
            </a:r>
            <a:r>
              <a:rPr sz="1800">
                <a:latin typeface="Courier"/>
              </a:rPr>
              <a:t> y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x)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proj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sta302 final project</dc:title>
  <dc:creator>shimmy</dc:creator>
  <cp:keywords/>
  <dcterms:created xsi:type="dcterms:W3CDTF">2021-06-14T02:20:39Z</dcterms:created>
  <dcterms:modified xsi:type="dcterms:W3CDTF">2021-06-14T02:20:39Z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6/2/2021</vt:lpwstr>
  </property>
  <property fmtid="{D5CDD505-2E9C-101B-9397-08002B2CF9AE}" pid="3" name="output">
    <vt:lpwstr>powerpoint_presentation</vt:lpwstr>
  </property>
</Properties>
</file>