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67" r:id="rId4"/>
    <p:sldId id="265" r:id="rId5"/>
    <p:sldId id="266" r:id="rId6"/>
    <p:sldId id="274" r:id="rId7"/>
    <p:sldId id="275" r:id="rId8"/>
    <p:sldId id="286" r:id="rId9"/>
    <p:sldId id="276" r:id="rId10"/>
    <p:sldId id="259" r:id="rId11"/>
    <p:sldId id="268" r:id="rId12"/>
    <p:sldId id="260" r:id="rId13"/>
    <p:sldId id="264" r:id="rId14"/>
    <p:sldId id="270" r:id="rId15"/>
    <p:sldId id="271" r:id="rId16"/>
    <p:sldId id="277" r:id="rId17"/>
    <p:sldId id="278" r:id="rId18"/>
    <p:sldId id="279" r:id="rId19"/>
    <p:sldId id="280" r:id="rId20"/>
    <p:sldId id="281" r:id="rId21"/>
    <p:sldId id="282" r:id="rId22"/>
    <p:sldId id="296" r:id="rId23"/>
    <p:sldId id="284" r:id="rId24"/>
    <p:sldId id="297" r:id="rId25"/>
    <p:sldId id="292" r:id="rId26"/>
    <p:sldId id="269" r:id="rId27"/>
    <p:sldId id="287" r:id="rId28"/>
    <p:sldId id="300" r:id="rId29"/>
    <p:sldId id="289" r:id="rId30"/>
    <p:sldId id="290" r:id="rId31"/>
    <p:sldId id="291" r:id="rId32"/>
    <p:sldId id="288" r:id="rId33"/>
    <p:sldId id="293" r:id="rId34"/>
    <p:sldId id="294" r:id="rId35"/>
    <p:sldId id="295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M Flood" initials="SMF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>
      <p:cViewPr>
        <p:scale>
          <a:sx n="70" d="100"/>
          <a:sy n="70" d="100"/>
        </p:scale>
        <p:origin x="-696" y="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7AFE7-39BA-4EE8-96EA-639E6DA7D5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4BE09-70B5-4A65-8F00-D7F6A611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Half of respondents in any selected month in year 1 should also be in the CPS in year 2.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A8EE397-B1BE-44B6-8A8E-AD44DF4B140F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to be sure that people are familiar with long versus wide format data, I’ll show you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BE09-70B5-4A65-8F00-D7F6A61179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Theoretically, 100% of cases in a cohort can be linked across 8 months. </a:t>
            </a:r>
          </a:p>
          <a:p>
            <a:endParaRPr lang="en-US" altLang="en-US" smtClean="0"/>
          </a:p>
          <a:p>
            <a:r>
              <a:rPr lang="en-US" altLang="en-US" smtClean="0"/>
              <a:t>But, migration, mortality, and non-response are factors contributing to a lower sample retention rate.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745FB5E-CC84-4A67-9A61-6DACAA06E085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291734A-6A0F-4285-A75C-4EBC0E2D8711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DE91F-FC48-4BBD-921D-866033AD6D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UMS_Wksp2017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1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2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UMS_Wksp20172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68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UMS_Wksp20172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7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12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12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1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5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PUMS_Wksp2017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631"/>
            <a:ext cx="8229600" cy="11430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45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79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52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59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94549-FD24-4B29-B393-B95B263E317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27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rgbClr val="88A44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457200">
              <a:defRPr/>
            </a:pPr>
            <a:endParaRPr lang="en-US" dirty="0">
              <a:solidFill>
                <a:prstClr val="black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8312" y="6304452"/>
            <a:ext cx="457200" cy="457200"/>
          </a:xfrm>
          <a:prstGeom prst="ellipse">
            <a:avLst/>
          </a:prstGeom>
          <a:blipFill rotWithShape="1">
            <a:blip r:embed="rId2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7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UMS_Wksp2017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7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1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UMS_Wksp201717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A181EAE-5505-4E43-A449-2919B22A07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AF2B688-D3A9-3C42-B271-4C5387D222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ps.ipums.org/cps/resources/linking/drew_flood_warren_2014_jesm.pdf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hms.nih.gov/pmc/articlerender.fcgi?artid=964476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 Linking &amp; Validation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Challenges: Linking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Changes in variables needed to 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Duplicate and recycled identifiers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Feng 2001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Suppressed in some years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Challenges: Linking Keys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69854"/>
              </p:ext>
            </p:extLst>
          </p:nvPr>
        </p:nvGraphicFramePr>
        <p:xfrm>
          <a:off x="2103120" y="1600200"/>
          <a:ext cx="4937760" cy="3139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 1989 to December 1993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 1994</a:t>
                      </a:r>
                      <a:r>
                        <a:rPr lang="en-US" baseline="0" dirty="0" smtClean="0"/>
                        <a:t> to April 2004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 2004 +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HRHHID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HRHHID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HRHHID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PULINENO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PULINENO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PULINENO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STATEFIPS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STATEFIPS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STATEFIPS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HUHHNUM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HUHHNUM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HRHHID2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HRSERSUF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hevron 2"/>
          <p:cNvSpPr/>
          <p:nvPr/>
        </p:nvSpPr>
        <p:spPr>
          <a:xfrm>
            <a:off x="5129561" y="3783981"/>
            <a:ext cx="6096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953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**Transformations detailed in Drew, Flood &amp; Warren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Challenges: Linking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CPSID(P) – an IPUMS-created unique identifier </a:t>
            </a:r>
          </a:p>
          <a:p>
            <a:r>
              <a:rPr lang="en-US" dirty="0" smtClean="0"/>
              <a:t>Bridges changes in variable names as well as the technical aspects of how to link</a:t>
            </a:r>
          </a:p>
          <a:p>
            <a:r>
              <a:rPr lang="en-US" altLang="en-US" dirty="0" smtClean="0"/>
              <a:t>Unique for 1976 forward</a:t>
            </a:r>
          </a:p>
          <a:p>
            <a:r>
              <a:rPr lang="en-US" altLang="en-US" dirty="0" smtClean="0"/>
              <a:t>Identifies “mechanical” matches</a:t>
            </a:r>
          </a:p>
          <a:p>
            <a:r>
              <a:rPr lang="en-US" altLang="en-US" dirty="0" smtClean="0">
                <a:hlinkClick r:id="rId2"/>
              </a:rPr>
              <a:t>Drew, Flood, &amp; Warren, 2014</a:t>
            </a:r>
            <a:r>
              <a:rPr lang="en-US" altLang="en-US" dirty="0" smtClean="0"/>
              <a:t> Journal of Economic and Social Measurement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74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CPSID(P) </a:t>
            </a:r>
            <a:r>
              <a:rPr lang="en-US" altLang="en-US" dirty="0"/>
              <a:t>Limitations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Mechanical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Created solely based on linking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NOT condition on AGE, SEX, RACE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Linking keys should work, but it is always good to check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CPSID(P) </a:t>
            </a:r>
            <a:r>
              <a:rPr lang="en-US" altLang="en-US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available for all respondents in ASEC…only those who are also in the March Basic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1970s and 1980s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files can’t link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1977 supplements and basics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Duplicate identifiers (1976-1983)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Duplicates *never* link to adjacent months in CPSID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Children are in some supplements but not basics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 these years, children never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Linking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ASEC to ASEC to pull in oversamples</a:t>
            </a:r>
          </a:p>
          <a:p>
            <a:r>
              <a:rPr lang="en-US" dirty="0" smtClean="0"/>
              <a:t>A version of CPSIDP conditional on AGE, SEX, RACE matches</a:t>
            </a:r>
          </a:p>
        </p:txBody>
      </p:sp>
    </p:spTree>
    <p:extLst>
      <p:ext uri="{BB962C8B-B14F-4D97-AF65-F5344CB8AC3E}">
        <p14:creationId xmlns:p14="http://schemas.microsoft.com/office/powerpoint/2010/main" val="11658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mtClean="0"/>
              <a:t>Rotation pattern</a:t>
            </a:r>
          </a:p>
          <a:p>
            <a:endParaRPr lang="en-US" altLang="en-US" smtClean="0"/>
          </a:p>
          <a:p>
            <a:r>
              <a:rPr lang="en-US" altLang="en-US" smtClean="0"/>
              <a:t>Linking keys</a:t>
            </a:r>
          </a:p>
          <a:p>
            <a:endParaRPr lang="en-US" altLang="en-US" smtClean="0"/>
          </a:p>
          <a:p>
            <a:r>
              <a:rPr lang="en-US" altLang="en-US" smtClean="0"/>
              <a:t>Same variables with different codes</a:t>
            </a:r>
          </a:p>
          <a:p>
            <a:endParaRPr lang="en-US" altLang="en-US" smtClean="0"/>
          </a:p>
          <a:p>
            <a:r>
              <a:rPr lang="en-US" altLang="en-US" smtClean="0"/>
              <a:t>Non-response</a:t>
            </a:r>
          </a:p>
          <a:p>
            <a:endParaRPr lang="en-US" smtClean="0"/>
          </a:p>
          <a:p>
            <a:r>
              <a:rPr lang="en-US" smtClean="0"/>
              <a:t>Another layer of complexity if ASEC is part of design</a:t>
            </a:r>
          </a:p>
          <a:p>
            <a:endParaRPr lang="en-US" smtClean="0"/>
          </a:p>
          <a:p>
            <a:r>
              <a:rPr lang="en-US" altLang="en-US" smtClean="0"/>
              <a:t>Data management</a:t>
            </a:r>
            <a:endParaRPr lang="en-US" smtClean="0"/>
          </a:p>
          <a:p>
            <a:pPr lvl="1"/>
            <a:endParaRPr lang="en-US" altLang="en-US" dirty="0"/>
          </a:p>
        </p:txBody>
      </p:sp>
      <p:pic>
        <p:nvPicPr>
          <p:cNvPr id="6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29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2026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Challenges: </a:t>
            </a:r>
            <a:br>
              <a:rPr lang="en-US" dirty="0" smtClean="0"/>
            </a:br>
            <a:r>
              <a:rPr lang="en-US" altLang="en-US" dirty="0" smtClean="0"/>
              <a:t>Same variables, different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IPUMS!</a:t>
            </a:r>
          </a:p>
          <a:p>
            <a:r>
              <a:rPr lang="en-US" dirty="0" smtClean="0"/>
              <a:t>Harmonized across time to deal with changes in codes</a:t>
            </a:r>
          </a:p>
          <a:p>
            <a:r>
              <a:rPr lang="en-US" dirty="0" smtClean="0"/>
              <a:t>Use it for good, never for evil!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Rotation pattern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Linking keys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variables with different codes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Non-response</a:t>
            </a:r>
          </a:p>
          <a:p>
            <a:endParaRPr lang="en-US" dirty="0" smtClean="0"/>
          </a:p>
          <a:p>
            <a:r>
              <a:rPr lang="en-US" dirty="0" smtClean="0"/>
              <a:t>Another layer of complexity if ASEC is part of design</a:t>
            </a:r>
          </a:p>
          <a:p>
            <a:endParaRPr lang="en-US" dirty="0" smtClean="0"/>
          </a:p>
          <a:p>
            <a:r>
              <a:rPr lang="en-US" altLang="en-US" dirty="0" smtClean="0"/>
              <a:t>Data management</a:t>
            </a:r>
            <a:endParaRPr lang="en-US" dirty="0" smtClean="0"/>
          </a:p>
          <a:p>
            <a:pPr lvl="1"/>
            <a:endParaRPr lang="en-US" altLang="en-US" dirty="0"/>
          </a:p>
        </p:txBody>
      </p:sp>
      <p:pic>
        <p:nvPicPr>
          <p:cNvPr id="7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29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2026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819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Challenges: Non-response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Households that were eligible to participate in CPS but did not because of non-response, death, migration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 careful!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 sure you’re linking what you think you’re linking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Double check MIS combinations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Look at merge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Imputation</a:t>
            </a:r>
          </a:p>
        </p:txBody>
      </p:sp>
    </p:spTree>
    <p:extLst>
      <p:ext uri="{BB962C8B-B14F-4D97-AF65-F5344CB8AC3E}">
        <p14:creationId xmlns:p14="http://schemas.microsoft.com/office/powerpoint/2010/main" val="2124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Linking CPS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Opportunities and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Rotation pattern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Linking keys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variables with different codes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Non-response</a:t>
            </a:r>
          </a:p>
          <a:p>
            <a:endParaRPr lang="en-US" dirty="0" smtClean="0"/>
          </a:p>
          <a:p>
            <a:r>
              <a:rPr lang="en-US" dirty="0" smtClean="0"/>
              <a:t>Another layer of complexity if ASEC is part of design</a:t>
            </a:r>
          </a:p>
          <a:p>
            <a:endParaRPr lang="en-US" dirty="0" smtClean="0"/>
          </a:p>
          <a:p>
            <a:r>
              <a:rPr lang="en-US" altLang="en-US" dirty="0" smtClean="0"/>
              <a:t>Data management</a:t>
            </a:r>
            <a:endParaRPr lang="en-US" dirty="0" smtClean="0"/>
          </a:p>
          <a:p>
            <a:pPr lvl="1"/>
            <a:endParaRPr lang="en-US" altLang="en-US" dirty="0"/>
          </a:p>
        </p:txBody>
      </p:sp>
      <p:pic>
        <p:nvPicPr>
          <p:cNvPr id="9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29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2026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788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3550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Challenges: ASEC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Differently named variables, including linking keys, than basic 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MARBASECID (1989+)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Variable to link ASEC and March basic monthly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us to put CPSIDP on ASEC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Flood &amp; </a:t>
            </a:r>
            <a:r>
              <a:rPr lang="en-US" dirty="0" err="1" smtClean="0">
                <a:hlinkClick r:id="rId2"/>
              </a:rPr>
              <a:t>Pacas</a:t>
            </a:r>
            <a:r>
              <a:rPr lang="en-US" dirty="0" smtClean="0">
                <a:hlinkClick r:id="rId2"/>
              </a:rPr>
              <a:t> 2017 Journal of Economic and Social Measurement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Reference periods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Rotation pattern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Linking keys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variables with different codes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Non-response</a:t>
            </a:r>
          </a:p>
          <a:p>
            <a:endParaRPr lang="en-US" dirty="0" smtClean="0"/>
          </a:p>
          <a:p>
            <a:r>
              <a:rPr lang="en-US" dirty="0" smtClean="0"/>
              <a:t>Another layer of complexity if ASEC is part of design</a:t>
            </a:r>
          </a:p>
          <a:p>
            <a:endParaRPr lang="en-US" dirty="0" smtClean="0"/>
          </a:p>
          <a:p>
            <a:r>
              <a:rPr lang="en-US" altLang="en-US" dirty="0" smtClean="0"/>
              <a:t>Data management</a:t>
            </a:r>
            <a:endParaRPr lang="en-US" dirty="0" smtClean="0"/>
          </a:p>
          <a:p>
            <a:pPr lvl="1"/>
            <a:endParaRPr lang="en-US" altLang="en-US" dirty="0"/>
          </a:p>
        </p:txBody>
      </p:sp>
      <p:pic>
        <p:nvPicPr>
          <p:cNvPr id="9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29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2026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788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3550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0" y="4343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Challenges: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quickly find yourself managing a large number of files if you’re: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using IPUMS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Performing merges for linking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Strategies for dealing with this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Temporary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Long data format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Rotation pattern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Linking keys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variables with different codes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Non-response</a:t>
            </a:r>
          </a:p>
          <a:p>
            <a:endParaRPr lang="en-US" dirty="0" smtClean="0"/>
          </a:p>
          <a:p>
            <a:r>
              <a:rPr lang="en-US" dirty="0" smtClean="0"/>
              <a:t>Another layer of complexity if ASEC is part of design</a:t>
            </a:r>
          </a:p>
          <a:p>
            <a:endParaRPr lang="en-US" dirty="0" smtClean="0"/>
          </a:p>
          <a:p>
            <a:r>
              <a:rPr lang="en-US" altLang="en-US" dirty="0" smtClean="0"/>
              <a:t>Data management</a:t>
            </a:r>
            <a:endParaRPr lang="en-US" dirty="0" smtClean="0"/>
          </a:p>
          <a:p>
            <a:pPr lvl="1"/>
            <a:endParaRPr lang="en-US" altLang="en-US" dirty="0"/>
          </a:p>
        </p:txBody>
      </p:sp>
      <p:pic>
        <p:nvPicPr>
          <p:cNvPr id="9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29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2026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788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35509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0" y="4343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510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Approaches, Our Assumptions, and a Note on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Because CPSIDP is mechanical, this is a step we recommend you do if you are linking CPS data across months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right or </a:t>
            </a:r>
            <a:r>
              <a:rPr lang="en-US" dirty="0" smtClean="0"/>
              <a:t>wrong way to do this, but there are a couple approaches in the literature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AGE, SEX, RACE (</a:t>
            </a:r>
            <a:r>
              <a:rPr lang="en-US" dirty="0" err="1" smtClean="0"/>
              <a:t>Madrian</a:t>
            </a:r>
            <a:r>
              <a:rPr lang="en-US" dirty="0" smtClean="0"/>
              <a:t> &amp; </a:t>
            </a:r>
            <a:r>
              <a:rPr lang="en-US" dirty="0" err="1" smtClean="0"/>
              <a:t>Lefgren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Incorporate DQ flags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Bayesian approach (Feng)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Argues that some people are lost with first approach; this yields higher linkage rates</a:t>
            </a:r>
          </a:p>
        </p:txBody>
      </p:sp>
    </p:spTree>
    <p:extLst>
      <p:ext uri="{BB962C8B-B14F-4D97-AF65-F5344CB8AC3E}">
        <p14:creationId xmlns:p14="http://schemas.microsoft.com/office/powerpoint/2010/main" val="1912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Validation: AGE, SEX, RACE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the interviews you are linking are both in MIS 1-4 or MIS 5-8, difference between AGE at two time points is 0 or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the interviews you are linking come from both MIS 1-4 and MIS 5-8, </a:t>
            </a:r>
            <a:r>
              <a:rPr lang="en-US" dirty="0"/>
              <a:t>difference between AGE at two time points is </a:t>
            </a:r>
            <a:r>
              <a:rPr lang="en-US" dirty="0" smtClean="0"/>
              <a:t>0, 1, or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Beware of AGE codes 80 and 85! Allow for a greater AGE increase</a:t>
            </a:r>
            <a:r>
              <a:rPr lang="en-US" dirty="0" smtClean="0"/>
              <a:t>. Age 80=80-84. Age 85=85+.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SEX &amp; RACE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change allowed</a:t>
            </a:r>
          </a:p>
        </p:txBody>
      </p:sp>
    </p:spTree>
    <p:extLst>
      <p:ext uri="{BB962C8B-B14F-4D97-AF65-F5344CB8AC3E}">
        <p14:creationId xmlns:p14="http://schemas.microsoft.com/office/powerpoint/2010/main" val="13016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64649"/>
              </p:ext>
            </p:extLst>
          </p:nvPr>
        </p:nvGraphicFramePr>
        <p:xfrm>
          <a:off x="457200" y="1600200"/>
          <a:ext cx="8229600" cy="25146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253819" y="2895600"/>
            <a:ext cx="32766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Age Rules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895600"/>
            <a:ext cx="32766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493845"/>
            <a:ext cx="3276600" cy="342900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476500"/>
            <a:ext cx="3276600" cy="342900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276600"/>
            <a:ext cx="3276600" cy="342900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3276600"/>
            <a:ext cx="3276600" cy="342900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3700249"/>
            <a:ext cx="32766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3700249"/>
            <a:ext cx="32766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6400" y="4495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Can age 0 or 1 years compared to MIS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0519" y="4495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Can age 1 or 2 years compared to MIS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39119" y="2895600"/>
            <a:ext cx="3090081" cy="3048000"/>
            <a:chOff x="1219200" y="2895600"/>
            <a:chExt cx="3090081" cy="3048000"/>
          </a:xfrm>
        </p:grpSpPr>
        <p:sp>
          <p:nvSpPr>
            <p:cNvPr id="16" name="TextBox 15"/>
            <p:cNvSpPr txBox="1"/>
            <p:nvPr/>
          </p:nvSpPr>
          <p:spPr>
            <a:xfrm>
              <a:off x="1566081" y="5297269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Can age 0 or 5 years compared to MIS 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Arc 19"/>
            <p:cNvSpPr/>
            <p:nvPr/>
          </p:nvSpPr>
          <p:spPr>
            <a:xfrm rot="10800000">
              <a:off x="1219200" y="2895600"/>
              <a:ext cx="1371600" cy="2743200"/>
            </a:xfrm>
            <a:prstGeom prst="arc">
              <a:avLst>
                <a:gd name="adj1" fmla="val 16200000"/>
                <a:gd name="adj2" fmla="val 1521054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15000" y="2836745"/>
            <a:ext cx="3124200" cy="3106855"/>
            <a:chOff x="5105400" y="2836745"/>
            <a:chExt cx="3124200" cy="3106855"/>
          </a:xfrm>
        </p:grpSpPr>
        <p:sp>
          <p:nvSpPr>
            <p:cNvPr id="17" name="TextBox 16"/>
            <p:cNvSpPr txBox="1"/>
            <p:nvPr/>
          </p:nvSpPr>
          <p:spPr>
            <a:xfrm>
              <a:off x="5486400" y="5297269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Can age 0 or 5 years compared to MIS 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5105400" y="2836745"/>
              <a:ext cx="1371600" cy="2783688"/>
            </a:xfrm>
            <a:prstGeom prst="arc">
              <a:avLst>
                <a:gd name="adj1" fmla="val 16200000"/>
                <a:gd name="adj2" fmla="val 1521054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13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Our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however many observations you are linking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SEX and RACE may not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 may only change in expected 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Changes in AGE are always compared to the first time point being linked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Opportunities</a:t>
            </a:r>
            <a:endParaRPr lang="en-US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Large sample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coverage of subpopulations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Short-run changes in employment and families; reactions to births and losses (death, divorce)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Combine rich sources of information about different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 and volunteering; veterans and employment</a:t>
            </a:r>
          </a:p>
        </p:txBody>
      </p:sp>
    </p:spTree>
    <p:extLst>
      <p:ext uri="{BB962C8B-B14F-4D97-AF65-F5344CB8AC3E}">
        <p14:creationId xmlns:p14="http://schemas.microsoft.com/office/powerpoint/2010/main" val="14138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Validation: Our Assumptions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AGE, SEX, and RACE must ALL match in expected ways – GOOD!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023671"/>
              </p:ext>
            </p:extLst>
          </p:nvPr>
        </p:nvGraphicFramePr>
        <p:xfrm>
          <a:off x="457200" y="3124200"/>
          <a:ext cx="8229600" cy="2316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MISH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AGE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SEX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RACE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Seven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Validation: Our Assumptions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AGE, SEX, and RACE must ALL match in expected ways – BAD!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723610"/>
              </p:ext>
            </p:extLst>
          </p:nvPr>
        </p:nvGraphicFramePr>
        <p:xfrm>
          <a:off x="457200" y="3124200"/>
          <a:ext cx="8229600" cy="2316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MISH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AGE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SEX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RACE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Seven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Asian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00800" y="4191000"/>
            <a:ext cx="2286000" cy="76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Validation gets complicated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want you to try to write validation code in the lab to think through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will provide validation code for you based on our all or nothing assumptions about AGE, SEX, and RACE for data in both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Long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Wide format</a:t>
            </a:r>
          </a:p>
        </p:txBody>
      </p:sp>
    </p:spTree>
    <p:extLst>
      <p:ext uri="{BB962C8B-B14F-4D97-AF65-F5344CB8AC3E}">
        <p14:creationId xmlns:p14="http://schemas.microsoft.com/office/powerpoint/2010/main" val="2585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Long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each individual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# records = # times observed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861499"/>
              </p:ext>
            </p:extLst>
          </p:nvPr>
        </p:nvGraphicFramePr>
        <p:xfrm>
          <a:off x="2020632" y="3246120"/>
          <a:ext cx="4913568" cy="2316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3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8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MISH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AGE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SEX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RACE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Female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Wide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individual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records = </a:t>
            </a:r>
            <a:r>
              <a:rPr lang="en-US" dirty="0" smtClean="0"/>
              <a:t>1 regardless of # times observed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29090"/>
              </p:ext>
            </p:extLst>
          </p:nvPr>
        </p:nvGraphicFramePr>
        <p:xfrm>
          <a:off x="457200" y="3139440"/>
          <a:ext cx="8229600" cy="173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AGE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SEX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Fem</a:t>
                      </a:r>
                      <a:endParaRPr lang="en-US" sz="3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Fem</a:t>
                      </a:r>
                      <a:endParaRPr lang="en-US" sz="32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White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White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968534"/>
              </p:ext>
            </p:extLst>
          </p:nvPr>
        </p:nvGraphicFramePr>
        <p:xfrm>
          <a:off x="476250" y="4892040"/>
          <a:ext cx="8229600" cy="173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AGE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SEX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2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3</a:t>
                      </a:r>
                      <a:endParaRPr lang="en-US" sz="3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Fem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Fem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White</a:t>
                      </a:r>
                      <a:endParaRPr lang="en-US" sz="3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mtClean="0"/>
                        <a:t>White</a:t>
                      </a:r>
                      <a:endParaRPr lang="en-US" sz="3200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White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to Wide Format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733442"/>
              </p:ext>
            </p:extLst>
          </p:nvPr>
        </p:nvGraphicFramePr>
        <p:xfrm>
          <a:off x="2115216" y="1600200"/>
          <a:ext cx="4913568" cy="2194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3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8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MISH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AGE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SEX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RACE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21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Female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White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21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Female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White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21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Female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/>
                        <a:t>White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0" y="5562600"/>
            <a:ext cx="3810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8250" y="5562600"/>
            <a:ext cx="3810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7850" y="5562600"/>
            <a:ext cx="381000" cy="381000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2450" y="6172199"/>
            <a:ext cx="457200" cy="333375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38250" y="6172199"/>
            <a:ext cx="381000" cy="333375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47850" y="6172199"/>
            <a:ext cx="457200" cy="333375"/>
          </a:xfrm>
          <a:prstGeom prst="rect">
            <a:avLst/>
          </a:prstGeom>
          <a:solidFill>
            <a:srgbClr val="E9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19350" y="4953000"/>
            <a:ext cx="2590800" cy="1562100"/>
            <a:chOff x="2438400" y="4495800"/>
            <a:chExt cx="2590800" cy="1562100"/>
          </a:xfrm>
        </p:grpSpPr>
        <p:grpSp>
          <p:nvGrpSpPr>
            <p:cNvPr id="16" name="Group 15"/>
            <p:cNvGrpSpPr/>
            <p:nvPr/>
          </p:nvGrpSpPr>
          <p:grpSpPr>
            <a:xfrm>
              <a:off x="2590800" y="5105400"/>
              <a:ext cx="2209800" cy="382229"/>
              <a:chOff x="2590800" y="5105400"/>
              <a:chExt cx="2209800" cy="38222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90800" y="5105400"/>
                <a:ext cx="381000" cy="381000"/>
              </a:xfrm>
              <a:prstGeom prst="rect">
                <a:avLst/>
              </a:prstGeom>
              <a:solidFill>
                <a:srgbClr val="D0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57600" y="5105400"/>
                <a:ext cx="381000" cy="381000"/>
              </a:xfrm>
              <a:prstGeom prst="rect">
                <a:avLst/>
              </a:prstGeom>
              <a:solidFill>
                <a:srgbClr val="D0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19600" y="5105400"/>
                <a:ext cx="381000" cy="381000"/>
              </a:xfrm>
              <a:prstGeom prst="rect">
                <a:avLst/>
              </a:prstGeom>
              <a:solidFill>
                <a:srgbClr val="D0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67100" y="5106629"/>
                <a:ext cx="381000" cy="381000"/>
              </a:xfrm>
              <a:prstGeom prst="rect">
                <a:avLst/>
              </a:prstGeom>
              <a:solidFill>
                <a:srgbClr val="D0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438400" y="5715000"/>
              <a:ext cx="2590800" cy="342900"/>
              <a:chOff x="2438400" y="5715000"/>
              <a:chExt cx="2590800" cy="3429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38400" y="5715000"/>
                <a:ext cx="762000" cy="342900"/>
              </a:xfrm>
              <a:prstGeom prst="rect">
                <a:avLst/>
              </a:prstGeom>
              <a:solidFill>
                <a:srgbClr val="E9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52800" y="5715000"/>
                <a:ext cx="762000" cy="342900"/>
              </a:xfrm>
              <a:prstGeom prst="rect">
                <a:avLst/>
              </a:prstGeom>
              <a:solidFill>
                <a:srgbClr val="E9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67200" y="5715000"/>
                <a:ext cx="762000" cy="342900"/>
              </a:xfrm>
              <a:prstGeom prst="rect">
                <a:avLst/>
              </a:prstGeom>
              <a:solidFill>
                <a:srgbClr val="E9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048000" y="4495800"/>
              <a:ext cx="14478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04850" y="4953000"/>
            <a:ext cx="1447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200650" y="4991100"/>
            <a:ext cx="3429000" cy="1524000"/>
            <a:chOff x="5181600" y="4495800"/>
            <a:chExt cx="3429000" cy="1524000"/>
          </a:xfrm>
        </p:grpSpPr>
        <p:grpSp>
          <p:nvGrpSpPr>
            <p:cNvPr id="32" name="Group 31"/>
            <p:cNvGrpSpPr/>
            <p:nvPr/>
          </p:nvGrpSpPr>
          <p:grpSpPr>
            <a:xfrm>
              <a:off x="5181600" y="5630863"/>
              <a:ext cx="3429000" cy="388937"/>
              <a:chOff x="5181600" y="5630863"/>
              <a:chExt cx="3429000" cy="38893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181600" y="5630863"/>
                <a:ext cx="1066800" cy="388937"/>
              </a:xfrm>
              <a:prstGeom prst="rect">
                <a:avLst/>
              </a:prstGeom>
              <a:solidFill>
                <a:srgbClr val="E9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400800" y="5630863"/>
                <a:ext cx="1066800" cy="388937"/>
              </a:xfrm>
              <a:prstGeom prst="rect">
                <a:avLst/>
              </a:prstGeom>
              <a:solidFill>
                <a:srgbClr val="E9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543800" y="5630863"/>
                <a:ext cx="1066800" cy="388937"/>
              </a:xfrm>
              <a:prstGeom prst="rect">
                <a:avLst/>
              </a:prstGeom>
              <a:solidFill>
                <a:srgbClr val="E9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562600" y="4495800"/>
              <a:ext cx="2743200" cy="990600"/>
              <a:chOff x="5562600" y="4495800"/>
              <a:chExt cx="2743200" cy="990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096000" y="4495800"/>
                <a:ext cx="14478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562600" y="5105400"/>
                <a:ext cx="2743200" cy="381000"/>
                <a:chOff x="5562600" y="5105400"/>
                <a:chExt cx="2743200" cy="3810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562600" y="5105400"/>
                  <a:ext cx="381000" cy="381000"/>
                </a:xfrm>
                <a:prstGeom prst="rect">
                  <a:avLst/>
                </a:prstGeom>
                <a:solidFill>
                  <a:srgbClr val="D0E3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781800" y="5105400"/>
                  <a:ext cx="381000" cy="381000"/>
                </a:xfrm>
                <a:prstGeom prst="rect">
                  <a:avLst/>
                </a:prstGeom>
                <a:solidFill>
                  <a:srgbClr val="D0E3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7924800" y="5105400"/>
                  <a:ext cx="381000" cy="381000"/>
                </a:xfrm>
                <a:prstGeom prst="rect">
                  <a:avLst/>
                </a:prstGeom>
                <a:solidFill>
                  <a:srgbClr val="D0E3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4000500" y="1137306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Long</a:t>
            </a:r>
            <a:endParaRPr 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19550" y="4384357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Wide</a:t>
            </a:r>
            <a:endParaRPr lang="en-US" sz="2600" dirty="0"/>
          </a:p>
        </p:txBody>
      </p:sp>
      <p:cxnSp>
        <p:nvCxnSpPr>
          <p:cNvPr id="8" name="Straight Arrow Connector 7"/>
          <p:cNvCxnSpPr>
            <a:endCxn id="38" idx="0"/>
          </p:cNvCxnSpPr>
          <p:nvPr/>
        </p:nvCxnSpPr>
        <p:spPr>
          <a:xfrm>
            <a:off x="4591050" y="3863181"/>
            <a:ext cx="0" cy="52117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5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Same Month One Year Apart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Useful for studying year-to-year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Earnings and employment dynamics,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Geographic mobility,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Movement into and out of labor unions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For the 1994-forward period, researchers can expect: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0056"/>
              </p:ext>
            </p:extLst>
          </p:nvPr>
        </p:nvGraphicFramePr>
        <p:xfrm>
          <a:off x="1524000" y="4800600"/>
          <a:ext cx="6096000" cy="111283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March 1994-1995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March 2009-2010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Linked</a:t>
                      </a:r>
                      <a:r>
                        <a:rPr lang="en-US" sz="1800" baseline="0" dirty="0" smtClean="0"/>
                        <a:t> N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48,140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53,486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Retention Rate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69.4%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78.8%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1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Single Cohort, All 8 Months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Useful for studying short-term dynamics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Change in economic arrangements as a function of social and demographic characteristics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Changes in these relationships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For the 1994-forward period, researchers can expect: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442"/>
              </p:ext>
            </p:extLst>
          </p:nvPr>
        </p:nvGraphicFramePr>
        <p:xfrm>
          <a:off x="1524000" y="4648200"/>
          <a:ext cx="6096000" cy="138112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01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6" marB="45686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Cohort Entering January 1994</a:t>
                      </a:r>
                      <a:endParaRPr lang="en-US" sz="1800" dirty="0"/>
                    </a:p>
                  </a:txBody>
                  <a:tcPr marT="45686" marB="45686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Cohort Entering January 2009</a:t>
                      </a:r>
                      <a:endParaRPr lang="en-US" sz="1800" dirty="0"/>
                    </a:p>
                  </a:txBody>
                  <a:tcPr marT="45686" marB="45686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Linked</a:t>
                      </a:r>
                      <a:r>
                        <a:rPr lang="en-US" sz="1800" baseline="0" dirty="0" smtClean="0"/>
                        <a:t> N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10,069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11,528</a:t>
                      </a:r>
                      <a:endParaRPr 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5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Retention Rate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59.7%</a:t>
                      </a:r>
                      <a:endParaRPr 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68.0%</a:t>
                      </a:r>
                      <a:endParaRPr 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Rotation pattern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Linking keys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variables with different codes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Non-response</a:t>
            </a:r>
          </a:p>
          <a:p>
            <a:endParaRPr lang="en-US" dirty="0" smtClean="0"/>
          </a:p>
          <a:p>
            <a:r>
              <a:rPr lang="en-US" dirty="0" smtClean="0"/>
              <a:t>Another layer of complexity if ASEC is part of design</a:t>
            </a:r>
          </a:p>
          <a:p>
            <a:endParaRPr lang="en-US" dirty="0" smtClean="0"/>
          </a:p>
          <a:p>
            <a:r>
              <a:rPr lang="en-US" altLang="en-US" dirty="0" smtClean="0"/>
              <a:t>Data management</a:t>
            </a:r>
            <a:endParaRPr 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Rotation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CPS is NOT a longitudinal survey that follows one or several cohorts as they age</a:t>
            </a:r>
          </a:p>
          <a:p>
            <a:r>
              <a:rPr lang="en-US" dirty="0" smtClean="0"/>
              <a:t>CPS does have a panel component where individuals are observed up to 8 times over 16 months, but the way they move through the survey is in a 4-8-4 rotation</a:t>
            </a:r>
          </a:p>
        </p:txBody>
      </p:sp>
    </p:spTree>
    <p:extLst>
      <p:ext uri="{BB962C8B-B14F-4D97-AF65-F5344CB8AC3E}">
        <p14:creationId xmlns:p14="http://schemas.microsoft.com/office/powerpoint/2010/main" val="17204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Rotation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Enter IPUMS CPS </a:t>
            </a:r>
            <a:r>
              <a:rPr lang="en-US" dirty="0" err="1" smtClean="0"/>
              <a:t>RoPES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Easily </a:t>
            </a:r>
            <a:r>
              <a:rPr lang="en-US" i="1" dirty="0" smtClean="0"/>
              <a:t>see </a:t>
            </a:r>
            <a:r>
              <a:rPr lang="en-US" dirty="0" smtClean="0"/>
              <a:t>CPS rotation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Explore what topical supplements can be examined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Name it!</a:t>
            </a:r>
          </a:p>
        </p:txBody>
      </p:sp>
    </p:spTree>
    <p:extLst>
      <p:ext uri="{BB962C8B-B14F-4D97-AF65-F5344CB8AC3E}">
        <p14:creationId xmlns:p14="http://schemas.microsoft.com/office/powerpoint/2010/main" val="31380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Rotation pattern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Linking keys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Same variables with different codes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Non-response</a:t>
            </a:r>
          </a:p>
          <a:p>
            <a:endParaRPr lang="en-US" dirty="0" smtClean="0"/>
          </a:p>
          <a:p>
            <a:r>
              <a:rPr lang="en-US" dirty="0" smtClean="0"/>
              <a:t>Another layer of complexity if ASEC is part of design</a:t>
            </a:r>
          </a:p>
          <a:p>
            <a:endParaRPr lang="en-US" dirty="0" smtClean="0"/>
          </a:p>
          <a:p>
            <a:r>
              <a:rPr lang="en-US" altLang="en-US" dirty="0" smtClean="0"/>
              <a:t>Data management</a:t>
            </a:r>
            <a:endParaRPr lang="en-US" dirty="0" smtClean="0"/>
          </a:p>
          <a:p>
            <a:pPr lvl="1"/>
            <a:endParaRPr lang="en-US" altLang="en-US" dirty="0"/>
          </a:p>
        </p:txBody>
      </p:sp>
      <p:pic>
        <p:nvPicPr>
          <p:cNvPr id="1032" name="Picture 8" descr="C:\Users\floo0017\AppData\Local\Microsoft\Windows\Temporary Internet Files\Content.IE5\QPWYQL1K\600px-Black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29540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1389</Words>
  <Application>Microsoft Office PowerPoint</Application>
  <PresentationFormat>On-screen Show (4:3)</PresentationFormat>
  <Paragraphs>420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1_Office Theme</vt:lpstr>
      <vt:lpstr>CPS Linking &amp; Validation</vt:lpstr>
      <vt:lpstr>Linking CPS Data</vt:lpstr>
      <vt:lpstr>Opportunities</vt:lpstr>
      <vt:lpstr>Same Month One Year Apart</vt:lpstr>
      <vt:lpstr>Single Cohort, All 8 Months</vt:lpstr>
      <vt:lpstr>Challenges</vt:lpstr>
      <vt:lpstr>Challenges: Rotation Pattern</vt:lpstr>
      <vt:lpstr>Challenges: Rotation Pattern</vt:lpstr>
      <vt:lpstr>Challenges</vt:lpstr>
      <vt:lpstr>Challenges: Linking Keys</vt:lpstr>
      <vt:lpstr>Challenges: Linking Keys</vt:lpstr>
      <vt:lpstr>Challenges: Linking Keys</vt:lpstr>
      <vt:lpstr>CPSID(P) Limitations</vt:lpstr>
      <vt:lpstr>CPSID(P) Limitations</vt:lpstr>
      <vt:lpstr>Future Linking Work</vt:lpstr>
      <vt:lpstr>Challenges</vt:lpstr>
      <vt:lpstr>Challenges:  Same variables, different codes</vt:lpstr>
      <vt:lpstr>Challenges</vt:lpstr>
      <vt:lpstr>Challenges: Non-response</vt:lpstr>
      <vt:lpstr>Challenges</vt:lpstr>
      <vt:lpstr>Challenges: ASEC</vt:lpstr>
      <vt:lpstr>Challenges</vt:lpstr>
      <vt:lpstr>Challenges: Data Management</vt:lpstr>
      <vt:lpstr>Challenges</vt:lpstr>
      <vt:lpstr>Validation</vt:lpstr>
      <vt:lpstr>Validation: Approaches</vt:lpstr>
      <vt:lpstr>Validation: AGE, SEX, RACE Rules</vt:lpstr>
      <vt:lpstr>Validation: Age Rules</vt:lpstr>
      <vt:lpstr>Validation: Our Assumptions</vt:lpstr>
      <vt:lpstr>Validation: Our Assumptions</vt:lpstr>
      <vt:lpstr>Validation: Our Assumptions</vt:lpstr>
      <vt:lpstr>Validation: Data Structure</vt:lpstr>
      <vt:lpstr>Validation: Long Format</vt:lpstr>
      <vt:lpstr>Validation: Wide Format</vt:lpstr>
      <vt:lpstr>Long to Wide Format Data</vt:lpstr>
      <vt:lpstr>Questions?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 Flood</dc:creator>
  <cp:lastModifiedBy>Sarah M Flood</cp:lastModifiedBy>
  <cp:revision>66</cp:revision>
  <dcterms:created xsi:type="dcterms:W3CDTF">2018-05-22T15:09:21Z</dcterms:created>
  <dcterms:modified xsi:type="dcterms:W3CDTF">2018-06-03T17:05:52Z</dcterms:modified>
</cp:coreProperties>
</file>