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SD1MLApTgUqu6n1YFMsXsJD0f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BF756E-6DFD-4A37-8088-D5D397B0504B}">
  <a:tblStyle styleId="{64BF756E-6DFD-4A37-8088-D5D397B05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c571fa45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89c571fa45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571fa4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9c571fa4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c571fa45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9c571fa45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9c571fa45_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89c571fa45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9c571fa4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9c571fa4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9c571fa45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89c571fa45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9c571fa45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89c571fa45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9c571fa4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9c571fa4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9c571fa45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89c571fa45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c571fa45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89c571fa45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c571fa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9c571fa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571fa4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89c571fa4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c571fa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9c571fa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c571fa45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89c571fa45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c571fa4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89c571fa4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ja-JP" sz="5600">
                <a:latin typeface="Meiryo"/>
                <a:ea typeface="Meiryo"/>
                <a:cs typeface="Meiryo"/>
                <a:sym typeface="Meiryo"/>
              </a:rPr>
              <a:t>成果発表会</a:t>
            </a:r>
            <a:br>
              <a:rPr lang="ja-JP" sz="56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ー</a:t>
            </a:r>
            <a:r>
              <a:rPr lang="ja-JP" sz="32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チケット</a:t>
            </a: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予約システムー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ja-JP" sz="2960">
                <a:latin typeface="Meiryo"/>
                <a:ea typeface="Meiryo"/>
                <a:cs typeface="Meiryo"/>
                <a:sym typeface="Meiryo"/>
              </a:rPr>
              <a:t>Team : </a:t>
            </a:r>
            <a:r>
              <a:rPr lang="ja-JP" sz="2960" b="1">
                <a:latin typeface="Meiryo"/>
                <a:ea typeface="Meiryo"/>
                <a:cs typeface="Meiryo"/>
                <a:sym typeface="Meiryo"/>
              </a:rPr>
              <a:t>SHOCK</a:t>
            </a:r>
            <a:endParaRPr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uzuki・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ideta・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ishi・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hino・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awabe</a:t>
            </a:r>
            <a:endParaRPr sz="259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記号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 l="2205" r="1478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716900" y="4515551"/>
            <a:ext cx="605502" cy="4999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c571fa45_1_31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340" name="Google Shape;340;g89c571fa45_1_31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89c571fa45_1_31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89c571fa45_1_31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課題・対策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個人の振り返り</a:t>
            </a:r>
            <a:endParaRPr sz="3700">
              <a:solidFill>
                <a:srgbClr val="888888"/>
              </a:solidFill>
            </a:endParaRPr>
          </a:p>
        </p:txBody>
      </p:sp>
      <p:grpSp>
        <p:nvGrpSpPr>
          <p:cNvPr id="343" name="Google Shape;343;g89c571fa45_1_31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44" name="Google Shape;344;g89c571fa45_1_31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89c571fa45_1_31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89c571fa45_1_31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" name="Google Shape;347;g89c571fa45_1_31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8" name="Google Shape;348;g89c571fa45_1_31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89c571fa45_1_31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89c571fa45_1_31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89c571fa45_1_31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89c571fa45_1_31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g89c571fa45_1_31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89c571fa45_1_318"/>
          <p:cNvCxnSpPr/>
          <p:nvPr/>
        </p:nvCxnSpPr>
        <p:spPr>
          <a:xfrm>
            <a:off x="5964425" y="41324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g89c571fa45_1_318"/>
          <p:cNvSpPr/>
          <p:nvPr/>
        </p:nvSpPr>
        <p:spPr>
          <a:xfrm flipH="1">
            <a:off x="9237048" y="36266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c571fa45_1_10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61" name="Google Shape;361;g89c571fa45_1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2" name="Google Shape;362;g89c571fa45_1_10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c571fa45_1_10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c571fa45_1_10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89c571fa45_1_10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66" name="Google Shape;366;g89c571fa45_1_10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89c571fa45_1_10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89c571fa45_1_10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g89c571fa45_1_10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0" name="Google Shape;370;g89c571fa45_1_10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9c571fa45_1_10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9c571fa45_1_10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9c571fa45_1_10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9c571fa45_1_10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89c571fa45_1_10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89c571fa45_1_10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89c571fa45_1_10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89c571fa45_1_10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89c571fa45_1_10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89c571fa45_1_10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89c571fa45_1_10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89c571fa45_1_104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9c571fa45_1_104"/>
          <p:cNvSpPr txBox="1"/>
          <p:nvPr/>
        </p:nvSpPr>
        <p:spPr>
          <a:xfrm>
            <a:off x="1734825" y="2362100"/>
            <a:ext cx="27708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問題とその影響</a:t>
            </a:r>
            <a:br>
              <a:rPr lang="ja-JP" sz="25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9c571fa45_1_104"/>
          <p:cNvSpPr txBox="1"/>
          <p:nvPr/>
        </p:nvSpPr>
        <p:spPr>
          <a:xfrm>
            <a:off x="8577825" y="2362100"/>
            <a:ext cx="978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原因</a:t>
            </a:r>
            <a:br>
              <a:rPr lang="ja-JP" sz="25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9c571fa45_1_104"/>
          <p:cNvSpPr txBox="1"/>
          <p:nvPr/>
        </p:nvSpPr>
        <p:spPr>
          <a:xfrm>
            <a:off x="598150" y="3025825"/>
            <a:ext cx="5681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設定した時間内に作業が終わらない</a:t>
            </a:r>
            <a:br>
              <a:rPr lang="ja-JP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→計画が押す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のリカバリができなかった　　　　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後半で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無理のある計画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を実行</a:t>
            </a: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個々の進捗の把握ができていない</a:t>
            </a:r>
            <a:b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遅延時の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対策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がすぐに取れない</a:t>
            </a:r>
          </a:p>
        </p:txBody>
      </p:sp>
      <p:sp>
        <p:nvSpPr>
          <p:cNvPr id="386" name="Google Shape;386;g89c571fa45_1_104"/>
          <p:cNvSpPr txBox="1"/>
          <p:nvPr/>
        </p:nvSpPr>
        <p:spPr>
          <a:xfrm>
            <a:off x="6419400" y="3169825"/>
            <a:ext cx="42465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9c571fa45_1_104"/>
          <p:cNvSpPr txBox="1"/>
          <p:nvPr/>
        </p:nvSpPr>
        <p:spPr>
          <a:xfrm>
            <a:off x="6674625" y="3025825"/>
            <a:ext cx="4784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個々の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時間管理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が甘い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最終的な目標や期限を見据えた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リカバリ案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を実行できなかった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結果報告のみで作業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中間での</a:t>
            </a:r>
            <a:br>
              <a:rPr lang="ja-JP" sz="2300" b="1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報告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がない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8" name="Google Shape;388;g89c571fa45_1_104"/>
          <p:cNvSpPr/>
          <p:nvPr/>
        </p:nvSpPr>
        <p:spPr>
          <a:xfrm>
            <a:off x="59808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89c571fa45_1_104"/>
          <p:cNvSpPr/>
          <p:nvPr/>
        </p:nvSpPr>
        <p:spPr>
          <a:xfrm>
            <a:off x="5980800" y="421930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89c571fa45_1_104"/>
          <p:cNvSpPr/>
          <p:nvPr/>
        </p:nvSpPr>
        <p:spPr>
          <a:xfrm>
            <a:off x="5980800" y="52887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c571fa45_1_13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96" name="Google Shape;396;g89c571fa45_1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g89c571fa45_1_13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c571fa45_1_13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9c571fa45_1_13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89c571fa45_1_13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01" name="Google Shape;401;g89c571fa45_1_13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89c571fa45_1_13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89c571fa45_1_13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g89c571fa45_1_13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5" name="Google Shape;405;g89c571fa45_1_13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89c571fa45_1_13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89c571fa45_1_13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9c571fa45_1_13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89c571fa45_1_13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89c571fa45_1_13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89c571fa45_1_13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89c571fa45_1_13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89c571fa45_1_13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89c571fa45_1_13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89c571fa45_1_13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89c571fa45_1_13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89c571fa45_1_130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9c571fa45_1_130"/>
          <p:cNvSpPr txBox="1"/>
          <p:nvPr/>
        </p:nvSpPr>
        <p:spPr>
          <a:xfrm>
            <a:off x="628725" y="2349375"/>
            <a:ext cx="54792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</a:t>
            </a:r>
            <a:r>
              <a:rPr lang="ja-JP" sz="2500" b="1" dirty="0">
                <a:solidFill>
                  <a:srgbClr val="3D85C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問題解決への取り組み</a:t>
            </a:r>
            <a:endParaRPr sz="2500" b="1" dirty="0">
              <a:solidFill>
                <a:srgbClr val="3D85C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個人での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作業時間を細かく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最初に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最終目標・期日を見据える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対面での報告だけでなく、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  チャット等の他の手段を活用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9c571fa45_1_130"/>
          <p:cNvSpPr txBox="1"/>
          <p:nvPr/>
        </p:nvSpPr>
        <p:spPr>
          <a:xfrm>
            <a:off x="6816963" y="2349375"/>
            <a:ext cx="37245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</a:t>
            </a:r>
            <a:r>
              <a:rPr lang="ja-JP" sz="2500" b="1" dirty="0">
                <a:solidFill>
                  <a:srgbClr val="3D85C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期待される効果</a:t>
            </a:r>
            <a:endParaRPr sz="2500" b="1" dirty="0">
              <a:solidFill>
                <a:srgbClr val="3D85C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迅速な問題の把握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実現可能な計画</a:t>
            </a: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の立案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情報共有の円滑化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9c571fa45_1_130"/>
          <p:cNvSpPr/>
          <p:nvPr/>
        </p:nvSpPr>
        <p:spPr>
          <a:xfrm>
            <a:off x="5943400" y="4308663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89c571fa45_1_130"/>
          <p:cNvSpPr/>
          <p:nvPr/>
        </p:nvSpPr>
        <p:spPr>
          <a:xfrm>
            <a:off x="59434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89c571fa45_1_130"/>
          <p:cNvSpPr/>
          <p:nvPr/>
        </p:nvSpPr>
        <p:spPr>
          <a:xfrm>
            <a:off x="5943400" y="5508775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9c571fa45_1_33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428" name="Google Shape;428;g89c571fa45_1_33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89c571fa45_1_33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89c571fa45_1_33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課題・対策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個人の振り返り</a:t>
            </a:r>
            <a:endParaRPr sz="3700">
              <a:solidFill>
                <a:schemeClr val="dk1"/>
              </a:solidFill>
            </a:endParaRPr>
          </a:p>
        </p:txBody>
      </p:sp>
      <p:grpSp>
        <p:nvGrpSpPr>
          <p:cNvPr id="431" name="Google Shape;431;g89c571fa45_1_33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32" name="Google Shape;432;g89c571fa45_1_33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89c571fa45_1_33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89c571fa45_1_33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" name="Google Shape;435;g89c571fa45_1_33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6" name="Google Shape;436;g89c571fa45_1_33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89c571fa45_1_33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89c571fa45_1_33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89c571fa45_1_33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89c571fa45_1_33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g89c571fa45_1_33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g89c571fa45_1_338"/>
          <p:cNvCxnSpPr/>
          <p:nvPr/>
        </p:nvCxnSpPr>
        <p:spPr>
          <a:xfrm>
            <a:off x="5979025" y="4775848"/>
            <a:ext cx="44760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g89c571fa45_1_338"/>
          <p:cNvSpPr/>
          <p:nvPr/>
        </p:nvSpPr>
        <p:spPr>
          <a:xfrm flipH="1">
            <a:off x="9836573" y="425544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9c571fa45_1_15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uzuki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g89c571fa45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0" name="Google Shape;450;g89c571fa45_1_15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9c571fa45_1_15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9c571fa45_1_156"/>
          <p:cNvSpPr/>
          <p:nvPr/>
        </p:nvSpPr>
        <p:spPr>
          <a:xfrm>
            <a:off x="0" y="6007095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g89c571fa45_1_156"/>
          <p:cNvGrpSpPr/>
          <p:nvPr/>
        </p:nvGrpSpPr>
        <p:grpSpPr>
          <a:xfrm rot="-2819133">
            <a:off x="10264304" y="5164843"/>
            <a:ext cx="1986003" cy="1049930"/>
            <a:chOff x="9674942" y="5386312"/>
            <a:chExt cx="1985953" cy="1049904"/>
          </a:xfrm>
        </p:grpSpPr>
        <p:sp>
          <p:nvSpPr>
            <p:cNvPr id="454" name="Google Shape;454;g89c571fa45_1_15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89c571fa45_1_15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89c571fa45_1_15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g89c571fa45_1_15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8" name="Google Shape;458;g89c571fa45_1_15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89c571fa45_1_15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89c571fa45_1_15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89c571fa45_1_15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89c571fa45_1_15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g89c571fa45_1_156"/>
          <p:cNvSpPr txBox="1"/>
          <p:nvPr/>
        </p:nvSpPr>
        <p:spPr>
          <a:xfrm>
            <a:off x="11009118" y="5408631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89c571fa45_1_15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89c571fa45_1_15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89c571fa45_1_15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89c571fa45_1_15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89c571fa45_1_15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89c571fa45_1_15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89c571fa45_1_156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9c571fa45_1_156"/>
          <p:cNvSpPr txBox="1"/>
          <p:nvPr/>
        </p:nvSpPr>
        <p:spPr>
          <a:xfrm>
            <a:off x="7944250" y="2021242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9c571fa45_1_156"/>
          <p:cNvSpPr txBox="1"/>
          <p:nvPr/>
        </p:nvSpPr>
        <p:spPr>
          <a:xfrm>
            <a:off x="1820550" y="199235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9c571fa45_1_156"/>
          <p:cNvSpPr txBox="1"/>
          <p:nvPr/>
        </p:nvSpPr>
        <p:spPr>
          <a:xfrm>
            <a:off x="972450" y="2968205"/>
            <a:ext cx="39480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Swing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実装/導入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ベースとなる型の制定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ページ遷移システムの作成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・スライドデザイン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4" name="Google Shape;474;g89c571fa45_1_156"/>
          <p:cNvSpPr txBox="1"/>
          <p:nvPr/>
        </p:nvSpPr>
        <p:spPr>
          <a:xfrm>
            <a:off x="1952100" y="2606142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ー実績ー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5" name="Google Shape;475;g89c571fa45_1_156"/>
          <p:cNvSpPr txBox="1"/>
          <p:nvPr/>
        </p:nvSpPr>
        <p:spPr>
          <a:xfrm>
            <a:off x="1952100" y="5265530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ー課題ー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g89c571fa45_1_156"/>
          <p:cNvSpPr txBox="1"/>
          <p:nvPr/>
        </p:nvSpPr>
        <p:spPr>
          <a:xfrm>
            <a:off x="826200" y="5650742"/>
            <a:ext cx="42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エラー修正力の無さ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7" name="Google Shape;477;g89c571fa45_1_156"/>
          <p:cNvSpPr txBox="1"/>
          <p:nvPr/>
        </p:nvSpPr>
        <p:spPr>
          <a:xfrm>
            <a:off x="7357150" y="2635467"/>
            <a:ext cx="342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ー社会人としての学びー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478" name="Google Shape;478;g89c571fa45_1_156"/>
          <p:cNvCxnSpPr/>
          <p:nvPr/>
        </p:nvCxnSpPr>
        <p:spPr>
          <a:xfrm flipH="1">
            <a:off x="6097550" y="2138217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g89c571fa45_1_156"/>
          <p:cNvSpPr txBox="1"/>
          <p:nvPr/>
        </p:nvSpPr>
        <p:spPr>
          <a:xfrm>
            <a:off x="6803650" y="3097142"/>
            <a:ext cx="45330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・ホウレンソウの大切さ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・自己の解釈が共通認識とは限らない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・時間管理と超過時の対策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0" name="Google Shape;480;g89c571fa45_1_156"/>
          <p:cNvSpPr txBox="1"/>
          <p:nvPr/>
        </p:nvSpPr>
        <p:spPr>
          <a:xfrm>
            <a:off x="7150600" y="4272042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ーこんな人財になりたいー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1" name="Google Shape;481;g89c571fa45_1_156"/>
          <p:cNvSpPr txBox="1"/>
          <p:nvPr/>
        </p:nvSpPr>
        <p:spPr>
          <a:xfrm>
            <a:off x="6693550" y="4736542"/>
            <a:ext cx="4753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周りをシッカリと見る事が出来る人財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82" name="Google Shape;482;g89c571fa4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2205">
            <a:off x="3767075" y="3019642"/>
            <a:ext cx="407700" cy="64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89c571fa45_1_156"/>
          <p:cNvSpPr txBox="1"/>
          <p:nvPr/>
        </p:nvSpPr>
        <p:spPr>
          <a:xfrm>
            <a:off x="295244" y="6110217"/>
            <a:ext cx="5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u="sng" dirty="0">
                <a:latin typeface="Meiryo"/>
                <a:ea typeface="Meiryo"/>
                <a:cs typeface="Meiryo"/>
                <a:sym typeface="Meiryo"/>
              </a:rPr>
              <a:t>Javaの理解不足が起因</a:t>
            </a:r>
            <a:r>
              <a:rPr lang="ja-JP" sz="1800" dirty="0">
                <a:latin typeface="Meiryo"/>
                <a:ea typeface="Meiryo"/>
                <a:cs typeface="Meiryo"/>
                <a:sym typeface="Meiryo"/>
              </a:rPr>
              <a:t> ⇒ 基礎に立ち返り学習する</a:t>
            </a:r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4" name="Google Shape;484;g89c571fa45_1_156"/>
          <p:cNvSpPr/>
          <p:nvPr/>
        </p:nvSpPr>
        <p:spPr>
          <a:xfrm>
            <a:off x="6419325" y="5374805"/>
            <a:ext cx="5265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89c571fa45_1_156"/>
          <p:cNvSpPr txBox="1"/>
          <p:nvPr/>
        </p:nvSpPr>
        <p:spPr>
          <a:xfrm>
            <a:off x="7143100" y="540098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1" u="sng">
                <a:latin typeface="Calibri"/>
                <a:ea typeface="Calibri"/>
                <a:cs typeface="Calibri"/>
                <a:sym typeface="Calibri"/>
              </a:rPr>
              <a:t>視野の狭さ克服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9c571fa45_1_18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ideta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1" name="Google Shape;491;g89c571fa45_1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g89c571fa45_1_18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9c571fa45_1_18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9c571fa45_1_18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9c571fa45_1_18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96" name="Google Shape;496;g89c571fa45_1_18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9c571fa45_1_18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9c571fa45_1_18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g89c571fa45_1_18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0" name="Google Shape;500;g89c571fa45_1_18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89c571fa45_1_18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89c571fa45_1_18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89c571fa45_1_18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89c571fa45_1_18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89c571fa45_1_18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89c571fa45_1_18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89c571fa45_1_18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89c571fa45_1_18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89c571fa45_1_18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89c571fa45_1_18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89c571fa45_1_18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89c571fa45_1_182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9c571fa45_1_182"/>
          <p:cNvSpPr txBox="1"/>
          <p:nvPr/>
        </p:nvSpPr>
        <p:spPr>
          <a:xfrm>
            <a:off x="491750" y="2540150"/>
            <a:ext cx="5330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実績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データベース</a:t>
            </a: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　実装/導入</a:t>
            </a:r>
            <a:endParaRPr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データを格納する制約付きの</a:t>
            </a:r>
            <a:b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</a:b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テーブルの作成</a:t>
            </a:r>
            <a:endParaRPr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DBへアクセスするDAOの作成</a:t>
            </a:r>
            <a:endParaRPr sz="22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課題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知識不足</a:t>
            </a: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によるエラーを生むようなコードミス</a:t>
            </a:r>
            <a:b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</a:b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→正確に知識をつける</a:t>
            </a:r>
            <a:endParaRPr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</p:txBody>
      </p:sp>
      <p:sp>
        <p:nvSpPr>
          <p:cNvPr id="514" name="Google Shape;514;g89c571fa45_1_182"/>
          <p:cNvSpPr txBox="1"/>
          <p:nvPr/>
        </p:nvSpPr>
        <p:spPr>
          <a:xfrm>
            <a:off x="6387650" y="2540150"/>
            <a:ext cx="51228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学び</a:t>
            </a:r>
            <a:endParaRPr sz="24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作業目的の</a:t>
            </a:r>
            <a:r>
              <a:rPr 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共有</a:t>
            </a: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の大切さ</a:t>
            </a:r>
            <a:endParaRPr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こまめな</a:t>
            </a:r>
            <a:r>
              <a:rPr 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進捗報告</a:t>
            </a: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や</a:t>
            </a:r>
            <a:b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</a:b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その</a:t>
            </a:r>
            <a:r>
              <a:rPr 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時間設定</a:t>
            </a:r>
            <a:r>
              <a:rPr 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の大切さ</a:t>
            </a:r>
            <a:endParaRPr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</p:txBody>
      </p:sp>
      <p:sp>
        <p:nvSpPr>
          <p:cNvPr id="515" name="Google Shape;515;g89c571fa45_1_182"/>
          <p:cNvSpPr txBox="1"/>
          <p:nvPr/>
        </p:nvSpPr>
        <p:spPr>
          <a:xfrm>
            <a:off x="2389475" y="2036400"/>
            <a:ext cx="12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 dirty="0">
                <a:solidFill>
                  <a:srgbClr val="3D85C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技術面</a:t>
            </a:r>
            <a:endParaRPr sz="2600" b="1" dirty="0">
              <a:solidFill>
                <a:srgbClr val="3D85C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</p:txBody>
      </p:sp>
      <p:sp>
        <p:nvSpPr>
          <p:cNvPr id="516" name="Google Shape;516;g89c571fa45_1_182"/>
          <p:cNvSpPr txBox="1"/>
          <p:nvPr/>
        </p:nvSpPr>
        <p:spPr>
          <a:xfrm>
            <a:off x="7816525" y="2036388"/>
            <a:ext cx="21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 dirty="0">
                <a:solidFill>
                  <a:srgbClr val="3D85C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ビジネス面</a:t>
            </a:r>
            <a:endParaRPr sz="2600" b="1" dirty="0">
              <a:solidFill>
                <a:srgbClr val="3D85C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</p:txBody>
      </p:sp>
      <p:sp>
        <p:nvSpPr>
          <p:cNvPr id="517" name="Google Shape;517;g89c571fa45_1_182"/>
          <p:cNvSpPr txBox="1"/>
          <p:nvPr/>
        </p:nvSpPr>
        <p:spPr>
          <a:xfrm>
            <a:off x="6740150" y="4864375"/>
            <a:ext cx="441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時間内に</a:t>
            </a:r>
            <a:r>
              <a:rPr lang="ja-JP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成果を出すために</a:t>
            </a:r>
            <a:br>
              <a:rPr lang="ja-JP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</a:br>
            <a:r>
              <a:rPr lang="ja-JP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工夫する</a:t>
            </a:r>
            <a:endParaRPr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失敗をしても反省を活かして</a:t>
            </a:r>
            <a:br>
              <a:rPr lang="ja-JP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</a:br>
            <a:r>
              <a:rPr lang="ja-JP" sz="20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挑戦</a:t>
            </a:r>
            <a:r>
              <a:rPr lang="ja-JP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し続ける</a:t>
            </a:r>
            <a:endParaRPr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</p:txBody>
      </p:sp>
      <p:sp>
        <p:nvSpPr>
          <p:cNvPr id="518" name="Google Shape;518;g89c571fa45_1_182"/>
          <p:cNvSpPr txBox="1"/>
          <p:nvPr/>
        </p:nvSpPr>
        <p:spPr>
          <a:xfrm>
            <a:off x="7120200" y="4369250"/>
            <a:ext cx="3030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600" b="1" dirty="0">
                <a:solidFill>
                  <a:srgbClr val="3D85C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今後の意気込み</a:t>
            </a:r>
            <a:endParaRPr sz="2600" b="1" dirty="0">
              <a:solidFill>
                <a:srgbClr val="3D85C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89c571fa45_1_182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9c571fa45_1_20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ishi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26" name="Google Shape;526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30" name="Google Shape;530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4" name="Google Shape;534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89c571fa45_1_20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89c571fa45_1_20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89c571fa45_1_20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89c571fa45_1_20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89c571fa45_1_20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89c571fa45_1_20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89c571fa45_1_208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8" name="Google Shape;548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52" name="Google Shape;552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9c571fa45_1_208"/>
          <p:cNvSpPr txBox="1"/>
          <p:nvPr/>
        </p:nvSpPr>
        <p:spPr>
          <a:xfrm>
            <a:off x="7751875" y="210562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9c571fa45_1_208"/>
          <p:cNvSpPr txBox="1"/>
          <p:nvPr/>
        </p:nvSpPr>
        <p:spPr>
          <a:xfrm>
            <a:off x="1820550" y="2076763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9c571fa45_1_208"/>
          <p:cNvSpPr txBox="1"/>
          <p:nvPr/>
        </p:nvSpPr>
        <p:spPr>
          <a:xfrm>
            <a:off x="838200" y="2639850"/>
            <a:ext cx="51291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Calibri"/>
                <a:ea typeface="Calibri"/>
                <a:cs typeface="Calibri"/>
                <a:sym typeface="Calibri"/>
              </a:rPr>
              <a:t>〇実績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DBの導入/実装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DBへアクセスするDAOの作成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・システムテストの実施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〇課題/改善策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作業目的や内容の共有</a:t>
            </a:r>
            <a:endParaRPr sz="2100" b="1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1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1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→目的理解とモデル精度の向上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5" name="Google Shape;565;g89c571fa45_1_208"/>
          <p:cNvSpPr txBox="1"/>
          <p:nvPr/>
        </p:nvSpPr>
        <p:spPr>
          <a:xfrm>
            <a:off x="6806575" y="2639850"/>
            <a:ext cx="4142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〇学び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共有の大切さ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・こまめな報連相の必要性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〇今後の意気込み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信頼関係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を築き、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全体を把握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して動ける人財　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66" name="Google Shape;566;g89c571fa45_1_20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9c571fa45_1_23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hino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2" name="Google Shape;572;g89c571fa45_1_2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73" name="Google Shape;573;g89c571fa45_1_23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89c571fa45_1_234"/>
          <p:cNvSpPr/>
          <p:nvPr/>
        </p:nvSpPr>
        <p:spPr>
          <a:xfrm>
            <a:off x="0" y="18259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9c571fa45_1_23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g89c571fa45_1_23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7" name="Google Shape;577;g89c571fa45_1_23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9c571fa45_1_23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9c571fa45_1_23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g89c571fa45_1_23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1" name="Google Shape;581;g89c571fa45_1_23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89c571fa45_1_23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89c571fa45_1_23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89c571fa45_1_23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89c571fa45_1_23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g89c571fa45_1_23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89c571fa45_1_23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89c571fa45_1_23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89c571fa45_1_23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89c571fa45_1_23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89c571fa45_1_23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89c571fa45_1_23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89c571fa45_1_234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9c571fa45_1_234"/>
          <p:cNvSpPr txBox="1"/>
          <p:nvPr/>
        </p:nvSpPr>
        <p:spPr>
          <a:xfrm>
            <a:off x="1152100" y="2222625"/>
            <a:ext cx="3957300" cy="3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dirty="0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 dirty="0">
                <a:latin typeface="Meiryo"/>
                <a:ea typeface="Meiryo"/>
                <a:cs typeface="Meiryo"/>
                <a:sym typeface="Meiryo"/>
              </a:rPr>
              <a:t>実績</a:t>
            </a:r>
            <a:endParaRPr sz="20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・Swingによる</a:t>
            </a:r>
            <a:r>
              <a:rPr lang="ja-JP" sz="2000" dirty="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GUI</a:t>
            </a: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の実現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 dirty="0">
                <a:latin typeface="Meiryo"/>
                <a:ea typeface="Meiryo"/>
                <a:cs typeface="Meiryo"/>
                <a:sym typeface="Meiryo"/>
              </a:rPr>
              <a:t>課題</a:t>
            </a:r>
            <a:endParaRPr sz="20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 dirty="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分析と設計の知識不足</a:t>
            </a: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から、　チームメンバーに質問や相談　をすることが多かった。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→さらなる知識の習得を目指す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5" name="Google Shape;595;g89c571fa45_1_234"/>
          <p:cNvSpPr txBox="1"/>
          <p:nvPr/>
        </p:nvSpPr>
        <p:spPr>
          <a:xfrm>
            <a:off x="6944125" y="2222625"/>
            <a:ext cx="41721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社会人としての学び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・報告、連絡、相談は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可及的</a:t>
            </a:r>
            <a:endParaRPr sz="200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　速やか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に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行うことが重要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どのようなエンジニアになりたいか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技術力も人間性も高く、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　に必要とされるエンジニア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96" name="Google Shape;596;g89c571fa45_1_234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9c571fa45_1_35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awabe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3" name="Google Shape;603;g89c571fa45_1_3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4" name="Google Shape;604;g89c571fa45_1_35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9c571fa45_1_358"/>
          <p:cNvSpPr/>
          <p:nvPr/>
        </p:nvSpPr>
        <p:spPr>
          <a:xfrm>
            <a:off x="0" y="5993502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89c571fa45_1_35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608" name="Google Shape;608;g89c571fa45_1_35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89c571fa45_1_35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89c571fa45_1_35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1" name="Google Shape;611;g89c571fa45_1_35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g89c571fa45_1_35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89c571fa45_1_35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89c571fa45_1_35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89c571fa45_1_35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89c571fa45_1_35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g89c571fa45_1_35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89c571fa45_1_35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89c571fa45_1_35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89c571fa45_1_35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89c571fa45_1_35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89c571fa45_1_35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89c571fa45_1_35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89c571fa45_1_358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9c571fa45_1_358"/>
          <p:cNvSpPr txBox="1"/>
          <p:nvPr/>
        </p:nvSpPr>
        <p:spPr>
          <a:xfrm>
            <a:off x="671000" y="2318775"/>
            <a:ext cx="5049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000" b="1" dirty="0">
                <a:solidFill>
                  <a:srgbClr val="3C78D8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技術面</a:t>
            </a:r>
            <a:endParaRPr sz="3000" b="1" dirty="0">
              <a:solidFill>
                <a:srgbClr val="3C78D8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実績</a:t>
            </a:r>
            <a:endParaRPr sz="2200" b="1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・Swingを利用したGUIの実装</a:t>
            </a:r>
            <a:endParaRPr sz="23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課題</a:t>
            </a:r>
            <a:endParaRPr sz="2200" b="1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・UML図(分析・設計)の記述</a:t>
            </a:r>
            <a:endParaRPr sz="23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・情報の取捨選択</a:t>
            </a:r>
            <a:endParaRPr sz="23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対策</a:t>
            </a:r>
            <a:endParaRPr sz="2200" b="1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・参考書を活用する　：　</a:t>
            </a:r>
            <a:r>
              <a:rPr lang="ja-JP" sz="2300" b="1" dirty="0">
                <a:solidFill>
                  <a:srgbClr val="4A86E8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未達成</a:t>
            </a:r>
            <a:endParaRPr sz="2300" b="1" dirty="0">
              <a:solidFill>
                <a:srgbClr val="4A86E8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・研修内容を振り返る：　</a:t>
            </a:r>
            <a:r>
              <a:rPr lang="ja-JP" sz="23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継続中</a:t>
            </a:r>
            <a:endParaRPr sz="23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9c571fa45_1_358"/>
          <p:cNvSpPr txBox="1"/>
          <p:nvPr/>
        </p:nvSpPr>
        <p:spPr>
          <a:xfrm>
            <a:off x="5990274" y="2203588"/>
            <a:ext cx="6127439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 dirty="0">
                <a:solidFill>
                  <a:srgbClr val="3C78D8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ビジネス面</a:t>
            </a:r>
            <a:endParaRPr sz="3000" b="1" dirty="0">
              <a:solidFill>
                <a:srgbClr val="3C78D8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社会人としての学び</a:t>
            </a:r>
            <a:endParaRPr sz="22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・報連相の大切さ</a:t>
            </a:r>
            <a:endParaRPr sz="23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・個人で行うことの限界</a:t>
            </a:r>
            <a:endParaRPr sz="23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今後目指す人財</a:t>
            </a:r>
            <a:endParaRPr sz="22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solidFill>
                  <a:srgbClr val="CC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      </a:t>
            </a:r>
            <a:r>
              <a:rPr lang="ja-JP" sz="2400" b="1" dirty="0">
                <a:solidFill>
                  <a:srgbClr val="CC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壁にぶつかってもあきらめない人財</a:t>
            </a:r>
            <a:endParaRPr sz="2400" b="1" dirty="0">
              <a:solidFill>
                <a:srgbClr val="CC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89c571fa45_1_35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c571fa45_1_27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31" name="Google Shape;131;g89c571fa45_1_27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89c571fa45_1_27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89c571fa45_1_27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4" name="Google Shape;134;g89c571fa45_1_27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135" name="Google Shape;135;g89c571fa45_1_27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89c571fa45_1_27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89c571fa45_1_27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g89c571fa45_1_27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9" name="Google Shape;139;g89c571fa45_1_27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89c571fa45_1_27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89c571fa45_1_27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89c571fa45_1_27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89c571fa45_1_27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89c571fa45_1_27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89c571fa45_1_278"/>
          <p:cNvCxnSpPr/>
          <p:nvPr/>
        </p:nvCxnSpPr>
        <p:spPr>
          <a:xfrm>
            <a:off x="5993650" y="29772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g89c571fa45_1_278"/>
          <p:cNvSpPr/>
          <p:nvPr/>
        </p:nvSpPr>
        <p:spPr>
          <a:xfrm flipH="1">
            <a:off x="9251673" y="244221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268825" y="4390275"/>
            <a:ext cx="4586100" cy="226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：概要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チケット予約システム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48">
            <a:off x="5845392" y="2562156"/>
            <a:ext cx="544262" cy="8675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27" y="2613342"/>
            <a:ext cx="810526" cy="7652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400" y="2613360"/>
            <a:ext cx="810525" cy="81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4"/>
          <p:cNvSpPr txBox="1"/>
          <p:nvPr/>
        </p:nvSpPr>
        <p:spPr>
          <a:xfrm>
            <a:off x="285017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61832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6475" y="3371275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449538" y="36360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システムの作成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217663" y="36099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GUI化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985788" y="360608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DB化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693100" y="4439325"/>
            <a:ext cx="45861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ログイン機能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・チケットの一覧表示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・チケットの予約（枚数指定）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・予約の一覧表示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・予約のキャンセル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135675" y="4609175"/>
            <a:ext cx="4394400" cy="123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422175" y="4954550"/>
            <a:ext cx="3821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拡張可能なシステム構造の実現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802875" y="4058675"/>
            <a:ext cx="1518000" cy="46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374825" y="4301200"/>
            <a:ext cx="1916100" cy="566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非機能要求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328175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7143263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571fa45_1_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制作物：予定と実績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g89c571fa45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7" name="Google Shape;197;g89c571fa45_1_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9c571fa45_1_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9c571fa45_1_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g89c571fa45_1_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01" name="Google Shape;201;g89c571fa45_1_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89c571fa45_1_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89c571fa45_1_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89c571fa45_1_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" name="Google Shape;205;g89c571fa45_1_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89c571fa45_1_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89c571fa45_1_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89c571fa45_1_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89c571fa45_1_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89c571fa45_1_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89c571fa45_1_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9c571fa45_1_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89c571fa45_1_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89c571fa45_1_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9c571fa45_1_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89c571fa45_1_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89c571fa45_1_0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9c571fa45_1_0"/>
          <p:cNvSpPr txBox="1"/>
          <p:nvPr/>
        </p:nvSpPr>
        <p:spPr>
          <a:xfrm>
            <a:off x="305347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予定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g89c571fa45_1_0"/>
          <p:cNvSpPr txBox="1"/>
          <p:nvPr/>
        </p:nvSpPr>
        <p:spPr>
          <a:xfrm>
            <a:off x="822902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実績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20" name="Google Shape;220;g89c571fa45_1_0"/>
          <p:cNvCxnSpPr/>
          <p:nvPr/>
        </p:nvCxnSpPr>
        <p:spPr>
          <a:xfrm>
            <a:off x="6112250" y="2222625"/>
            <a:ext cx="0" cy="3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g89c571fa45_1_0"/>
          <p:cNvSpPr txBox="1"/>
          <p:nvPr/>
        </p:nvSpPr>
        <p:spPr>
          <a:xfrm>
            <a:off x="936349" y="2604725"/>
            <a:ext cx="4870451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第一反復（4日間）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・第二反復（3日間）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別システムへの拡張・GUI化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2" name="Google Shape;222;g89c571fa45_1_0"/>
          <p:cNvSpPr txBox="1"/>
          <p:nvPr/>
        </p:nvSpPr>
        <p:spPr>
          <a:xfrm>
            <a:off x="6951150" y="2604725"/>
            <a:ext cx="50448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第一反復（6日間）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・第二反復（2.5日間）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GUI化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・第三反復（1日間）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g89c571fa45_1_0"/>
          <p:cNvSpPr txBox="1"/>
          <p:nvPr/>
        </p:nvSpPr>
        <p:spPr>
          <a:xfrm>
            <a:off x="3357150" y="5625300"/>
            <a:ext cx="5477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・別システムへの拡張が出来なかった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・システム拡張以外の項目は目標達成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c571fa45_1_2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：実演</a:t>
            </a:r>
            <a:endParaRPr/>
          </a:p>
        </p:txBody>
      </p:sp>
      <p:sp>
        <p:nvSpPr>
          <p:cNvPr id="229" name="Google Shape;229;g89c571fa45_1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g89c571fa45_1_2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9c571fa45_1_2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9c571fa45_1_26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89c571fa45_1_26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34" name="Google Shape;234;g89c571fa45_1_2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89c571fa45_1_2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89c571fa45_1_2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g89c571fa45_1_2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8" name="Google Shape;238;g89c571fa45_1_2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89c571fa45_1_2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9c571fa45_1_2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89c571fa45_1_2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9c571fa45_1_2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89c571fa45_1_26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89c571fa45_1_2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9c571fa45_1_2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89c571fa45_1_2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89c571fa45_1_2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89c571fa45_1_2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89c571fa45_1_2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89c571fa45_1_26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9c571fa45_1_26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g89c571fa45_1_26"/>
          <p:cNvSpPr txBox="1"/>
          <p:nvPr/>
        </p:nvSpPr>
        <p:spPr>
          <a:xfrm>
            <a:off x="3412500" y="2907800"/>
            <a:ext cx="66954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latin typeface="Meiryo"/>
                <a:ea typeface="Meiryo"/>
                <a:cs typeface="Meiryo"/>
                <a:sym typeface="Meiryo"/>
              </a:rPr>
              <a:t>チケットの閲覧、予約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予約の反映、在庫枚数の変化を確認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予約内容の確認・キャンセル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キャンセルの反映、在庫枚数の変化を確認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3" name="Google Shape;253;g89c571fa4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4313650"/>
            <a:ext cx="2675725" cy="26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571fa45_2_3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/>
          </a:p>
        </p:txBody>
      </p:sp>
      <p:sp>
        <p:nvSpPr>
          <p:cNvPr id="259" name="Google Shape;259;g89c571fa45_2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g89c571fa45_2_3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9c571fa45_2_3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c571fa45_2_3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89c571fa45_2_3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64" name="Google Shape;264;g89c571fa45_2_3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9c571fa45_2_3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9c571fa45_2_3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g89c571fa45_2_3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g89c571fa45_2_3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9c571fa45_2_3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9c571fa45_2_3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9c571fa45_2_3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9c571fa45_2_3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89c571fa45_2_3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9c571fa45_2_3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89c571fa45_2_3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89c571fa45_2_3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89c571fa45_2_3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89c571fa45_2_3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89c571fa45_2_3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89c571fa45_2_3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89c571fa45_2_3"/>
          <p:cNvGraphicFramePr/>
          <p:nvPr/>
        </p:nvGraphicFramePr>
        <p:xfrm>
          <a:off x="1029875" y="2019375"/>
          <a:ext cx="9784775" cy="4524905"/>
        </p:xfrm>
        <a:graphic>
          <a:graphicData uri="http://schemas.openxmlformats.org/drawingml/2006/table">
            <a:tbl>
              <a:tblPr>
                <a:noFill/>
                <a:tableStyleId>{64BF756E-6DFD-4A37-8088-D5D397B0504B}</a:tableStyleId>
              </a:tblPr>
              <a:tblGrid>
                <a:gridCol w="49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3D85C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メトリクス</a:t>
                      </a:r>
                      <a:endParaRPr sz="2500" b="1">
                        <a:solidFill>
                          <a:srgbClr val="3D85C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目安となる値</a:t>
                      </a:r>
                      <a:endParaRPr sz="17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最大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NOF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Attributes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4.524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12</a:t>
                      </a:r>
                      <a:endParaRPr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NOM</a:t>
                      </a:r>
                      <a:r>
                        <a:rPr lang="ja-JP" sz="23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 dirty="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Methods</a:t>
                      </a:r>
                      <a:endParaRPr sz="2000" dirty="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3.571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11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MLOC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Method Lines of Code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50以下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6.988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58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NBD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Nested Block Depth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1.398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VG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McCabe Cyclomatic Complexity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10 以下であれば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よい構造 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1.434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7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LCOM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Lack of Cohesion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0に近いほうが良い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凝集度が高い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0.522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1.1</a:t>
                      </a:r>
                      <a:endParaRPr sz="18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c571fa45_1_29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287" name="Google Shape;287;g89c571fa45_1_29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89c571fa45_1_29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89c571fa45_1_29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90" name="Google Shape;290;g89c571fa45_1_29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91" name="Google Shape;291;g89c571fa45_1_29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89c571fa45_1_29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89c571fa45_1_29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g89c571fa45_1_29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5" name="Google Shape;295;g89c571fa45_1_29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89c571fa45_1_29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89c571fa45_1_29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89c571fa45_1_29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89c571fa45_1_29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g89c571fa45_1_29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g89c571fa45_1_298"/>
          <p:cNvCxnSpPr/>
          <p:nvPr/>
        </p:nvCxnSpPr>
        <p:spPr>
          <a:xfrm>
            <a:off x="5979025" y="35621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g89c571fa45_1_298"/>
          <p:cNvSpPr/>
          <p:nvPr/>
        </p:nvSpPr>
        <p:spPr>
          <a:xfrm flipH="1">
            <a:off x="9222423" y="30563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c571fa45_1_5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工夫点</a:t>
            </a:r>
            <a:endParaRPr/>
          </a:p>
        </p:txBody>
      </p:sp>
      <p:sp>
        <p:nvSpPr>
          <p:cNvPr id="308" name="Google Shape;308;g89c571fa45_1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9" name="Google Shape;309;g89c571fa45_1_5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9c571fa45_1_5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c571fa45_1_5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89c571fa45_1_5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13" name="Google Shape;313;g89c571fa45_1_5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89c571fa45_1_5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89c571fa45_1_5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g89c571fa45_1_5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g89c571fa45_1_5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9c571fa45_1_5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89c571fa45_1_5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89c571fa45_1_5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89c571fa45_1_5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89c571fa45_1_5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89c571fa45_1_5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89c571fa45_1_5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89c571fa45_1_5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89c571fa45_1_5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9c571fa45_1_5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89c571fa45_1_5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89c571fa45_1_52"/>
          <p:cNvSpPr/>
          <p:nvPr/>
        </p:nvSpPr>
        <p:spPr>
          <a:xfrm>
            <a:off x="93438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c571fa45_1_52"/>
          <p:cNvSpPr txBox="1"/>
          <p:nvPr/>
        </p:nvSpPr>
        <p:spPr>
          <a:xfrm>
            <a:off x="6582588" y="2234075"/>
            <a:ext cx="490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チームワーク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・作業中に不明点が見つかったら　すぐにチーム内で報告・相談を　行っていた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1" name="Google Shape;331;g89c571fa45_1_52"/>
          <p:cNvSpPr txBox="1"/>
          <p:nvPr/>
        </p:nvSpPr>
        <p:spPr>
          <a:xfrm>
            <a:off x="1050225" y="2234075"/>
            <a:ext cx="49062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dirty="0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・機能ごとに作業を分担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・システムに機能を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追加しやすいように設計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GUI（第二反復）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DB（第三反復）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89c571fa45_1_52"/>
          <p:cNvCxnSpPr/>
          <p:nvPr/>
        </p:nvCxnSpPr>
        <p:spPr>
          <a:xfrm>
            <a:off x="6096000" y="2626725"/>
            <a:ext cx="0" cy="33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g89c571fa45_1_52"/>
          <p:cNvSpPr/>
          <p:nvPr/>
        </p:nvSpPr>
        <p:spPr>
          <a:xfrm rot="5400000">
            <a:off x="1649775" y="463076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9c571fa45_1_52"/>
          <p:cNvSpPr/>
          <p:nvPr/>
        </p:nvSpPr>
        <p:spPr>
          <a:xfrm rot="5400000">
            <a:off x="1649775" y="501451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659</Words>
  <Application>Microsoft Office PowerPoint</Application>
  <PresentationFormat>ワイド画面</PresentationFormat>
  <Paragraphs>286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Noto Sans Symbols</vt:lpstr>
      <vt:lpstr>Meiryo</vt:lpstr>
      <vt:lpstr>Meiryo</vt:lpstr>
      <vt:lpstr>Arial</vt:lpstr>
      <vt:lpstr>Calibri</vt:lpstr>
      <vt:lpstr>Office テーマ</vt:lpstr>
      <vt:lpstr>Office テーマ</vt:lpstr>
      <vt:lpstr>成果発表会 ーチケット予約システムー</vt:lpstr>
      <vt:lpstr>目  次</vt:lpstr>
      <vt:lpstr>目  次</vt:lpstr>
      <vt:lpstr>制作物：概要</vt:lpstr>
      <vt:lpstr>制作物：予定と実績</vt:lpstr>
      <vt:lpstr>制作物：実演</vt:lpstr>
      <vt:lpstr>制作物</vt:lpstr>
      <vt:lpstr>目  次</vt:lpstr>
      <vt:lpstr>工夫点</vt:lpstr>
      <vt:lpstr>目  次</vt:lpstr>
      <vt:lpstr>課題・対策</vt:lpstr>
      <vt:lpstr>課題・対策</vt:lpstr>
      <vt:lpstr>目  次</vt:lpstr>
      <vt:lpstr>個人の振り返り：Suzuki</vt:lpstr>
      <vt:lpstr>個人の振り返り：Hideta</vt:lpstr>
      <vt:lpstr>個人の振り返り：Oishi</vt:lpstr>
      <vt:lpstr>個人の振り返り：Chino</vt:lpstr>
      <vt:lpstr>個人の振り返り：Kawabe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川辺 將人</cp:lastModifiedBy>
  <cp:revision>6</cp:revision>
  <dcterms:created xsi:type="dcterms:W3CDTF">2020-06-14T13:13:24Z</dcterms:created>
  <dcterms:modified xsi:type="dcterms:W3CDTF">2020-06-16T01:30:23Z</dcterms:modified>
</cp:coreProperties>
</file>