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SD1MLApTgUqu6n1YFMsXsJD0f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BF756E-6DFD-4A37-8088-D5D397B0504B}">
  <a:tblStyle styleId="{64BF756E-6DFD-4A37-8088-D5D397B050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8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9c571fa45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89c571fa45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9c571fa45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89c571fa45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89c571fa45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89c571fa45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9c571fa45_1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89c571fa45_1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9c571fa45_1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89c571fa45_1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89c571fa45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89c571fa45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89c571fa45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g89c571fa45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89c571fa4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g89c571fa4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89c571fa45_1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g89c571fa45_1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9c571fa45_1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89c571fa45_1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9c571fa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89c571fa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9c571fa45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89c571fa45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9c571fa45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89c571fa45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89c571fa45_1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89c571fa45_1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9c571fa45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89c571fa45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6459705" y="484099"/>
            <a:ext cx="5219094" cy="3246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libri"/>
              <a:buNone/>
            </a:pPr>
            <a:r>
              <a:rPr lang="ja-JP" sz="5600">
                <a:latin typeface="Meiryo"/>
                <a:ea typeface="Meiryo"/>
                <a:cs typeface="Meiryo"/>
                <a:sym typeface="Meiryo"/>
              </a:rPr>
              <a:t>成果発表会</a:t>
            </a:r>
            <a:br>
              <a:rPr lang="ja-JP" sz="56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3200">
                <a:latin typeface="Meiryo"/>
                <a:ea typeface="Meiryo"/>
                <a:cs typeface="Meiryo"/>
                <a:sym typeface="Meiryo"/>
              </a:rPr>
              <a:t>ー</a:t>
            </a:r>
            <a:r>
              <a:rPr lang="ja-JP" sz="32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チケット</a:t>
            </a:r>
            <a:r>
              <a:rPr lang="ja-JP" sz="3200">
                <a:latin typeface="Meiryo"/>
                <a:ea typeface="Meiryo"/>
                <a:cs typeface="Meiryo"/>
                <a:sym typeface="Meiryo"/>
              </a:rPr>
              <a:t>予約システムー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5008728" y="4750893"/>
            <a:ext cx="7055893" cy="1147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None/>
            </a:pPr>
            <a:r>
              <a:rPr lang="ja-JP" sz="2960">
                <a:latin typeface="Meiryo"/>
                <a:ea typeface="Meiryo"/>
                <a:cs typeface="Meiryo"/>
                <a:sym typeface="Meiryo"/>
              </a:rPr>
              <a:t>Team : </a:t>
            </a:r>
            <a:r>
              <a:rPr lang="ja-JP" sz="2960" b="1">
                <a:latin typeface="Meiryo"/>
                <a:ea typeface="Meiryo"/>
                <a:cs typeface="Meiryo"/>
                <a:sym typeface="Meiryo"/>
              </a:rPr>
              <a:t>SHOCK</a:t>
            </a:r>
            <a:endParaRPr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590"/>
              <a:buNone/>
            </a:pP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S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uzuki・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H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ideta・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O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ishi・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C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hino・</a:t>
            </a:r>
            <a:r>
              <a:rPr lang="ja-JP" sz="259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K</a:t>
            </a:r>
            <a:r>
              <a:rPr lang="ja-JP" sz="2590">
                <a:latin typeface="Meiryo"/>
                <a:ea typeface="Meiryo"/>
                <a:cs typeface="Meiryo"/>
                <a:sym typeface="Meiryo"/>
              </a:rPr>
              <a:t>awabe</a:t>
            </a:r>
            <a:endParaRPr sz="259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4" name="Google Shape;104;p1"/>
          <p:cNvSpPr/>
          <p:nvPr/>
        </p:nvSpPr>
        <p:spPr>
          <a:xfrm flipH="1">
            <a:off x="0" y="0"/>
            <a:ext cx="6172782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" descr="記号 が含まれている画像&#10;&#10;自動的に生成された説明"/>
          <p:cNvPicPr preferRelativeResize="0"/>
          <p:nvPr/>
        </p:nvPicPr>
        <p:blipFill rotWithShape="1">
          <a:blip r:embed="rId3">
            <a:alphaModFix/>
          </a:blip>
          <a:srcRect l="2205" r="14785" b="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 flipH="1">
            <a:off x="9716900" y="4515551"/>
            <a:ext cx="605502" cy="499932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9c571fa45_1_31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340" name="Google Shape;340;g89c571fa45_1_31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89c571fa45_1_31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89c571fa45_1_31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工夫点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chemeClr val="dk1"/>
                </a:solidFill>
              </a:rPr>
              <a:t>課題・対策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個人の振り返り</a:t>
            </a:r>
            <a:endParaRPr sz="3700">
              <a:solidFill>
                <a:srgbClr val="888888"/>
              </a:solidFill>
            </a:endParaRPr>
          </a:p>
        </p:txBody>
      </p:sp>
      <p:grpSp>
        <p:nvGrpSpPr>
          <p:cNvPr id="343" name="Google Shape;343;g89c571fa45_1_31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44" name="Google Shape;344;g89c571fa45_1_31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g89c571fa45_1_31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g89c571fa45_1_31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7" name="Google Shape;347;g89c571fa45_1_31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48" name="Google Shape;348;g89c571fa45_1_31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g89c571fa45_1_31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g89c571fa45_1_31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g89c571fa45_1_31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g89c571fa45_1_31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g89c571fa45_1_31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g89c571fa45_1_318"/>
          <p:cNvCxnSpPr/>
          <p:nvPr/>
        </p:nvCxnSpPr>
        <p:spPr>
          <a:xfrm>
            <a:off x="5964425" y="4132473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5" name="Google Shape;355;g89c571fa45_1_318"/>
          <p:cNvSpPr/>
          <p:nvPr/>
        </p:nvSpPr>
        <p:spPr>
          <a:xfrm flipH="1">
            <a:off x="9237048" y="3626666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9c571fa45_1_10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課題・対策</a:t>
            </a:r>
            <a:endParaRPr/>
          </a:p>
        </p:txBody>
      </p:sp>
      <p:sp>
        <p:nvSpPr>
          <p:cNvPr id="361" name="Google Shape;361;g89c571fa45_1_10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62" name="Google Shape;362;g89c571fa45_1_104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89c571fa45_1_10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89c571fa45_1_104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g89c571fa45_1_104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66" name="Google Shape;366;g89c571fa45_1_104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g89c571fa45_1_104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g89c571fa45_1_104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9" name="Google Shape;369;g89c571fa45_1_104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70" name="Google Shape;370;g89c571fa45_1_104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89c571fa45_1_104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g89c571fa45_1_104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89c571fa45_1_104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g89c571fa45_1_104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Google Shape;375;g89c571fa45_1_104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g89c571fa45_1_104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89c571fa45_1_104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89c571fa45_1_104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89c571fa45_1_104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89c571fa45_1_104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89c571fa45_1_104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89c571fa45_1_104"/>
          <p:cNvSpPr/>
          <p:nvPr/>
        </p:nvSpPr>
        <p:spPr>
          <a:xfrm>
            <a:off x="101820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89c571fa45_1_104"/>
          <p:cNvSpPr txBox="1"/>
          <p:nvPr/>
        </p:nvSpPr>
        <p:spPr>
          <a:xfrm>
            <a:off x="1734825" y="2362100"/>
            <a:ext cx="27708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 dirty="0">
                <a:solidFill>
                  <a:srgbClr val="3D85C6"/>
                </a:solidFill>
                <a:latin typeface="Meiryo"/>
                <a:ea typeface="Meiryo"/>
                <a:cs typeface="Meiryo"/>
                <a:sym typeface="Meiryo"/>
              </a:rPr>
              <a:t>問題とその影響</a:t>
            </a:r>
            <a:br>
              <a:rPr lang="ja-JP" sz="2500" b="1" dirty="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1" dirty="0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89c571fa45_1_104"/>
          <p:cNvSpPr txBox="1"/>
          <p:nvPr/>
        </p:nvSpPr>
        <p:spPr>
          <a:xfrm>
            <a:off x="8577825" y="2362100"/>
            <a:ext cx="978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>
                <a:solidFill>
                  <a:srgbClr val="3D85C6"/>
                </a:solidFill>
                <a:latin typeface="Meiryo"/>
                <a:ea typeface="Meiryo"/>
                <a:cs typeface="Meiryo"/>
                <a:sym typeface="Meiryo"/>
              </a:rPr>
              <a:t>原因</a:t>
            </a:r>
            <a:br>
              <a:rPr lang="ja-JP" sz="25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89c571fa45_1_104"/>
          <p:cNvSpPr txBox="1"/>
          <p:nvPr/>
        </p:nvSpPr>
        <p:spPr>
          <a:xfrm>
            <a:off x="598150" y="3025825"/>
            <a:ext cx="56817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設定した時間内に作業が終わらない</a:t>
            </a:r>
            <a:br>
              <a:rPr lang="ja-JP" sz="2300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→計画が押す</a:t>
            </a:r>
            <a:endParaRPr sz="2300" b="1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ja-JP" altLang="en-US" sz="2300" dirty="0">
              <a:latin typeface="Meiryo"/>
              <a:ea typeface="Meiryo"/>
              <a:cs typeface="Meiryo"/>
              <a:sym typeface="Meiryo"/>
            </a:endParaRP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en-US" altLang="ja-JP" sz="2300" dirty="0">
                <a:latin typeface="Meiryo"/>
                <a:ea typeface="Meiryo"/>
                <a:cs typeface="Meiryo"/>
                <a:sym typeface="Meiryo"/>
              </a:rPr>
              <a:t>1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のリカバリができなかった　　　　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→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後半で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無理のある計画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を実行</a:t>
            </a: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ja-JP" altLang="en-US" sz="2300" dirty="0">
              <a:latin typeface="Meiryo"/>
              <a:ea typeface="Meiryo"/>
              <a:cs typeface="Meiryo"/>
              <a:sym typeface="Meiryo"/>
            </a:endParaRPr>
          </a:p>
          <a:p>
            <a:pPr marL="539750" lvl="0" indent="-457200" algn="l" rtl="0">
              <a:spcBef>
                <a:spcPts val="0"/>
              </a:spcBef>
              <a:spcAft>
                <a:spcPts val="0"/>
              </a:spcAft>
              <a:buSzPts val="2300"/>
              <a:buFont typeface="+mj-lt"/>
              <a:buAutoNum type="arabicPeriod"/>
            </a:pP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個々の進捗の把握ができていない</a:t>
            </a:r>
            <a:b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→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遅延時の</a:t>
            </a:r>
            <a:r>
              <a:rPr lang="ja-JP" altLang="en-US" sz="2300" b="1" dirty="0">
                <a:latin typeface="Meiryo"/>
                <a:ea typeface="Meiryo"/>
                <a:cs typeface="Meiryo"/>
                <a:sym typeface="Meiryo"/>
              </a:rPr>
              <a:t>対策</a:t>
            </a:r>
            <a:r>
              <a:rPr lang="ja-JP" altLang="en-US" sz="2300" dirty="0">
                <a:latin typeface="Meiryo"/>
                <a:ea typeface="Meiryo"/>
                <a:cs typeface="Meiryo"/>
                <a:sym typeface="Meiryo"/>
              </a:rPr>
              <a:t>がすぐに取れない</a:t>
            </a:r>
          </a:p>
        </p:txBody>
      </p:sp>
      <p:sp>
        <p:nvSpPr>
          <p:cNvPr id="386" name="Google Shape;386;g89c571fa45_1_104"/>
          <p:cNvSpPr txBox="1"/>
          <p:nvPr/>
        </p:nvSpPr>
        <p:spPr>
          <a:xfrm>
            <a:off x="6419400" y="3169825"/>
            <a:ext cx="4246500" cy="30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89c571fa45_1_104"/>
          <p:cNvSpPr txBox="1"/>
          <p:nvPr/>
        </p:nvSpPr>
        <p:spPr>
          <a:xfrm>
            <a:off x="6674625" y="3025825"/>
            <a:ext cx="47847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個々の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時間管理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が甘い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最終的な目標や期限を見据えた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リカバリ案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を実行できなかった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結果報告のみで作業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中間での</a:t>
            </a:r>
            <a:br>
              <a:rPr lang="ja-JP" sz="2300" b="1" dirty="0">
                <a:latin typeface="Meiryo"/>
                <a:ea typeface="Meiryo"/>
                <a:cs typeface="Meiryo"/>
                <a:sym typeface="Meiryo"/>
              </a:rPr>
            </a:b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報告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がない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88" name="Google Shape;388;g89c571fa45_1_104"/>
          <p:cNvSpPr/>
          <p:nvPr/>
        </p:nvSpPr>
        <p:spPr>
          <a:xfrm>
            <a:off x="5980800" y="31498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89c571fa45_1_104"/>
          <p:cNvSpPr/>
          <p:nvPr/>
        </p:nvSpPr>
        <p:spPr>
          <a:xfrm>
            <a:off x="5980800" y="421930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89c571fa45_1_104"/>
          <p:cNvSpPr/>
          <p:nvPr/>
        </p:nvSpPr>
        <p:spPr>
          <a:xfrm>
            <a:off x="5980800" y="52887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89c571fa45_1_130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課題・対策</a:t>
            </a:r>
            <a:endParaRPr/>
          </a:p>
        </p:txBody>
      </p:sp>
      <p:sp>
        <p:nvSpPr>
          <p:cNvPr id="396" name="Google Shape;396;g89c571fa45_1_1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97" name="Google Shape;397;g89c571fa45_1_130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89c571fa45_1_130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89c571fa45_1_130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g89c571fa45_1_130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01" name="Google Shape;401;g89c571fa45_1_130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89c571fa45_1_130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89c571fa45_1_130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4" name="Google Shape;404;g89c571fa45_1_130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05" name="Google Shape;405;g89c571fa45_1_130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89c571fa45_1_130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g89c571fa45_1_130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g89c571fa45_1_130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g89c571fa45_1_130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g89c571fa45_1_130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89c571fa45_1_130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89c571fa45_1_130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g89c571fa45_1_130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89c571fa45_1_130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89c571fa45_1_130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89c571fa45_1_130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89c571fa45_1_130"/>
          <p:cNvSpPr/>
          <p:nvPr/>
        </p:nvSpPr>
        <p:spPr>
          <a:xfrm>
            <a:off x="101820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89c571fa45_1_130"/>
          <p:cNvSpPr txBox="1"/>
          <p:nvPr/>
        </p:nvSpPr>
        <p:spPr>
          <a:xfrm>
            <a:off x="628725" y="2349375"/>
            <a:ext cx="5479200" cy="4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　　</a:t>
            </a:r>
            <a:r>
              <a:rPr lang="ja-JP" sz="2500" b="1" dirty="0">
                <a:solidFill>
                  <a:srgbClr val="3D85C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問題解決への取り組み</a:t>
            </a:r>
            <a:endParaRPr sz="2500" b="1" dirty="0">
              <a:solidFill>
                <a:srgbClr val="3D85C6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個人での</a:t>
            </a:r>
            <a:r>
              <a:rPr lang="ja-JP" sz="2300" b="1" dirty="0">
                <a:latin typeface="Meiryo"/>
                <a:ea typeface="Meiryo"/>
                <a:cs typeface="Meiryo"/>
                <a:sym typeface="Meiryo"/>
              </a:rPr>
              <a:t>作業時間を細かく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設定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700" dirty="0">
              <a:latin typeface="Meiryo"/>
              <a:ea typeface="Meiryo"/>
              <a:cs typeface="Meiryo"/>
              <a:sym typeface="Meiryo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最初に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最終目標・期日を見据える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144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対面での報告だけでなく、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ja-JP" altLang="en-US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  チャット等の他の手段を活用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9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89c571fa45_1_130"/>
          <p:cNvSpPr txBox="1"/>
          <p:nvPr/>
        </p:nvSpPr>
        <p:spPr>
          <a:xfrm>
            <a:off x="6816963" y="2349375"/>
            <a:ext cx="3724500" cy="4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5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　　</a:t>
            </a:r>
            <a:r>
              <a:rPr lang="ja-JP" sz="2500" b="1" dirty="0">
                <a:solidFill>
                  <a:srgbClr val="3D85C6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期待される効果</a:t>
            </a:r>
            <a:endParaRPr sz="2500" b="1" dirty="0">
              <a:solidFill>
                <a:srgbClr val="3D85C6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Meiryo"/>
              <a:buAutoNum type="arabicPeriod"/>
            </a:pPr>
            <a:r>
              <a:rPr lang="en-US" altLang="ja-JP" sz="2300" dirty="0"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dirty="0">
                <a:latin typeface="Meiryo"/>
                <a:ea typeface="Meiryo"/>
                <a:cs typeface="Meiryo"/>
                <a:sym typeface="Meiryo"/>
              </a:rPr>
              <a:t>迅速な問題の把握</a:t>
            </a: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300" dirty="0"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30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iryo"/>
              <a:buAutoNum type="arabicPeriod"/>
            </a:pPr>
            <a:r>
              <a:rPr lang="en-US" alt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実現可能な計画</a:t>
            </a:r>
            <a:r>
              <a:rPr 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の立案</a:t>
            </a:r>
            <a:endParaRPr sz="23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9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971550" lvl="0" indent="-51435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9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eiryo"/>
              <a:buAutoNum type="arabicPeriod"/>
            </a:pPr>
            <a:r>
              <a:rPr lang="en-US" altLang="ja-JP" sz="23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 </a:t>
            </a:r>
            <a:r>
              <a:rPr lang="ja-JP" sz="23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情報共有の円滑化</a:t>
            </a: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89c571fa45_1_130"/>
          <p:cNvSpPr/>
          <p:nvPr/>
        </p:nvSpPr>
        <p:spPr>
          <a:xfrm>
            <a:off x="5943400" y="4308663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89c571fa45_1_130"/>
          <p:cNvSpPr/>
          <p:nvPr/>
        </p:nvSpPr>
        <p:spPr>
          <a:xfrm>
            <a:off x="5943400" y="3149850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89c571fa45_1_130"/>
          <p:cNvSpPr/>
          <p:nvPr/>
        </p:nvSpPr>
        <p:spPr>
          <a:xfrm>
            <a:off x="5943400" y="5508775"/>
            <a:ext cx="558300" cy="558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9c571fa45_1_33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428" name="Google Shape;428;g89c571fa45_1_33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g89c571fa45_1_33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89c571fa45_1_33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工夫点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rgbClr val="888888"/>
                </a:solidFill>
              </a:rPr>
              <a:t>課題・対策</a:t>
            </a:r>
            <a:endParaRPr sz="3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Noto Sans Symbols"/>
              <a:buChar char="✔"/>
            </a:pPr>
            <a:r>
              <a:rPr lang="ja-JP" sz="3700">
                <a:solidFill>
                  <a:schemeClr val="dk1"/>
                </a:solidFill>
              </a:rPr>
              <a:t>個人の振り返り</a:t>
            </a:r>
            <a:endParaRPr sz="3700">
              <a:solidFill>
                <a:schemeClr val="dk1"/>
              </a:solidFill>
            </a:endParaRPr>
          </a:p>
        </p:txBody>
      </p:sp>
      <p:grpSp>
        <p:nvGrpSpPr>
          <p:cNvPr id="431" name="Google Shape;431;g89c571fa45_1_33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32" name="Google Shape;432;g89c571fa45_1_33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g89c571fa45_1_33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g89c571fa45_1_33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5" name="Google Shape;435;g89c571fa45_1_33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6" name="Google Shape;436;g89c571fa45_1_33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g89c571fa45_1_33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g89c571fa45_1_33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g89c571fa45_1_33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g89c571fa45_1_33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g89c571fa45_1_33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Google Shape;442;g89c571fa45_1_338"/>
          <p:cNvCxnSpPr/>
          <p:nvPr/>
        </p:nvCxnSpPr>
        <p:spPr>
          <a:xfrm>
            <a:off x="5979025" y="4775848"/>
            <a:ext cx="44760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3" name="Google Shape;443;g89c571fa45_1_338"/>
          <p:cNvSpPr/>
          <p:nvPr/>
        </p:nvSpPr>
        <p:spPr>
          <a:xfrm flipH="1">
            <a:off x="9836573" y="4255441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9c571fa45_1_156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S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uzuki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49" name="Google Shape;449;g89c571fa45_1_1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50" name="Google Shape;450;g89c571fa45_1_156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89c571fa45_1_156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89c571fa45_1_156"/>
          <p:cNvSpPr/>
          <p:nvPr/>
        </p:nvSpPr>
        <p:spPr>
          <a:xfrm>
            <a:off x="0" y="6007095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g89c571fa45_1_156"/>
          <p:cNvGrpSpPr/>
          <p:nvPr/>
        </p:nvGrpSpPr>
        <p:grpSpPr>
          <a:xfrm rot="-2819133">
            <a:off x="10264304" y="5164843"/>
            <a:ext cx="1986003" cy="1049930"/>
            <a:chOff x="9674942" y="5386312"/>
            <a:chExt cx="1985953" cy="1049904"/>
          </a:xfrm>
        </p:grpSpPr>
        <p:sp>
          <p:nvSpPr>
            <p:cNvPr id="454" name="Google Shape;454;g89c571fa45_1_156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g89c571fa45_1_156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g89c571fa45_1_156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7" name="Google Shape;457;g89c571fa45_1_156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58" name="Google Shape;458;g89c571fa45_1_156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g89c571fa45_1_156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g89c571fa45_1_156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g89c571fa45_1_156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g89c571fa45_1_156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3" name="Google Shape;463;g89c571fa45_1_156"/>
          <p:cNvSpPr txBox="1"/>
          <p:nvPr/>
        </p:nvSpPr>
        <p:spPr>
          <a:xfrm>
            <a:off x="11009118" y="5408631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g89c571fa45_1_156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89c571fa45_1_156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89c571fa45_1_156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89c571fa45_1_156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89c571fa45_1_156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89c571fa45_1_156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89c571fa45_1_156"/>
          <p:cNvSpPr/>
          <p:nvPr/>
        </p:nvSpPr>
        <p:spPr>
          <a:xfrm>
            <a:off x="110202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89c571fa45_1_156"/>
          <p:cNvSpPr txBox="1"/>
          <p:nvPr/>
        </p:nvSpPr>
        <p:spPr>
          <a:xfrm>
            <a:off x="7944250" y="2021242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ビジネス面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89c571fa45_1_156"/>
          <p:cNvSpPr txBox="1"/>
          <p:nvPr/>
        </p:nvSpPr>
        <p:spPr>
          <a:xfrm>
            <a:off x="1820550" y="1992355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89c571fa45_1_156"/>
          <p:cNvSpPr txBox="1"/>
          <p:nvPr/>
        </p:nvSpPr>
        <p:spPr>
          <a:xfrm>
            <a:off x="972450" y="2968205"/>
            <a:ext cx="3948000" cy="2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Swing</a:t>
            </a:r>
            <a:endParaRPr sz="21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実装/導入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ベースとなる型の制定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ページ遷移システムの作成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・スライドデザイン</a:t>
            </a:r>
            <a:endParaRPr sz="2100" b="1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4" name="Google Shape;474;g89c571fa45_1_156"/>
          <p:cNvSpPr txBox="1"/>
          <p:nvPr/>
        </p:nvSpPr>
        <p:spPr>
          <a:xfrm>
            <a:off x="1952100" y="2606142"/>
            <a:ext cx="198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ー実績ー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5" name="Google Shape;475;g89c571fa45_1_156"/>
          <p:cNvSpPr txBox="1"/>
          <p:nvPr/>
        </p:nvSpPr>
        <p:spPr>
          <a:xfrm>
            <a:off x="1952100" y="5265530"/>
            <a:ext cx="198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ー課題ー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6" name="Google Shape;476;g89c571fa45_1_156"/>
          <p:cNvSpPr txBox="1"/>
          <p:nvPr/>
        </p:nvSpPr>
        <p:spPr>
          <a:xfrm>
            <a:off x="826200" y="5650742"/>
            <a:ext cx="4240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エラー修正力の無さ</a:t>
            </a:r>
            <a:endParaRPr sz="21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77" name="Google Shape;477;g89c571fa45_1_156"/>
          <p:cNvSpPr txBox="1"/>
          <p:nvPr/>
        </p:nvSpPr>
        <p:spPr>
          <a:xfrm>
            <a:off x="7357150" y="2635467"/>
            <a:ext cx="342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ー社会人としての学びー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478" name="Google Shape;478;g89c571fa45_1_156"/>
          <p:cNvCxnSpPr/>
          <p:nvPr/>
        </p:nvCxnSpPr>
        <p:spPr>
          <a:xfrm flipH="1">
            <a:off x="6097550" y="2138217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9" name="Google Shape;479;g89c571fa45_1_156"/>
          <p:cNvSpPr txBox="1"/>
          <p:nvPr/>
        </p:nvSpPr>
        <p:spPr>
          <a:xfrm>
            <a:off x="6803650" y="3097142"/>
            <a:ext cx="4533000" cy="11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・ホウレンソウの大切さ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・自己の解釈が共通認識とは限らない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・時間管理と超過時の対策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0" name="Google Shape;480;g89c571fa45_1_156"/>
          <p:cNvSpPr txBox="1"/>
          <p:nvPr/>
        </p:nvSpPr>
        <p:spPr>
          <a:xfrm>
            <a:off x="7150600" y="4272042"/>
            <a:ext cx="383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b="1">
                <a:latin typeface="Meiryo"/>
                <a:ea typeface="Meiryo"/>
                <a:cs typeface="Meiryo"/>
                <a:sym typeface="Meiryo"/>
              </a:rPr>
              <a:t>ーこんな人財になりたいー</a:t>
            </a:r>
            <a:endParaRPr sz="23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1" name="Google Shape;481;g89c571fa45_1_156"/>
          <p:cNvSpPr txBox="1"/>
          <p:nvPr/>
        </p:nvSpPr>
        <p:spPr>
          <a:xfrm>
            <a:off x="6693550" y="4736542"/>
            <a:ext cx="47532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周りをシッカリと見る事が出来る人財</a:t>
            </a:r>
            <a:endParaRPr sz="21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482" name="Google Shape;482;g89c571fa45_1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02205">
            <a:off x="3767075" y="3019642"/>
            <a:ext cx="407700" cy="649903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89c571fa45_1_156"/>
          <p:cNvSpPr txBox="1"/>
          <p:nvPr/>
        </p:nvSpPr>
        <p:spPr>
          <a:xfrm>
            <a:off x="295244" y="6110217"/>
            <a:ext cx="552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 u="sng" dirty="0">
                <a:latin typeface="Meiryo"/>
                <a:ea typeface="Meiryo"/>
                <a:cs typeface="Meiryo"/>
                <a:sym typeface="Meiryo"/>
              </a:rPr>
              <a:t>Javaの理解不足が起因</a:t>
            </a:r>
            <a:r>
              <a:rPr lang="ja-JP" sz="1800" dirty="0">
                <a:latin typeface="Meiryo"/>
                <a:ea typeface="Meiryo"/>
                <a:cs typeface="Meiryo"/>
                <a:sym typeface="Meiryo"/>
              </a:rPr>
              <a:t> ⇒ 基礎に立ち返り学習する</a:t>
            </a:r>
            <a:endParaRPr sz="18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4" name="Google Shape;484;g89c571fa45_1_156"/>
          <p:cNvSpPr/>
          <p:nvPr/>
        </p:nvSpPr>
        <p:spPr>
          <a:xfrm>
            <a:off x="6419325" y="5374805"/>
            <a:ext cx="526500" cy="708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89c571fa45_1_156"/>
          <p:cNvSpPr txBox="1"/>
          <p:nvPr/>
        </p:nvSpPr>
        <p:spPr>
          <a:xfrm>
            <a:off x="7143100" y="5400980"/>
            <a:ext cx="3099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 b="1" u="sng">
                <a:latin typeface="Calibri"/>
                <a:ea typeface="Calibri"/>
                <a:cs typeface="Calibri"/>
                <a:sym typeface="Calibri"/>
              </a:rPr>
              <a:t>視野の狭さ克服</a:t>
            </a:r>
            <a:endParaRPr sz="3200" b="1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9c571fa45_1_182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H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ideta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91" name="Google Shape;491;g89c571fa45_1_18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492" name="Google Shape;492;g89c571fa45_1_182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g89c571fa45_1_182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89c571fa45_1_182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5" name="Google Shape;495;g89c571fa45_1_182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496" name="Google Shape;496;g89c571fa45_1_182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g89c571fa45_1_182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g89c571fa45_1_182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9" name="Google Shape;499;g89c571fa45_1_182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00" name="Google Shape;500;g89c571fa45_1_182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g89c571fa45_1_182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g89c571fa45_1_182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g89c571fa45_1_182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g89c571fa45_1_182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5" name="Google Shape;505;g89c571fa45_1_182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89c571fa45_1_182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89c571fa45_1_182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89c571fa45_1_182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89c571fa45_1_182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89c571fa45_1_182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89c571fa45_1_182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89c571fa45_1_182"/>
          <p:cNvSpPr/>
          <p:nvPr/>
        </p:nvSpPr>
        <p:spPr>
          <a:xfrm>
            <a:off x="110202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89c571fa45_1_182"/>
          <p:cNvSpPr txBox="1"/>
          <p:nvPr/>
        </p:nvSpPr>
        <p:spPr>
          <a:xfrm>
            <a:off x="491750" y="2540150"/>
            <a:ext cx="53304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 dirty="0">
                <a:latin typeface="Calibri"/>
                <a:ea typeface="Calibri"/>
                <a:cs typeface="Calibri"/>
                <a:sym typeface="Calibri"/>
              </a:rPr>
              <a:t>実績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 dirty="0">
                <a:latin typeface="Calibri"/>
                <a:ea typeface="Calibri"/>
                <a:cs typeface="Calibri"/>
                <a:sym typeface="Calibri"/>
              </a:rPr>
              <a:t>データベース</a:t>
            </a:r>
            <a:r>
              <a:rPr lang="ja-JP" sz="2000" dirty="0">
                <a:latin typeface="Calibri"/>
                <a:ea typeface="Calibri"/>
                <a:cs typeface="Calibri"/>
                <a:sym typeface="Calibri"/>
              </a:rPr>
              <a:t>　実装/導入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 dirty="0">
                <a:latin typeface="Calibri"/>
                <a:ea typeface="Calibri"/>
                <a:cs typeface="Calibri"/>
                <a:sym typeface="Calibri"/>
              </a:rPr>
              <a:t>データを格納する制約付きの</a:t>
            </a:r>
            <a:br>
              <a:rPr lang="ja-JP" sz="2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 dirty="0">
                <a:latin typeface="Calibri"/>
                <a:ea typeface="Calibri"/>
                <a:cs typeface="Calibri"/>
                <a:sym typeface="Calibri"/>
              </a:rPr>
              <a:t>テーブルの作成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 dirty="0">
                <a:latin typeface="Calibri"/>
                <a:ea typeface="Calibri"/>
                <a:cs typeface="Calibri"/>
                <a:sym typeface="Calibri"/>
              </a:rPr>
              <a:t>DBへアクセスするDAOの作成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 dirty="0">
                <a:latin typeface="Calibri"/>
                <a:ea typeface="Calibri"/>
                <a:cs typeface="Calibri"/>
                <a:sym typeface="Calibri"/>
              </a:rPr>
              <a:t>課題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 b="1" dirty="0">
                <a:latin typeface="Calibri"/>
                <a:ea typeface="Calibri"/>
                <a:cs typeface="Calibri"/>
                <a:sym typeface="Calibri"/>
              </a:rPr>
              <a:t>知識不足</a:t>
            </a:r>
            <a:r>
              <a:rPr lang="ja-JP" sz="2000" dirty="0">
                <a:latin typeface="Calibri"/>
                <a:ea typeface="Calibri"/>
                <a:cs typeface="Calibri"/>
                <a:sym typeface="Calibri"/>
              </a:rPr>
              <a:t>によるエラーを生むようなコードミス</a:t>
            </a:r>
            <a:br>
              <a:rPr lang="ja-JP" sz="2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 dirty="0">
                <a:latin typeface="Calibri"/>
                <a:ea typeface="Calibri"/>
                <a:cs typeface="Calibri"/>
                <a:sym typeface="Calibri"/>
              </a:rPr>
              <a:t>→正確に知識をつける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89c571fa45_1_182"/>
          <p:cNvSpPr txBox="1"/>
          <p:nvPr/>
        </p:nvSpPr>
        <p:spPr>
          <a:xfrm>
            <a:off x="6387650" y="2540150"/>
            <a:ext cx="51228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400">
                <a:latin typeface="Calibri"/>
                <a:ea typeface="Calibri"/>
                <a:cs typeface="Calibri"/>
                <a:sym typeface="Calibri"/>
              </a:rPr>
              <a:t>学び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作業目的の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共有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の大切さ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こまめな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進捗報告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や</a:t>
            </a:r>
            <a:br>
              <a:rPr lang="ja-JP" sz="2000"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その</a:t>
            </a:r>
            <a:r>
              <a:rPr lang="ja-JP" sz="2000" b="1">
                <a:latin typeface="Calibri"/>
                <a:ea typeface="Calibri"/>
                <a:cs typeface="Calibri"/>
                <a:sym typeface="Calibri"/>
              </a:rPr>
              <a:t>時間設定</a:t>
            </a:r>
            <a:r>
              <a:rPr lang="ja-JP" sz="2000">
                <a:latin typeface="Calibri"/>
                <a:ea typeface="Calibri"/>
                <a:cs typeface="Calibri"/>
                <a:sym typeface="Calibri"/>
              </a:rPr>
              <a:t>の大切さ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89c571fa45_1_182"/>
          <p:cNvSpPr txBox="1"/>
          <p:nvPr/>
        </p:nvSpPr>
        <p:spPr>
          <a:xfrm>
            <a:off x="2389475" y="2036400"/>
            <a:ext cx="129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技術面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89c571fa45_1_182"/>
          <p:cNvSpPr txBox="1"/>
          <p:nvPr/>
        </p:nvSpPr>
        <p:spPr>
          <a:xfrm>
            <a:off x="7816525" y="2036388"/>
            <a:ext cx="2122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89c571fa45_1_182"/>
          <p:cNvSpPr txBox="1"/>
          <p:nvPr/>
        </p:nvSpPr>
        <p:spPr>
          <a:xfrm>
            <a:off x="6740150" y="4864375"/>
            <a:ext cx="44178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ja-JP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時間内に</a:t>
            </a: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成果を出すために</a:t>
            </a:r>
            <a:b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工夫する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失敗をしても反省を活かして</a:t>
            </a:r>
            <a:b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ja-JP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挑戦</a:t>
            </a:r>
            <a:r>
              <a:rPr lang="ja-JP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し続ける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89c571fa45_1_182"/>
          <p:cNvSpPr txBox="1"/>
          <p:nvPr/>
        </p:nvSpPr>
        <p:spPr>
          <a:xfrm>
            <a:off x="7120200" y="4369250"/>
            <a:ext cx="3030300" cy="5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600" b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今後の意気込み</a:t>
            </a:r>
            <a:endParaRPr sz="2600" b="1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9" name="Google Shape;519;g89c571fa45_1_182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89c571fa45_1_208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O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ishi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25" name="Google Shape;525;g89c571fa45_1_2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26" name="Google Shape;526;g89c571fa45_1_20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89c571fa45_1_20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89c571fa45_1_208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9" name="Google Shape;529;g89c571fa45_1_20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30" name="Google Shape;530;g89c571fa45_1_20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g89c571fa45_1_20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g89c571fa45_1_20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33" name="Google Shape;533;g89c571fa45_1_20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34" name="Google Shape;534;g89c571fa45_1_20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g89c571fa45_1_20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g89c571fa45_1_20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g89c571fa45_1_20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g89c571fa45_1_20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g89c571fa45_1_20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 i="0" u="none" strike="noStrike" cap="non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89c571fa45_1_208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89c571fa45_1_208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g89c571fa45_1_208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89c571fa45_1_208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89c571fa45_1_208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89c571fa45_1_208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89c571fa45_1_208"/>
          <p:cNvSpPr/>
          <p:nvPr/>
        </p:nvSpPr>
        <p:spPr>
          <a:xfrm>
            <a:off x="110202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89c571fa45_1_2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48" name="Google Shape;548;g89c571fa45_1_20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89c571fa45_1_20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89c571fa45_1_208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1" name="Google Shape;551;g89c571fa45_1_20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52" name="Google Shape;552;g89c571fa45_1_20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g89c571fa45_1_20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g89c571fa45_1_20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55" name="Google Shape;555;g89c571fa45_1_20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56" name="Google Shape;556;g89c571fa45_1_20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g89c571fa45_1_20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g89c571fa45_1_20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g89c571fa45_1_20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g89c571fa45_1_20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1" name="Google Shape;561;g89c571fa45_1_20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89c571fa45_1_208"/>
          <p:cNvSpPr txBox="1"/>
          <p:nvPr/>
        </p:nvSpPr>
        <p:spPr>
          <a:xfrm>
            <a:off x="7751875" y="2105625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ビジネス面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g89c571fa45_1_208"/>
          <p:cNvSpPr txBox="1"/>
          <p:nvPr/>
        </p:nvSpPr>
        <p:spPr>
          <a:xfrm>
            <a:off x="1820550" y="2076763"/>
            <a:ext cx="225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8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89c571fa45_1_208"/>
          <p:cNvSpPr txBox="1"/>
          <p:nvPr/>
        </p:nvSpPr>
        <p:spPr>
          <a:xfrm>
            <a:off x="838200" y="2639850"/>
            <a:ext cx="5129100" cy="3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Calibri"/>
                <a:ea typeface="Calibri"/>
                <a:cs typeface="Calibri"/>
                <a:sym typeface="Calibri"/>
              </a:rPr>
              <a:t>〇実績</a:t>
            </a:r>
            <a:endParaRPr sz="21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DBの導入/実装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DBへアクセスするDAOの作成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dirty="0">
                <a:latin typeface="Meiryo"/>
                <a:ea typeface="Meiryo"/>
                <a:cs typeface="Meiryo"/>
                <a:sym typeface="Meiryo"/>
              </a:rPr>
              <a:t>・システムテストの実施</a:t>
            </a:r>
            <a:endParaRPr sz="21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latin typeface="Meiryo"/>
                <a:ea typeface="Meiryo"/>
                <a:cs typeface="Meiryo"/>
                <a:sym typeface="Meiryo"/>
              </a:rPr>
              <a:t>〇課題/改善策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作業目的や内容の共有</a:t>
            </a:r>
            <a:endParaRPr sz="2100" b="1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b="1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100" b="1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</a:t>
            </a:r>
            <a:r>
              <a:rPr lang="ja-JP" sz="21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→目的理解とモデル精度の向上</a:t>
            </a:r>
            <a:endParaRPr sz="21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65" name="Google Shape;565;g89c571fa45_1_208"/>
          <p:cNvSpPr txBox="1"/>
          <p:nvPr/>
        </p:nvSpPr>
        <p:spPr>
          <a:xfrm>
            <a:off x="6806575" y="2639850"/>
            <a:ext cx="4142400" cy="29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〇学び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共有の大切さ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・こまめな報連相の必要性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>
                <a:latin typeface="Meiryo"/>
                <a:ea typeface="Meiryo"/>
                <a:cs typeface="Meiryo"/>
                <a:sym typeface="Meiryo"/>
              </a:rPr>
              <a:t>〇今後の意気込み</a:t>
            </a:r>
            <a:endParaRPr sz="21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u="sng">
                <a:latin typeface="Meiryo"/>
                <a:ea typeface="Meiryo"/>
                <a:cs typeface="Meiryo"/>
                <a:sym typeface="Meiryo"/>
              </a:rPr>
              <a:t>信頼関係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を築き、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100" b="1" u="sng">
                <a:latin typeface="Meiryo"/>
                <a:ea typeface="Meiryo"/>
                <a:cs typeface="Meiryo"/>
                <a:sym typeface="Meiryo"/>
              </a:rPr>
              <a:t>全体を把握</a:t>
            </a:r>
            <a:r>
              <a:rPr lang="ja-JP" sz="2100" b="1">
                <a:latin typeface="Meiryo"/>
                <a:ea typeface="Meiryo"/>
                <a:cs typeface="Meiryo"/>
                <a:sym typeface="Meiryo"/>
              </a:rPr>
              <a:t>して動ける人財　</a:t>
            </a:r>
            <a:endParaRPr sz="2100" b="1"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566" name="Google Shape;566;g89c571fa45_1_208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9c571fa45_1_23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C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hino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72" name="Google Shape;572;g89c571fa45_1_2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73" name="Google Shape;573;g89c571fa45_1_234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g89c571fa45_1_234"/>
          <p:cNvSpPr/>
          <p:nvPr/>
        </p:nvSpPr>
        <p:spPr>
          <a:xfrm>
            <a:off x="0" y="18259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89c571fa45_1_234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6" name="Google Shape;576;g89c571fa45_1_234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577" name="Google Shape;577;g89c571fa45_1_234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g89c571fa45_1_234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g89c571fa45_1_234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0" name="Google Shape;580;g89c571fa45_1_234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81" name="Google Shape;581;g89c571fa45_1_234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g89c571fa45_1_234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g89c571fa45_1_234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g89c571fa45_1_234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g89c571fa45_1_234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6" name="Google Shape;586;g89c571fa45_1_234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4000" b="1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endParaRPr sz="4000" b="1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89c571fa45_1_234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89c571fa45_1_234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g89c571fa45_1_234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g89c571fa45_1_234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g89c571fa45_1_234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g89c571fa45_1_234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g89c571fa45_1_234"/>
          <p:cNvSpPr/>
          <p:nvPr/>
        </p:nvSpPr>
        <p:spPr>
          <a:xfrm>
            <a:off x="110202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g89c571fa45_1_234"/>
          <p:cNvSpPr txBox="1"/>
          <p:nvPr/>
        </p:nvSpPr>
        <p:spPr>
          <a:xfrm>
            <a:off x="1152100" y="2222625"/>
            <a:ext cx="3957300" cy="39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dirty="0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400" b="1" dirty="0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 dirty="0">
                <a:latin typeface="Meiryo"/>
                <a:ea typeface="Meiryo"/>
                <a:cs typeface="Meiryo"/>
                <a:sym typeface="Meiryo"/>
              </a:rPr>
              <a:t>実績</a:t>
            </a:r>
            <a:endParaRPr sz="20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・Swingによる</a:t>
            </a:r>
            <a:r>
              <a:rPr lang="ja-JP" sz="2000" dirty="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GUI</a:t>
            </a: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の実現</a:t>
            </a:r>
            <a:endParaRPr sz="20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 dirty="0">
                <a:latin typeface="Meiryo"/>
                <a:ea typeface="Meiryo"/>
                <a:cs typeface="Meiryo"/>
                <a:sym typeface="Meiryo"/>
              </a:rPr>
              <a:t>課題</a:t>
            </a:r>
            <a:endParaRPr sz="20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sz="2000" dirty="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分析と設計の知識不足</a:t>
            </a: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から、　チームメンバーに質問や相談　をすることが多かった。</a:t>
            </a:r>
            <a:endParaRPr sz="20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→さらなる知識の習得を目指す</a:t>
            </a:r>
            <a:endParaRPr sz="20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95" name="Google Shape;595;g89c571fa45_1_234"/>
          <p:cNvSpPr txBox="1"/>
          <p:nvPr/>
        </p:nvSpPr>
        <p:spPr>
          <a:xfrm>
            <a:off x="6944125" y="2222625"/>
            <a:ext cx="4172100" cy="37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ビジネス面</a:t>
            </a:r>
            <a:endParaRPr sz="2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社会人としての学び</a:t>
            </a:r>
            <a:endParaRPr sz="20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・報告、連絡、相談は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可及的</a:t>
            </a:r>
            <a:endParaRPr sz="2000">
              <a:solidFill>
                <a:srgbClr val="FF000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　速やか</a:t>
            </a: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に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行うことが重要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000" b="1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どのようなエンジニアになりたいか</a:t>
            </a:r>
            <a:endParaRPr sz="2000" b="1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lang="ja-JP" sz="2000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技術力も人間性も高く、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チーム　に必要とされるエンジニア</a:t>
            </a:r>
            <a:endParaRPr sz="20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596" name="Google Shape;596;g89c571fa45_1_234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89c571fa45_1_35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g89c571fa45_1_358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個人の振り返り：</a:t>
            </a:r>
            <a:r>
              <a:rPr lang="ja-JP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K</a:t>
            </a: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awabe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03" name="Google Shape;603;g89c571fa45_1_3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604" name="Google Shape;604;g89c571fa45_1_358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g89c571fa45_1_358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89c571fa45_1_358"/>
          <p:cNvSpPr/>
          <p:nvPr/>
        </p:nvSpPr>
        <p:spPr>
          <a:xfrm>
            <a:off x="0" y="5993502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7" name="Google Shape;607;g89c571fa45_1_35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608" name="Google Shape;608;g89c571fa45_1_35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g89c571fa45_1_35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g89c571fa45_1_35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11" name="Google Shape;611;g89c571fa45_1_35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12" name="Google Shape;612;g89c571fa45_1_35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g89c571fa45_1_35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g89c571fa45_1_35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g89c571fa45_1_35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g89c571fa45_1_35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7" name="Google Shape;617;g89c571fa45_1_35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g89c571fa45_1_358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g89c571fa45_1_358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89c571fa45_1_358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g89c571fa45_1_358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g89c571fa45_1_358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g89c571fa45_1_358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g89c571fa45_1_358"/>
          <p:cNvSpPr/>
          <p:nvPr/>
        </p:nvSpPr>
        <p:spPr>
          <a:xfrm>
            <a:off x="11020209" y="749080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g89c571fa45_1_358"/>
          <p:cNvSpPr txBox="1"/>
          <p:nvPr/>
        </p:nvSpPr>
        <p:spPr>
          <a:xfrm>
            <a:off x="671000" y="2318775"/>
            <a:ext cx="5049600" cy="44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3000" b="1" dirty="0">
                <a:solidFill>
                  <a:srgbClr val="3C78D8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技術面</a:t>
            </a:r>
            <a:endParaRPr sz="3000" b="1" dirty="0">
              <a:solidFill>
                <a:srgbClr val="3C78D8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実績</a:t>
            </a:r>
            <a:endParaRPr sz="2200" b="1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・Swingを利用したGUIの実装</a:t>
            </a:r>
            <a:endParaRPr sz="23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課題</a:t>
            </a:r>
            <a:endParaRPr sz="2200" b="1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・UML図(分析・設計)の記述</a:t>
            </a:r>
            <a:endParaRPr sz="23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・情報の取捨選択</a:t>
            </a:r>
            <a:endParaRPr sz="23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ja-JP" sz="2200" b="1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対策</a:t>
            </a:r>
            <a:endParaRPr sz="2200" b="1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3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・参考書を活用する　：　</a:t>
            </a:r>
            <a:r>
              <a:rPr lang="ja-JP" sz="2300" b="1" dirty="0">
                <a:solidFill>
                  <a:srgbClr val="4A86E8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未達成</a:t>
            </a:r>
            <a:endParaRPr sz="2300" b="1" dirty="0">
              <a:solidFill>
                <a:srgbClr val="4A86E8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・研修内容を振り返る：　</a:t>
            </a:r>
            <a:r>
              <a:rPr lang="ja-JP" sz="23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継続中</a:t>
            </a:r>
            <a:endParaRPr sz="23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89c571fa45_1_358"/>
          <p:cNvSpPr txBox="1"/>
          <p:nvPr/>
        </p:nvSpPr>
        <p:spPr>
          <a:xfrm>
            <a:off x="5990274" y="2203588"/>
            <a:ext cx="6127439" cy="29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 dirty="0">
                <a:solidFill>
                  <a:srgbClr val="3C78D8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ビジネス面</a:t>
            </a:r>
            <a:endParaRPr sz="3000" b="1" dirty="0">
              <a:solidFill>
                <a:srgbClr val="3C78D8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社会人としての学び</a:t>
            </a:r>
            <a:endParaRPr sz="2200" b="1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・報連相の大切さ</a:t>
            </a:r>
            <a:endParaRPr sz="23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300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・個人で行うことの限界</a:t>
            </a:r>
            <a:endParaRPr sz="23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ja-JP" sz="2200" b="1" dirty="0"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今後目指す人財</a:t>
            </a:r>
            <a:endParaRPr sz="2200" b="1" dirty="0"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200" b="1" dirty="0">
                <a:solidFill>
                  <a:srgbClr val="CC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         </a:t>
            </a:r>
            <a:r>
              <a:rPr lang="ja-JP" sz="2400" b="1" dirty="0">
                <a:solidFill>
                  <a:srgbClr val="CC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壁にぶつかってもあきらめない人財</a:t>
            </a:r>
            <a:endParaRPr sz="2400" b="1" dirty="0">
              <a:solidFill>
                <a:srgbClr val="CC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7" name="Google Shape;627;g89c571fa45_1_358"/>
          <p:cNvCxnSpPr/>
          <p:nvPr/>
        </p:nvCxnSpPr>
        <p:spPr>
          <a:xfrm flipH="1">
            <a:off x="6097550" y="2222625"/>
            <a:ext cx="14700" cy="43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96" cy="437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12" name="Google Shape;112;p2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834" cy="447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16" name="Google Shape;116;p2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" name="Google Shape;119;p2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2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2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c571fa45_1_27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131" name="Google Shape;131;g89c571fa45_1_27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89c571fa45_1_27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89c571fa45_1_27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sz="3700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sz="3700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A5A5A5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>
              <a:solidFill>
                <a:srgbClr val="A5A5A5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34" name="Google Shape;134;g89c571fa45_1_27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135" name="Google Shape;135;g89c571fa45_1_27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89c571fa45_1_27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g89c571fa45_1_27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" name="Google Shape;138;g89c571fa45_1_27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9" name="Google Shape;139;g89c571fa45_1_27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g89c571fa45_1_27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g89c571fa45_1_27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g89c571fa45_1_27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89c571fa45_1_27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g89c571fa45_1_27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g89c571fa45_1_278"/>
          <p:cNvCxnSpPr/>
          <p:nvPr/>
        </p:nvCxnSpPr>
        <p:spPr>
          <a:xfrm>
            <a:off x="5993650" y="2977273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g89c571fa45_1_278"/>
          <p:cNvSpPr/>
          <p:nvPr/>
        </p:nvSpPr>
        <p:spPr>
          <a:xfrm flipH="1">
            <a:off x="9251673" y="2442216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/>
          <p:nvPr/>
        </p:nvSpPr>
        <p:spPr>
          <a:xfrm>
            <a:off x="0" y="1690689"/>
            <a:ext cx="12192000" cy="5167312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0" y="5993027"/>
            <a:ext cx="12192000" cy="86497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268825" y="4390275"/>
            <a:ext cx="4586100" cy="2266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r>
              <a:rPr lang="ja-JP" b="1">
                <a:solidFill>
                  <a:schemeClr val="lt1"/>
                </a:solidFill>
              </a:rPr>
              <a:t>：概要</a:t>
            </a:r>
            <a:endParaRPr/>
          </a:p>
        </p:txBody>
      </p:sp>
      <p:grpSp>
        <p:nvGrpSpPr>
          <p:cNvPr id="156" name="Google Shape;156;p4"/>
          <p:cNvGrpSpPr/>
          <p:nvPr/>
        </p:nvGrpSpPr>
        <p:grpSpPr>
          <a:xfrm rot="-2819268">
            <a:off x="10263869" y="5248897"/>
            <a:ext cx="1985986" cy="1049866"/>
            <a:chOff x="9674942" y="5386312"/>
            <a:chExt cx="1985987" cy="1049866"/>
          </a:xfrm>
        </p:grpSpPr>
        <p:sp>
          <p:nvSpPr>
            <p:cNvPr id="157" name="Google Shape;157;p4"/>
            <p:cNvSpPr/>
            <p:nvPr/>
          </p:nvSpPr>
          <p:spPr>
            <a:xfrm>
              <a:off x="9674942" y="5619135"/>
              <a:ext cx="501445" cy="811162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0176387" y="5625016"/>
              <a:ext cx="1189952" cy="811162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0989120" y="5619134"/>
              <a:ext cx="377219" cy="399701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0" name="Google Shape;160;p4"/>
            <p:cNvCxnSpPr/>
            <p:nvPr/>
          </p:nvCxnSpPr>
          <p:spPr>
            <a:xfrm>
              <a:off x="10989120" y="5619134"/>
              <a:ext cx="377219" cy="399701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1" name="Google Shape;161;p4"/>
            <p:cNvSpPr/>
            <p:nvPr/>
          </p:nvSpPr>
          <p:spPr>
            <a:xfrm rot="2831779">
              <a:off x="11000274" y="5581042"/>
              <a:ext cx="658780" cy="2929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0101660" y="5800275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10149252" y="5954543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0122117" y="6115286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0122118" y="6255458"/>
              <a:ext cx="183263" cy="70173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6" name="Google Shape;166;p4"/>
          <p:cNvSpPr txBox="1"/>
          <p:nvPr/>
        </p:nvSpPr>
        <p:spPr>
          <a:xfrm>
            <a:off x="11009118" y="5493039"/>
            <a:ext cx="72920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3965400" y="1951075"/>
            <a:ext cx="4261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チケット予約システム</a:t>
            </a:r>
            <a:endParaRPr sz="30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75" name="Google Shape;17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48">
            <a:off x="5845392" y="2562156"/>
            <a:ext cx="544262" cy="8675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6" name="Google Shape;17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4127" y="2613342"/>
            <a:ext cx="810526" cy="76523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77" name="Google Shape;17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0400" y="2613360"/>
            <a:ext cx="810525" cy="8105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78" name="Google Shape;178;p4"/>
          <p:cNvSpPr txBox="1"/>
          <p:nvPr/>
        </p:nvSpPr>
        <p:spPr>
          <a:xfrm>
            <a:off x="2850175" y="3367438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5618325" y="3367438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 txBox="1"/>
          <p:nvPr/>
        </p:nvSpPr>
        <p:spPr>
          <a:xfrm>
            <a:off x="8386475" y="3371275"/>
            <a:ext cx="998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latin typeface="Calibri"/>
                <a:ea typeface="Calibri"/>
                <a:cs typeface="Calibri"/>
                <a:sym typeface="Calibri"/>
              </a:rPr>
              <a:t>PHASE.3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2449538" y="363603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システムの作成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2" name="Google Shape;182;p4"/>
          <p:cNvSpPr txBox="1"/>
          <p:nvPr/>
        </p:nvSpPr>
        <p:spPr>
          <a:xfrm>
            <a:off x="5217663" y="360993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GUI化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7985788" y="3606088"/>
            <a:ext cx="17997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>
                <a:latin typeface="Meiryo"/>
                <a:ea typeface="Meiryo"/>
                <a:cs typeface="Meiryo"/>
                <a:sym typeface="Meiryo"/>
              </a:rPr>
              <a:t>DB化</a:t>
            </a:r>
            <a:endParaRPr sz="1800" b="1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1693100" y="4439325"/>
            <a:ext cx="4586100" cy="2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ログイン機能</a:t>
            </a:r>
            <a:endParaRPr sz="20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・チケットの一覧表示</a:t>
            </a:r>
            <a:endParaRPr sz="20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・チケットの予約（枚数指定）</a:t>
            </a:r>
            <a:endParaRPr sz="20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・予約の一覧表示</a:t>
            </a:r>
            <a:endParaRPr sz="20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 dirty="0">
                <a:latin typeface="Meiryo"/>
                <a:ea typeface="Meiryo"/>
                <a:cs typeface="Meiryo"/>
                <a:sym typeface="Meiryo"/>
              </a:rPr>
              <a:t>・予約のキャンセル</a:t>
            </a:r>
            <a:endParaRPr sz="20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6135675" y="4609175"/>
            <a:ext cx="4394400" cy="1236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6422175" y="4954550"/>
            <a:ext cx="38214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000">
                <a:latin typeface="Meiryo"/>
                <a:ea typeface="Meiryo"/>
                <a:cs typeface="Meiryo"/>
                <a:sym typeface="Meiryo"/>
              </a:rPr>
              <a:t>拡張可能なシステム構造の実現</a:t>
            </a:r>
            <a:endParaRPr sz="20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2802875" y="4058675"/>
            <a:ext cx="1518000" cy="4617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機能要求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7374825" y="4301200"/>
            <a:ext cx="1916100" cy="5664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非機能要求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4328175" y="3033400"/>
            <a:ext cx="8106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"/>
          <p:cNvSpPr/>
          <p:nvPr/>
        </p:nvSpPr>
        <p:spPr>
          <a:xfrm>
            <a:off x="7143263" y="3033400"/>
            <a:ext cx="8106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8888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9c571fa45_1_0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制作物：予定と実績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96" name="Google Shape;196;g89c571fa45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7" name="Google Shape;197;g89c571fa45_1_0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89c571fa45_1_0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89c571fa45_1_0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g89c571fa45_1_0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01" name="Google Shape;201;g89c571fa45_1_0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g89c571fa45_1_0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89c571fa45_1_0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4" name="Google Shape;204;g89c571fa45_1_0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5" name="Google Shape;205;g89c571fa45_1_0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g89c571fa45_1_0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g89c571fa45_1_0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g89c571fa45_1_0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89c571fa45_1_0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g89c571fa45_1_0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89c571fa45_1_0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89c571fa45_1_0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89c571fa45_1_0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89c571fa45_1_0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89c571fa45_1_0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89c571fa45_1_0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89c571fa45_1_0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89c571fa45_1_0"/>
          <p:cNvSpPr txBox="1"/>
          <p:nvPr/>
        </p:nvSpPr>
        <p:spPr>
          <a:xfrm>
            <a:off x="3053475" y="2126550"/>
            <a:ext cx="927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予定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19" name="Google Shape;219;g89c571fa45_1_0"/>
          <p:cNvSpPr txBox="1"/>
          <p:nvPr/>
        </p:nvSpPr>
        <p:spPr>
          <a:xfrm>
            <a:off x="8229025" y="2126550"/>
            <a:ext cx="9273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実績</a:t>
            </a:r>
            <a:endParaRPr sz="24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220" name="Google Shape;220;g89c571fa45_1_0"/>
          <p:cNvCxnSpPr/>
          <p:nvPr/>
        </p:nvCxnSpPr>
        <p:spPr>
          <a:xfrm>
            <a:off x="6112250" y="2222625"/>
            <a:ext cx="0" cy="32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g89c571fa45_1_0"/>
          <p:cNvSpPr txBox="1"/>
          <p:nvPr/>
        </p:nvSpPr>
        <p:spPr>
          <a:xfrm>
            <a:off x="936349" y="2604725"/>
            <a:ext cx="4870451" cy="2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第一反復（4日間）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チケット予約システムの作成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・第二反復（3日間）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別システムへの拡張・GUI化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・第三反復（2.5日間）</a:t>
            </a:r>
            <a:endParaRPr sz="2200" b="1" dirty="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 dirty="0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 dirty="0">
                <a:latin typeface="Meiryo"/>
                <a:ea typeface="Meiryo"/>
                <a:cs typeface="Meiryo"/>
                <a:sym typeface="Meiryo"/>
              </a:rPr>
              <a:t>データベース化</a:t>
            </a:r>
            <a:endParaRPr sz="2200" dirty="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2" name="Google Shape;222;g89c571fa45_1_0"/>
          <p:cNvSpPr txBox="1"/>
          <p:nvPr/>
        </p:nvSpPr>
        <p:spPr>
          <a:xfrm>
            <a:off x="6951150" y="2604725"/>
            <a:ext cx="5044800" cy="27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Calibri"/>
                <a:ea typeface="Calibri"/>
                <a:cs typeface="Calibri"/>
                <a:sym typeface="Calibri"/>
              </a:rPr>
              <a:t>・</a:t>
            </a: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第一反復（6日間）</a:t>
            </a: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>
                <a:latin typeface="Meiryo"/>
                <a:ea typeface="Meiryo"/>
                <a:cs typeface="Meiryo"/>
                <a:sym typeface="Meiryo"/>
              </a:rPr>
              <a:t>チケット予約システムの作成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・第二反復（2.5日間）</a:t>
            </a: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>
                <a:latin typeface="Meiryo"/>
                <a:ea typeface="Meiryo"/>
                <a:cs typeface="Meiryo"/>
                <a:sym typeface="Meiryo"/>
              </a:rPr>
              <a:t>GUI化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・第三反復（1日間）</a:t>
            </a:r>
            <a:endParaRPr sz="2200" b="1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200" b="1">
                <a:latin typeface="Meiryo"/>
                <a:ea typeface="Meiryo"/>
                <a:cs typeface="Meiryo"/>
                <a:sym typeface="Meiryo"/>
              </a:rPr>
              <a:t>	</a:t>
            </a:r>
            <a:r>
              <a:rPr lang="ja-JP" sz="2200">
                <a:latin typeface="Meiryo"/>
                <a:ea typeface="Meiryo"/>
                <a:cs typeface="Meiryo"/>
                <a:sym typeface="Meiryo"/>
              </a:rPr>
              <a:t>データベース化</a:t>
            </a:r>
            <a:endParaRPr sz="22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3" name="Google Shape;223;g89c571fa45_1_0"/>
          <p:cNvSpPr txBox="1"/>
          <p:nvPr/>
        </p:nvSpPr>
        <p:spPr>
          <a:xfrm>
            <a:off x="3357150" y="5625300"/>
            <a:ext cx="54777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・別システムへの拡張が出来なかった</a:t>
            </a:r>
            <a:endParaRPr sz="24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00B0F0"/>
                </a:solidFill>
                <a:latin typeface="Meiryo"/>
                <a:ea typeface="Meiryo"/>
                <a:cs typeface="Meiryo"/>
                <a:sym typeface="Meiryo"/>
              </a:rPr>
              <a:t>・システム拡張以外の項目は目標達成</a:t>
            </a:r>
            <a:endParaRPr sz="2400" b="1">
              <a:solidFill>
                <a:srgbClr val="00B0F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9c571fa45_1_26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r>
              <a:rPr lang="ja-JP" b="1">
                <a:solidFill>
                  <a:schemeClr val="lt1"/>
                </a:solidFill>
              </a:rPr>
              <a:t>：実演</a:t>
            </a:r>
            <a:endParaRPr/>
          </a:p>
        </p:txBody>
      </p:sp>
      <p:sp>
        <p:nvSpPr>
          <p:cNvPr id="229" name="Google Shape;229;g89c571fa45_1_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0" name="Google Shape;230;g89c571fa45_1_26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89c571fa45_1_26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89c571fa45_1_26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g89c571fa45_1_26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34" name="Google Shape;234;g89c571fa45_1_26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g89c571fa45_1_26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g89c571fa45_1_26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7" name="Google Shape;237;g89c571fa45_1_26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8" name="Google Shape;238;g89c571fa45_1_26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g89c571fa45_1_26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g89c571fa45_1_26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89c571fa45_1_26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89c571fa45_1_26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g89c571fa45_1_26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89c571fa45_1_26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89c571fa45_1_26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89c571fa45_1_26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89c571fa45_1_26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89c571fa45_1_26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89c571fa45_1_26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89c571fa45_1_26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89c571fa45_1_26"/>
          <p:cNvSpPr txBox="1"/>
          <p:nvPr/>
        </p:nvSpPr>
        <p:spPr>
          <a:xfrm>
            <a:off x="3965400" y="1951075"/>
            <a:ext cx="42612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000" b="1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rPr>
              <a:t>デモの流れ</a:t>
            </a:r>
            <a:endParaRPr sz="3000" b="1">
              <a:solidFill>
                <a:schemeClr val="accen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2" name="Google Shape;252;g89c571fa45_1_26"/>
          <p:cNvSpPr txBox="1"/>
          <p:nvPr/>
        </p:nvSpPr>
        <p:spPr>
          <a:xfrm>
            <a:off x="3412500" y="2907800"/>
            <a:ext cx="6695400" cy="3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 dirty="0">
                <a:latin typeface="Meiryo"/>
                <a:ea typeface="Meiryo"/>
                <a:cs typeface="Meiryo"/>
                <a:sym typeface="Meiryo"/>
              </a:rPr>
              <a:t>ログイン</a:t>
            </a:r>
            <a:endParaRPr sz="24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 dirty="0">
                <a:latin typeface="Meiryo"/>
                <a:ea typeface="Meiryo"/>
                <a:cs typeface="Meiryo"/>
                <a:sym typeface="Meiryo"/>
              </a:rPr>
              <a:t>チケットの閲覧、予約</a:t>
            </a:r>
            <a:endParaRPr sz="24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予約の反映、在庫枚数の変化を確認</a:t>
            </a:r>
            <a:endParaRPr sz="24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予約内容の確認・キャンセル</a:t>
            </a:r>
            <a:endParaRPr sz="2400" dirty="0">
              <a:latin typeface="Meiryo"/>
              <a:ea typeface="Meiryo"/>
              <a:cs typeface="Meiryo"/>
              <a:sym typeface="Meiryo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eiryo"/>
              <a:buAutoNum type="arabicPeriod"/>
            </a:pPr>
            <a:r>
              <a:rPr lang="ja-JP" sz="24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キャンセルの反映、在庫枚数の変化を確認</a:t>
            </a:r>
            <a:endParaRPr sz="2400" dirty="0"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53" name="Google Shape;253;g89c571fa45_1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25" y="4313650"/>
            <a:ext cx="2675725" cy="267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9c571fa45_2_3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制作物</a:t>
            </a:r>
            <a:endParaRPr/>
          </a:p>
        </p:txBody>
      </p:sp>
      <p:sp>
        <p:nvSpPr>
          <p:cNvPr id="259" name="Google Shape;259;g89c571fa45_2_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60" name="Google Shape;260;g89c571fa45_2_3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89c571fa45_2_3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89c571fa45_2_3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" name="Google Shape;263;g89c571fa45_2_3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64" name="Google Shape;264;g89c571fa45_2_3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g89c571fa45_2_3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89c571fa45_2_3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g89c571fa45_2_3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68" name="Google Shape;268;g89c571fa45_2_3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g89c571fa45_2_3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g89c571fa45_2_3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89c571fa45_2_3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g89c571fa45_2_3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g89c571fa45_2_3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89c571fa45_2_3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89c571fa45_2_3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89c571fa45_2_3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89c571fa45_2_3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89c571fa45_2_3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89c571fa45_2_3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89c571fa45_2_3"/>
          <p:cNvSpPr/>
          <p:nvPr/>
        </p:nvSpPr>
        <p:spPr>
          <a:xfrm>
            <a:off x="8505634" y="74910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" name="Google Shape;281;g89c571fa45_2_3"/>
          <p:cNvGraphicFramePr/>
          <p:nvPr/>
        </p:nvGraphicFramePr>
        <p:xfrm>
          <a:off x="1029875" y="2019375"/>
          <a:ext cx="9784775" cy="4524905"/>
        </p:xfrm>
        <a:graphic>
          <a:graphicData uri="http://schemas.openxmlformats.org/drawingml/2006/table">
            <a:tbl>
              <a:tblPr>
                <a:noFill/>
                <a:tableStyleId>{64BF756E-6DFD-4A37-8088-D5D397B0504B}</a:tableStyleId>
              </a:tblPr>
              <a:tblGrid>
                <a:gridCol w="491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3D85C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メトリクス</a:t>
                      </a:r>
                      <a:endParaRPr sz="2500" b="1">
                        <a:solidFill>
                          <a:srgbClr val="3D85C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目安となる値</a:t>
                      </a:r>
                      <a:endParaRPr sz="17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1155CC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平均</a:t>
                      </a:r>
                      <a:endParaRPr sz="2500" b="1">
                        <a:solidFill>
                          <a:srgbClr val="1155CC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500" b="1">
                          <a:solidFill>
                            <a:srgbClr val="1155CC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最大</a:t>
                      </a:r>
                      <a:endParaRPr sz="2500" b="1">
                        <a:solidFill>
                          <a:srgbClr val="1155CC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NOF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number of Attributes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5~9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4.524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12</a:t>
                      </a:r>
                      <a:endParaRPr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NOM</a:t>
                      </a:r>
                      <a:r>
                        <a:rPr lang="ja-JP" sz="23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 dirty="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Number of Methods</a:t>
                      </a:r>
                      <a:endParaRPr sz="2000" dirty="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5~9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3.571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11</a:t>
                      </a:r>
                      <a:endParaRPr sz="1800"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MLOC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Method Lines of Code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50以下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6.988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solidFill>
                            <a:srgbClr val="CC0000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58</a:t>
                      </a:r>
                      <a:endParaRPr sz="1800">
                        <a:solidFill>
                          <a:srgbClr val="CC0000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NBD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Nested Block Depth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5以下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1.398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VG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McCabe Cyclomatic Complexity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10 以下であれば</a:t>
                      </a:r>
                      <a:b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よい構造 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1.434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7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2700">
                          <a:latin typeface="Meiryo"/>
                          <a:ea typeface="Meiryo"/>
                          <a:cs typeface="Meiryo"/>
                          <a:sym typeface="Meiryo"/>
                        </a:rPr>
                        <a:t>LCOM</a:t>
                      </a:r>
                      <a:r>
                        <a:rPr lang="ja-JP" sz="2300">
                          <a:latin typeface="Meiryo"/>
                          <a:ea typeface="Meiryo"/>
                          <a:cs typeface="Meiryo"/>
                          <a:sym typeface="Meiryo"/>
                        </a:rPr>
                        <a:t> </a:t>
                      </a:r>
                      <a:r>
                        <a:rPr lang="ja-JP" sz="2000">
                          <a:solidFill>
                            <a:srgbClr val="666666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Lack of Cohesion of Methods</a:t>
                      </a:r>
                      <a:endParaRPr sz="2000">
                        <a:solidFill>
                          <a:srgbClr val="666666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0に近いほうが良い</a:t>
                      </a:r>
                      <a:b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</a:br>
                      <a:r>
                        <a:rPr lang="ja-JP" sz="1800">
                          <a:latin typeface="Meiryo"/>
                          <a:ea typeface="Meiryo"/>
                          <a:cs typeface="Meiryo"/>
                          <a:sym typeface="Meiryo"/>
                        </a:rPr>
                        <a:t>凝集度が高い</a:t>
                      </a:r>
                      <a:endParaRPr sz="180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1">
                          <a:solidFill>
                            <a:srgbClr val="4472C4"/>
                          </a:solidFill>
                          <a:latin typeface="Meiryo"/>
                          <a:ea typeface="Meiryo"/>
                          <a:cs typeface="Meiryo"/>
                          <a:sym typeface="Meiryo"/>
                        </a:rPr>
                        <a:t>0.522</a:t>
                      </a:r>
                      <a:endParaRPr sz="1800" b="1">
                        <a:solidFill>
                          <a:srgbClr val="4472C4"/>
                        </a:solidFill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dirty="0">
                          <a:latin typeface="Meiryo"/>
                          <a:ea typeface="Meiryo"/>
                          <a:cs typeface="Meiryo"/>
                          <a:sym typeface="Meiryo"/>
                        </a:rPr>
                        <a:t>1.1</a:t>
                      </a:r>
                      <a:endParaRPr sz="1800" dirty="0">
                        <a:latin typeface="Meiryo"/>
                        <a:ea typeface="Meiryo"/>
                        <a:cs typeface="Meiryo"/>
                        <a:sym typeface="Meiry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c571fa45_1_298"/>
          <p:cNvSpPr txBox="1">
            <a:spLocks noGrp="1"/>
          </p:cNvSpPr>
          <p:nvPr>
            <p:ph type="title"/>
          </p:nvPr>
        </p:nvSpPr>
        <p:spPr>
          <a:xfrm>
            <a:off x="1202880" y="1493876"/>
            <a:ext cx="2318700" cy="43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ja-JP" sz="6000" b="1">
                <a:latin typeface="Calibri"/>
                <a:ea typeface="Calibri"/>
                <a:cs typeface="Calibri"/>
                <a:sym typeface="Calibri"/>
              </a:rPr>
              <a:t>目  次</a:t>
            </a:r>
            <a:endParaRPr sz="6000" b="1"/>
          </a:p>
        </p:txBody>
      </p:sp>
      <p:sp>
        <p:nvSpPr>
          <p:cNvPr id="287" name="Google Shape;287;g89c571fa45_1_298"/>
          <p:cNvSpPr/>
          <p:nvPr/>
        </p:nvSpPr>
        <p:spPr>
          <a:xfrm>
            <a:off x="4907636" y="0"/>
            <a:ext cx="7281316" cy="6858000"/>
          </a:xfrm>
          <a:custGeom>
            <a:avLst/>
            <a:gdLst/>
            <a:ahLst/>
            <a:cxnLst/>
            <a:rect l="l" t="t" r="r" b="b"/>
            <a:pathLst>
              <a:path w="7281316" h="6858000" extrusionOk="0">
                <a:moveTo>
                  <a:pt x="361354" y="0"/>
                </a:moveTo>
                <a:lnTo>
                  <a:pt x="7281316" y="0"/>
                </a:lnTo>
                <a:lnTo>
                  <a:pt x="7281316" y="6858000"/>
                </a:lnTo>
                <a:lnTo>
                  <a:pt x="696735" y="6858000"/>
                </a:lnTo>
                <a:lnTo>
                  <a:pt x="690849" y="6842426"/>
                </a:lnTo>
                <a:cubicBezTo>
                  <a:pt x="-65870" y="4704140"/>
                  <a:pt x="-226206" y="2374054"/>
                  <a:pt x="335637" y="94722"/>
                </a:cubicBez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89c571fa45_1_298"/>
          <p:cNvSpPr/>
          <p:nvPr/>
        </p:nvSpPr>
        <p:spPr>
          <a:xfrm>
            <a:off x="5189558" y="0"/>
            <a:ext cx="6999394" cy="6858000"/>
          </a:xfrm>
          <a:custGeom>
            <a:avLst/>
            <a:gdLst/>
            <a:ahLst/>
            <a:cxnLst/>
            <a:rect l="l" t="t" r="r" b="b"/>
            <a:pathLst>
              <a:path w="6999394" h="6858000" extrusionOk="0">
                <a:moveTo>
                  <a:pt x="6999394" y="0"/>
                </a:moveTo>
                <a:lnTo>
                  <a:pt x="6999394" y="6858000"/>
                </a:lnTo>
                <a:lnTo>
                  <a:pt x="717029" y="6858000"/>
                </a:lnTo>
                <a:lnTo>
                  <a:pt x="623642" y="6599363"/>
                </a:lnTo>
                <a:cubicBezTo>
                  <a:pt x="-67685" y="4563346"/>
                  <a:pt x="-206622" y="2355719"/>
                  <a:pt x="319533" y="193787"/>
                </a:cubicBezTo>
                <a:lnTo>
                  <a:pt x="371685" y="1"/>
                </a:lnTo>
                <a:close/>
              </a:path>
            </a:pathLst>
          </a:cu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89c571fa45_1_298"/>
          <p:cNvSpPr txBox="1">
            <a:spLocks noGrp="1"/>
          </p:cNvSpPr>
          <p:nvPr>
            <p:ph type="body" idx="1"/>
          </p:nvPr>
        </p:nvSpPr>
        <p:spPr>
          <a:xfrm>
            <a:off x="6096000" y="1399032"/>
            <a:ext cx="5501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349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rPr>
              <a:t>制作物</a:t>
            </a:r>
            <a:endParaRPr sz="3700">
              <a:solidFill>
                <a:srgbClr val="88888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工夫点</a:t>
            </a:r>
            <a:endParaRPr sz="370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rPr>
              <a:t>課題・対策</a:t>
            </a:r>
            <a:endParaRPr sz="3700">
              <a:solidFill>
                <a:srgbClr val="88888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228600" lvl="0" indent="-2349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700"/>
              <a:buFont typeface="Meiryo"/>
              <a:buChar char="✔"/>
            </a:pPr>
            <a:r>
              <a:rPr lang="ja-JP" sz="3700">
                <a:solidFill>
                  <a:srgbClr val="888888"/>
                </a:solidFill>
                <a:latin typeface="Meiryo"/>
                <a:ea typeface="Meiryo"/>
                <a:cs typeface="Meiryo"/>
                <a:sym typeface="Meiryo"/>
              </a:rPr>
              <a:t>個人の振り返り</a:t>
            </a:r>
            <a:endParaRPr sz="3700">
              <a:solidFill>
                <a:srgbClr val="888888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90" name="Google Shape;290;g89c571fa45_1_298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291" name="Google Shape;291;g89c571fa45_1_298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g89c571fa45_1_298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89c571fa45_1_298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4" name="Google Shape;294;g89c571fa45_1_298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95" name="Google Shape;295;g89c571fa45_1_298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g89c571fa45_1_298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g89c571fa45_1_298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89c571fa45_1_298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g89c571fa45_1_298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g89c571fa45_1_298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4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g89c571fa45_1_298"/>
          <p:cNvCxnSpPr/>
          <p:nvPr/>
        </p:nvCxnSpPr>
        <p:spPr>
          <a:xfrm>
            <a:off x="5979025" y="3562173"/>
            <a:ext cx="3684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2" name="Google Shape;302;g89c571fa45_1_298"/>
          <p:cNvSpPr/>
          <p:nvPr/>
        </p:nvSpPr>
        <p:spPr>
          <a:xfrm flipH="1">
            <a:off x="9222423" y="3056366"/>
            <a:ext cx="694494" cy="621324"/>
          </a:xfrm>
          <a:prstGeom prst="lightningBol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89c571fa45_1_52"/>
          <p:cNvSpPr txBox="1">
            <a:spLocks noGrp="1"/>
          </p:cNvSpPr>
          <p:nvPr>
            <p:ph type="title"/>
          </p:nvPr>
        </p:nvSpPr>
        <p:spPr>
          <a:xfrm>
            <a:off x="838200" y="365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ja-JP" b="1">
                <a:solidFill>
                  <a:schemeClr val="lt1"/>
                </a:solidFill>
              </a:rPr>
              <a:t>工夫点</a:t>
            </a:r>
            <a:endParaRPr/>
          </a:p>
        </p:txBody>
      </p:sp>
      <p:sp>
        <p:nvSpPr>
          <p:cNvPr id="308" name="Google Shape;308;g89c571fa45_1_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309" name="Google Shape;309;g89c571fa45_1_52"/>
          <p:cNvSpPr/>
          <p:nvPr/>
        </p:nvSpPr>
        <p:spPr>
          <a:xfrm>
            <a:off x="0" y="1690689"/>
            <a:ext cx="12192000" cy="5167200"/>
          </a:xfrm>
          <a:prstGeom prst="roundRect">
            <a:avLst>
              <a:gd name="adj" fmla="val 1597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89c571fa45_1_52"/>
          <p:cNvSpPr/>
          <p:nvPr/>
        </p:nvSpPr>
        <p:spPr>
          <a:xfrm>
            <a:off x="0" y="1825626"/>
            <a:ext cx="12192000" cy="5032500"/>
          </a:xfrm>
          <a:prstGeom prst="roundRect">
            <a:avLst>
              <a:gd name="adj" fmla="val 18344"/>
            </a:avLst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89c571fa45_1_52"/>
          <p:cNvSpPr/>
          <p:nvPr/>
        </p:nvSpPr>
        <p:spPr>
          <a:xfrm>
            <a:off x="0" y="5993027"/>
            <a:ext cx="12192000" cy="8649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g89c571fa45_1_52"/>
          <p:cNvGrpSpPr/>
          <p:nvPr/>
        </p:nvGrpSpPr>
        <p:grpSpPr>
          <a:xfrm rot="-2819133">
            <a:off x="10264304" y="5249251"/>
            <a:ext cx="1986003" cy="1049930"/>
            <a:chOff x="9674942" y="5386312"/>
            <a:chExt cx="1985953" cy="1049904"/>
          </a:xfrm>
        </p:grpSpPr>
        <p:sp>
          <p:nvSpPr>
            <p:cNvPr id="313" name="Google Shape;313;g89c571fa45_1_52"/>
            <p:cNvSpPr/>
            <p:nvPr/>
          </p:nvSpPr>
          <p:spPr>
            <a:xfrm>
              <a:off x="9674942" y="5619135"/>
              <a:ext cx="501300" cy="811200"/>
            </a:xfrm>
            <a:prstGeom prst="roundRect">
              <a:avLst>
                <a:gd name="adj" fmla="val 32825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89c571fa45_1_52"/>
            <p:cNvSpPr/>
            <p:nvPr/>
          </p:nvSpPr>
          <p:spPr>
            <a:xfrm>
              <a:off x="10176387" y="5625016"/>
              <a:ext cx="1190100" cy="8112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89c571fa45_1_52"/>
            <p:cNvSpPr/>
            <p:nvPr/>
          </p:nvSpPr>
          <p:spPr>
            <a:xfrm>
              <a:off x="10989120" y="5619134"/>
              <a:ext cx="377100" cy="399600"/>
            </a:xfrm>
            <a:prstGeom prst="roundRect">
              <a:avLst>
                <a:gd name="adj" fmla="val 15702"/>
              </a:avLst>
            </a:prstGeom>
            <a:noFill/>
            <a:ln w="5715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6" name="Google Shape;316;g89c571fa45_1_52"/>
            <p:cNvCxnSpPr/>
            <p:nvPr/>
          </p:nvCxnSpPr>
          <p:spPr>
            <a:xfrm>
              <a:off x="10989120" y="5619134"/>
              <a:ext cx="377100" cy="399600"/>
            </a:xfrm>
            <a:prstGeom prst="straightConnector1">
              <a:avLst/>
            </a:prstGeom>
            <a:noFill/>
            <a:ln w="57150" cap="flat" cmpd="sng">
              <a:solidFill>
                <a:srgbClr val="2F528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7" name="Google Shape;317;g89c571fa45_1_52"/>
            <p:cNvSpPr/>
            <p:nvPr/>
          </p:nvSpPr>
          <p:spPr>
            <a:xfrm rot="2831773">
              <a:off x="11000331" y="5581039"/>
              <a:ext cx="658730" cy="292746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89c571fa45_1_52"/>
            <p:cNvSpPr/>
            <p:nvPr/>
          </p:nvSpPr>
          <p:spPr>
            <a:xfrm>
              <a:off x="10101660" y="5800275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89c571fa45_1_52"/>
            <p:cNvSpPr/>
            <p:nvPr/>
          </p:nvSpPr>
          <p:spPr>
            <a:xfrm>
              <a:off x="10149252" y="5954543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89c571fa45_1_52"/>
            <p:cNvSpPr/>
            <p:nvPr/>
          </p:nvSpPr>
          <p:spPr>
            <a:xfrm>
              <a:off x="10122117" y="6115286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89c571fa45_1_52"/>
            <p:cNvSpPr/>
            <p:nvPr/>
          </p:nvSpPr>
          <p:spPr>
            <a:xfrm>
              <a:off x="10122118" y="6255458"/>
              <a:ext cx="183300" cy="7020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g89c571fa45_1_52"/>
          <p:cNvSpPr txBox="1"/>
          <p:nvPr/>
        </p:nvSpPr>
        <p:spPr>
          <a:xfrm>
            <a:off x="11009118" y="5493039"/>
            <a:ext cx="729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4000"/>
              <a:buFont typeface="Calibri"/>
              <a:buNone/>
            </a:pPr>
            <a:r>
              <a:rPr lang="ja-JP" sz="4000" b="1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4000" b="1" i="0" u="none" strike="noStrike" cap="non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89c571fa45_1_52"/>
          <p:cNvSpPr/>
          <p:nvPr/>
        </p:nvSpPr>
        <p:spPr>
          <a:xfrm>
            <a:off x="84314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89c571fa45_1_52"/>
          <p:cNvSpPr/>
          <p:nvPr/>
        </p:nvSpPr>
        <p:spPr>
          <a:xfrm>
            <a:off x="92696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89c571fa45_1_52"/>
          <p:cNvSpPr/>
          <p:nvPr/>
        </p:nvSpPr>
        <p:spPr>
          <a:xfrm>
            <a:off x="101078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89c571fa45_1_52"/>
          <p:cNvSpPr/>
          <p:nvPr/>
        </p:nvSpPr>
        <p:spPr>
          <a:xfrm>
            <a:off x="10946094" y="674965"/>
            <a:ext cx="407700" cy="407700"/>
          </a:xfrm>
          <a:prstGeom prst="ellipse">
            <a:avLst/>
          </a:prstGeom>
          <a:solidFill>
            <a:srgbClr val="D9D9D9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89c571fa45_1_52"/>
          <p:cNvSpPr/>
          <p:nvPr/>
        </p:nvSpPr>
        <p:spPr>
          <a:xfrm>
            <a:off x="8635376" y="838000"/>
            <a:ext cx="2560800" cy="8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89c571fa45_1_52"/>
          <p:cNvSpPr txBox="1"/>
          <p:nvPr/>
        </p:nvSpPr>
        <p:spPr>
          <a:xfrm>
            <a:off x="8229033" y="262782"/>
            <a:ext cx="12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89c571fa45_1_52"/>
          <p:cNvSpPr/>
          <p:nvPr/>
        </p:nvSpPr>
        <p:spPr>
          <a:xfrm>
            <a:off x="9343809" y="749055"/>
            <a:ext cx="259500" cy="2595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89c571fa45_1_52"/>
          <p:cNvSpPr txBox="1"/>
          <p:nvPr/>
        </p:nvSpPr>
        <p:spPr>
          <a:xfrm>
            <a:off x="6582588" y="2234075"/>
            <a:ext cx="490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チームワーク</a:t>
            </a: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latin typeface="Meiryo"/>
                <a:ea typeface="Meiryo"/>
                <a:cs typeface="Meiryo"/>
                <a:sym typeface="Meiryo"/>
              </a:rPr>
              <a:t>・作業中に不明点が見つかったら　すぐにチーム内で報告・相談を　行っていた</a:t>
            </a:r>
            <a:endParaRPr sz="2400"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1" name="Google Shape;331;g89c571fa45_1_52"/>
          <p:cNvSpPr txBox="1"/>
          <p:nvPr/>
        </p:nvSpPr>
        <p:spPr>
          <a:xfrm>
            <a:off x="1050225" y="2234075"/>
            <a:ext cx="4906200" cy="44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dirty="0">
                <a:solidFill>
                  <a:srgbClr val="3C78D8"/>
                </a:solidFill>
                <a:latin typeface="Meiryo"/>
                <a:ea typeface="Meiryo"/>
                <a:cs typeface="Meiryo"/>
                <a:sym typeface="Meiryo"/>
              </a:rPr>
              <a:t>技術面</a:t>
            </a:r>
            <a:endParaRPr sz="2400" b="1" dirty="0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rgbClr val="3C78D8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24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・機能ごとに作業を分担</a:t>
            </a: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・システムに機能を</a:t>
            </a: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追加しやすいように設計</a:t>
            </a: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　　  GUI（第二反復）</a:t>
            </a: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　　  DB（第三反復）</a:t>
            </a:r>
            <a:endParaRPr sz="2400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g89c571fa45_1_52"/>
          <p:cNvCxnSpPr/>
          <p:nvPr/>
        </p:nvCxnSpPr>
        <p:spPr>
          <a:xfrm>
            <a:off x="6096000" y="2626725"/>
            <a:ext cx="0" cy="3366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" name="Google Shape;333;g89c571fa45_1_52"/>
          <p:cNvSpPr/>
          <p:nvPr/>
        </p:nvSpPr>
        <p:spPr>
          <a:xfrm rot="5400000">
            <a:off x="1649775" y="4630761"/>
            <a:ext cx="259500" cy="259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89c571fa45_1_52"/>
          <p:cNvSpPr/>
          <p:nvPr/>
        </p:nvSpPr>
        <p:spPr>
          <a:xfrm rot="5400000">
            <a:off x="1649775" y="5014511"/>
            <a:ext cx="259500" cy="259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3F3F3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659</Words>
  <Application>Microsoft Office PowerPoint</Application>
  <PresentationFormat>ワイド画面</PresentationFormat>
  <Paragraphs>286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Noto Sans Symbols</vt:lpstr>
      <vt:lpstr>Meiryo</vt:lpstr>
      <vt:lpstr>Meiryo</vt:lpstr>
      <vt:lpstr>Arial</vt:lpstr>
      <vt:lpstr>Calibri</vt:lpstr>
      <vt:lpstr>Office テーマ</vt:lpstr>
      <vt:lpstr>Office テーマ</vt:lpstr>
      <vt:lpstr>成果発表会 ーチケット予約システムー</vt:lpstr>
      <vt:lpstr>目  次</vt:lpstr>
      <vt:lpstr>目  次</vt:lpstr>
      <vt:lpstr>制作物：概要</vt:lpstr>
      <vt:lpstr>制作物：予定と実績</vt:lpstr>
      <vt:lpstr>制作物：実演</vt:lpstr>
      <vt:lpstr>制作物</vt:lpstr>
      <vt:lpstr>目  次</vt:lpstr>
      <vt:lpstr>工夫点</vt:lpstr>
      <vt:lpstr>目  次</vt:lpstr>
      <vt:lpstr>課題・対策</vt:lpstr>
      <vt:lpstr>課題・対策</vt:lpstr>
      <vt:lpstr>目  次</vt:lpstr>
      <vt:lpstr>個人の振り返り：Suzuki</vt:lpstr>
      <vt:lpstr>個人の振り返り：Hideta</vt:lpstr>
      <vt:lpstr>個人の振り返り：Oishi</vt:lpstr>
      <vt:lpstr>個人の振り返り：Chino</vt:lpstr>
      <vt:lpstr>個人の振り返り：Kawabe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成果発表会 ーチケット予約システムー</dc:title>
  <dc:creator>SEC 鈴木 翔太</dc:creator>
  <cp:lastModifiedBy>SEC 川辺 將人</cp:lastModifiedBy>
  <cp:revision>5</cp:revision>
  <dcterms:created xsi:type="dcterms:W3CDTF">2020-06-14T13:13:24Z</dcterms:created>
  <dcterms:modified xsi:type="dcterms:W3CDTF">2020-06-16T01:23:27Z</dcterms:modified>
</cp:coreProperties>
</file>