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24"/>
  </p:notesMasterIdLst>
  <p:sldIdLst>
    <p:sldId id="256" r:id="rId3"/>
    <p:sldId id="257" r:id="rId4"/>
    <p:sldId id="278" r:id="rId5"/>
    <p:sldId id="281" r:id="rId6"/>
    <p:sldId id="280" r:id="rId7"/>
    <p:sldId id="259" r:id="rId8"/>
    <p:sldId id="260" r:id="rId9"/>
    <p:sldId id="261" r:id="rId10"/>
    <p:sldId id="262" r:id="rId11"/>
    <p:sldId id="275" r:id="rId12"/>
    <p:sldId id="264" r:id="rId13"/>
    <p:sldId id="276" r:id="rId14"/>
    <p:sldId id="266" r:id="rId15"/>
    <p:sldId id="267" r:id="rId16"/>
    <p:sldId id="277" r:id="rId17"/>
    <p:sldId id="269" r:id="rId18"/>
    <p:sldId id="270" r:id="rId19"/>
    <p:sldId id="271" r:id="rId20"/>
    <p:sldId id="272" r:id="rId21"/>
    <p:sldId id="273" r:id="rId22"/>
    <p:sldId id="282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SD1MLApTgUqu6n1YFMsXsJD0f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BF756E-6DFD-4A37-8088-D5D397B0504B}">
  <a:tblStyle styleId="{64BF756E-6DFD-4A37-8088-D5D397B050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58922" autoAdjust="0"/>
  </p:normalViewPr>
  <p:slideViewPr>
    <p:cSldViewPr snapToGrid="0">
      <p:cViewPr varScale="1">
        <p:scale>
          <a:sx n="42" d="100"/>
          <a:sy n="42" d="100"/>
        </p:scale>
        <p:origin x="15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479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9c571fa45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89c571fa45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48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9c571fa45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89c571fa4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9c571fa45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89c571fa45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488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9c571fa45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89c571fa45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9c571fa45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89c571fa45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9c571fa45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次に大石が発表いたします。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今回私は主に、</a:t>
            </a:r>
            <a:r>
              <a:rPr lang="en-US" altLang="ja-JP" dirty="0"/>
              <a:t>DB</a:t>
            </a:r>
            <a:r>
              <a:rPr lang="ja-JP" altLang="en-US" dirty="0"/>
              <a:t>の導入・実装とシステムテストを担当いたしました。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課題として、作業目的や内容共有が甘かったことが挙げられます。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これらは、報告・連絡・相談の頻度や、分析・設計段階のモデルの精度の向上で改善できると思われます。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また、ミニプロジェクトに取り組むにあたり、私の持っている知識は、全て講義資料によるものでした。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講師の方に感謝するとともに、今回</a:t>
            </a:r>
            <a:r>
              <a:rPr lang="en-US" altLang="ja-JP" dirty="0"/>
              <a:t>DB</a:t>
            </a:r>
            <a:r>
              <a:rPr lang="ja-JP" altLang="en-US"/>
              <a:t>の導入時に行ったような、自力で情報を収集する力を強化していきます。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以上を踏まえ、今後の意気込みとして、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信頼関係を築き、全体を把握して動けるような人材になれるよう努めたいです。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以上です。</a:t>
            </a:r>
            <a:endParaRPr dirty="0"/>
          </a:p>
        </p:txBody>
      </p:sp>
      <p:sp>
        <p:nvSpPr>
          <p:cNvPr id="522" name="Google Shape;522;g89c571fa45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9c571fa4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89c571fa4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9c571fa45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89c571fa45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7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68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47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6479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c571fa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g89c571fa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c571fa4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それでは、成果物のデモンストレーションを行います。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本デモンストレーションでは、</a:t>
            </a:r>
            <a:r>
              <a:rPr lang="en-US" altLang="ja-JP" dirty="0"/>
              <a:t>GUI</a:t>
            </a:r>
            <a:r>
              <a:rPr lang="ja-JP" altLang="en-US" dirty="0"/>
              <a:t>上で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ログイン、　チケット一覧の表示、枚数指定をした予約、予約内容の確認、キャンセルを行います。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なお、データベースを表示しますので、併せてご確認ください。</a:t>
            </a:r>
            <a:endParaRPr dirty="0"/>
          </a:p>
        </p:txBody>
      </p:sp>
      <p:sp>
        <p:nvSpPr>
          <p:cNvPr id="226" name="Google Shape;226;g89c571fa4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9c571fa45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成果物のメトリクスによる評価を示します。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平均値より、評価基準をおおむね達成したことが確認できます。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最大値を見てみると、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フィールド数、メソッド数、コード数、メソッドの凝集性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の</a:t>
            </a:r>
            <a:r>
              <a:rPr lang="en-US" altLang="ja-JP" dirty="0"/>
              <a:t>4</a:t>
            </a:r>
            <a:r>
              <a:rPr lang="ja-JP" altLang="en-US" dirty="0"/>
              <a:t>点が目安を超過しております。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これらは、</a:t>
            </a:r>
            <a:r>
              <a:rPr lang="en-US" altLang="ja-JP" dirty="0"/>
              <a:t>GUI</a:t>
            </a:r>
            <a:r>
              <a:rPr lang="ja-JP" altLang="en-US" dirty="0"/>
              <a:t>や</a:t>
            </a:r>
            <a:r>
              <a:rPr lang="en-US" altLang="ja-JP" dirty="0"/>
              <a:t>DB</a:t>
            </a:r>
            <a:r>
              <a:rPr lang="ja-JP" altLang="en-US" dirty="0"/>
              <a:t>の導入にかかわるクラスが原因でした。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導入に関する知識を深めることで、今後改善できると思われます。</a:t>
            </a:r>
            <a:endParaRPr dirty="0"/>
          </a:p>
        </p:txBody>
      </p:sp>
      <p:sp>
        <p:nvSpPr>
          <p:cNvPr id="256" name="Google Shape;256;g89c571fa45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459705" y="484099"/>
            <a:ext cx="5219094" cy="324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libri"/>
              <a:buNone/>
            </a:pPr>
            <a:r>
              <a:rPr lang="ja-JP" sz="5600">
                <a:latin typeface="Meiryo"/>
                <a:ea typeface="Meiryo"/>
                <a:cs typeface="Meiryo"/>
                <a:sym typeface="Meiryo"/>
              </a:rPr>
              <a:t>成果発表会</a:t>
            </a:r>
            <a:br>
              <a:rPr lang="ja-JP" sz="56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3200">
                <a:latin typeface="Meiryo"/>
                <a:ea typeface="Meiryo"/>
                <a:cs typeface="Meiryo"/>
                <a:sym typeface="Meiryo"/>
              </a:rPr>
              <a:t>ー</a:t>
            </a:r>
            <a:r>
              <a:rPr lang="ja-JP" sz="32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チケット</a:t>
            </a:r>
            <a:r>
              <a:rPr lang="ja-JP" sz="3200">
                <a:latin typeface="Meiryo"/>
                <a:ea typeface="Meiryo"/>
                <a:cs typeface="Meiryo"/>
                <a:sym typeface="Meiryo"/>
              </a:rPr>
              <a:t>予約システムー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5008728" y="4750893"/>
            <a:ext cx="7055893" cy="11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None/>
            </a:pPr>
            <a:r>
              <a:rPr lang="ja-JP" sz="2960">
                <a:latin typeface="Meiryo"/>
                <a:ea typeface="Meiryo"/>
                <a:cs typeface="Meiryo"/>
                <a:sym typeface="Meiryo"/>
              </a:rPr>
              <a:t>Team : </a:t>
            </a:r>
            <a:r>
              <a:rPr lang="ja-JP" sz="2960" b="1">
                <a:latin typeface="Meiryo"/>
                <a:ea typeface="Meiryo"/>
                <a:cs typeface="Meiryo"/>
                <a:sym typeface="Meiryo"/>
              </a:rPr>
              <a:t>SHOCK</a:t>
            </a:r>
            <a:endParaRPr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590"/>
              <a:buNone/>
            </a:pP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S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uzuki・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H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ideta・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O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ishi・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hino・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K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awabe</a:t>
            </a:r>
            <a:endParaRPr sz="259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0" y="0"/>
            <a:ext cx="6172782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" descr="記号 が含まれている画像&#10;&#10;自動的に生成された説明"/>
          <p:cNvPicPr preferRelativeResize="0"/>
          <p:nvPr/>
        </p:nvPicPr>
        <p:blipFill rotWithShape="1">
          <a:blip r:embed="rId3">
            <a:alphaModFix/>
          </a:blip>
          <a:srcRect l="2205" r="14785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 flipH="1">
            <a:off x="9716900" y="4500927"/>
            <a:ext cx="605502" cy="499932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45;g89c571fa45_1_278">
            <a:extLst>
              <a:ext uri="{FF2B5EF4-FFF2-40B4-BE49-F238E27FC236}">
                <a16:creationId xmlns:a16="http://schemas.microsoft.com/office/drawing/2014/main" id="{64728209-4240-4571-B09B-B78CF5BE3428}"/>
              </a:ext>
            </a:extLst>
          </p:cNvPr>
          <p:cNvCxnSpPr/>
          <p:nvPr/>
        </p:nvCxnSpPr>
        <p:spPr>
          <a:xfrm>
            <a:off x="6096000" y="3855578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46;g89c571fa45_1_278">
            <a:extLst>
              <a:ext uri="{FF2B5EF4-FFF2-40B4-BE49-F238E27FC236}">
                <a16:creationId xmlns:a16="http://schemas.microsoft.com/office/drawing/2014/main" id="{7D4AB72F-C604-42B3-A109-2A8590E835A8}"/>
              </a:ext>
            </a:extLst>
          </p:cNvPr>
          <p:cNvSpPr/>
          <p:nvPr/>
        </p:nvSpPr>
        <p:spPr>
          <a:xfrm flipH="1">
            <a:off x="9354023" y="3320521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41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9c571fa45_1_52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工夫点</a:t>
            </a:r>
            <a:endParaRPr/>
          </a:p>
        </p:txBody>
      </p:sp>
      <p:sp>
        <p:nvSpPr>
          <p:cNvPr id="308" name="Google Shape;308;g89c571fa45_1_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09" name="Google Shape;309;g89c571fa45_1_52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89c571fa45_1_52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89c571fa45_1_52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g89c571fa45_1_52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13" name="Google Shape;313;g89c571fa45_1_52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89c571fa45_1_52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89c571fa45_1_52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6" name="Google Shape;316;g89c571fa45_1_52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7" name="Google Shape;317;g89c571fa45_1_52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89c571fa45_1_52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89c571fa45_1_52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89c571fa45_1_52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89c571fa45_1_52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g89c571fa45_1_52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89c571fa45_1_52"/>
          <p:cNvSpPr txBox="1"/>
          <p:nvPr/>
        </p:nvSpPr>
        <p:spPr>
          <a:xfrm>
            <a:off x="6582588" y="2234075"/>
            <a:ext cx="490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チームワーク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・作業中に不明点が見つかったら　すぐにチーム内で報告・相談を　行っていた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1" name="Google Shape;331;g89c571fa45_1_52"/>
          <p:cNvSpPr txBox="1"/>
          <p:nvPr/>
        </p:nvSpPr>
        <p:spPr>
          <a:xfrm>
            <a:off x="1050225" y="2234075"/>
            <a:ext cx="4906200" cy="44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・機能ごとに作業を分担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・システムに機能を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追加しやすいように設計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　  GUI（第二反復）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　  DB（第三反復）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g89c571fa45_1_52"/>
          <p:cNvCxnSpPr/>
          <p:nvPr/>
        </p:nvCxnSpPr>
        <p:spPr>
          <a:xfrm>
            <a:off x="6096000" y="2626725"/>
            <a:ext cx="0" cy="336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g89c571fa45_1_52"/>
          <p:cNvSpPr/>
          <p:nvPr/>
        </p:nvSpPr>
        <p:spPr>
          <a:xfrm rot="5400000">
            <a:off x="1649775" y="4630761"/>
            <a:ext cx="259500" cy="25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89c571fa45_1_52"/>
          <p:cNvSpPr/>
          <p:nvPr/>
        </p:nvSpPr>
        <p:spPr>
          <a:xfrm rot="5400000">
            <a:off x="1649775" y="5014511"/>
            <a:ext cx="259500" cy="25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48436FF2-9EE6-419A-ADC5-0E0D8BAB6C80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1B15E096-C933-4973-A224-501A03141109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795E429-2077-4F2F-AF1C-D0A77356ED90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759BF40B-D5A5-4BC4-871A-3C81ED6EB89E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450D3CB-4DCE-4AEE-B791-3C843B2F5A56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700470A-F526-4211-9CC9-7862D9E66843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86A879E-E7A3-41DF-B9D7-F0EB0BB14996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07870E4-F36D-45BD-BC96-B2B96D9A863E}"/>
              </a:ext>
            </a:extLst>
          </p:cNvPr>
          <p:cNvSpPr/>
          <p:nvPr/>
        </p:nvSpPr>
        <p:spPr>
          <a:xfrm>
            <a:off x="96018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4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10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45;g89c571fa45_1_278">
            <a:extLst>
              <a:ext uri="{FF2B5EF4-FFF2-40B4-BE49-F238E27FC236}">
                <a16:creationId xmlns:a16="http://schemas.microsoft.com/office/drawing/2014/main" id="{6523DFD7-BD20-44B5-956B-D73F34CCC2A2}"/>
              </a:ext>
            </a:extLst>
          </p:cNvPr>
          <p:cNvCxnSpPr/>
          <p:nvPr/>
        </p:nvCxnSpPr>
        <p:spPr>
          <a:xfrm>
            <a:off x="6096000" y="450528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46;g89c571fa45_1_278">
            <a:extLst>
              <a:ext uri="{FF2B5EF4-FFF2-40B4-BE49-F238E27FC236}">
                <a16:creationId xmlns:a16="http://schemas.microsoft.com/office/drawing/2014/main" id="{2214FC5C-AD01-4E8F-B1F4-AA6F6E4587B4}"/>
              </a:ext>
            </a:extLst>
          </p:cNvPr>
          <p:cNvSpPr/>
          <p:nvPr/>
        </p:nvSpPr>
        <p:spPr>
          <a:xfrm flipH="1">
            <a:off x="9354023" y="397022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36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9c571fa45_1_10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課題・対策</a:t>
            </a:r>
            <a:endParaRPr/>
          </a:p>
        </p:txBody>
      </p:sp>
      <p:sp>
        <p:nvSpPr>
          <p:cNvPr id="361" name="Google Shape;361;g89c571fa45_1_1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62" name="Google Shape;362;g89c571fa45_1_104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89c571fa45_1_10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89c571fa45_1_104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g89c571fa45_1_104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66" name="Google Shape;366;g89c571fa45_1_104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89c571fa45_1_104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89c571fa45_1_104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9" name="Google Shape;369;g89c571fa45_1_104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70" name="Google Shape;370;g89c571fa45_1_104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89c571fa45_1_104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89c571fa45_1_104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89c571fa45_1_104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89c571fa45_1_104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g89c571fa45_1_104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89c571fa45_1_104"/>
          <p:cNvSpPr txBox="1"/>
          <p:nvPr/>
        </p:nvSpPr>
        <p:spPr>
          <a:xfrm>
            <a:off x="1734825" y="2362100"/>
            <a:ext cx="27708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500" b="1" dirty="0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課題</a:t>
            </a:r>
            <a:r>
              <a:rPr lang="ja-JP" sz="2500" b="1" dirty="0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とその影響</a:t>
            </a:r>
            <a:br>
              <a:rPr lang="ja-JP" sz="25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 dirty="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89c571fa45_1_104"/>
          <p:cNvSpPr txBox="1"/>
          <p:nvPr/>
        </p:nvSpPr>
        <p:spPr>
          <a:xfrm>
            <a:off x="8577825" y="2362100"/>
            <a:ext cx="978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原因</a:t>
            </a:r>
            <a:br>
              <a:rPr lang="ja-JP" sz="25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89c571fa45_1_104"/>
          <p:cNvSpPr txBox="1"/>
          <p:nvPr/>
        </p:nvSpPr>
        <p:spPr>
          <a:xfrm>
            <a:off x="598150" y="3025825"/>
            <a:ext cx="56817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設定した時間内に作業が終わらない</a:t>
            </a:r>
            <a:br>
              <a:rPr lang="ja-JP" sz="2300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→計画が押す</a:t>
            </a:r>
            <a:endParaRPr sz="2300" b="1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ja-JP" altLang="en-US" sz="2300" dirty="0">
              <a:latin typeface="Meiryo"/>
              <a:ea typeface="Meiryo"/>
              <a:cs typeface="Meiryo"/>
              <a:sym typeface="Meiryo"/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en-US" altLang="ja-JP" sz="2300" dirty="0">
                <a:latin typeface="Meiryo"/>
                <a:ea typeface="Meiryo"/>
                <a:cs typeface="Meiryo"/>
                <a:sym typeface="Meiryo"/>
              </a:rPr>
              <a:t>1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のリカバリができなかった　　　　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→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後半で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無理のある計画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を実行</a:t>
            </a: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ja-JP" altLang="en-US" sz="2300" dirty="0">
              <a:latin typeface="Meiryo"/>
              <a:ea typeface="Meiryo"/>
              <a:cs typeface="Meiryo"/>
              <a:sym typeface="Meiryo"/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個々の進捗の把握ができていない</a:t>
            </a:r>
            <a:b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→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遅延時の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対策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がすぐに取れない</a:t>
            </a:r>
          </a:p>
        </p:txBody>
      </p:sp>
      <p:sp>
        <p:nvSpPr>
          <p:cNvPr id="386" name="Google Shape;386;g89c571fa45_1_104"/>
          <p:cNvSpPr txBox="1"/>
          <p:nvPr/>
        </p:nvSpPr>
        <p:spPr>
          <a:xfrm>
            <a:off x="6419400" y="3169825"/>
            <a:ext cx="4246500" cy="30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89c571fa45_1_104"/>
          <p:cNvSpPr txBox="1"/>
          <p:nvPr/>
        </p:nvSpPr>
        <p:spPr>
          <a:xfrm>
            <a:off x="6674625" y="3025825"/>
            <a:ext cx="47847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個々の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時間管理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が甘い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最終的な目標や期限を見据えた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リカバリ案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を実行できなかった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結果報告のみで作業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中間での</a:t>
            </a:r>
            <a:br>
              <a:rPr lang="ja-JP" sz="2300" b="1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報告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がない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88" name="Google Shape;388;g89c571fa45_1_104"/>
          <p:cNvSpPr/>
          <p:nvPr/>
        </p:nvSpPr>
        <p:spPr>
          <a:xfrm>
            <a:off x="5980800" y="31498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89c571fa45_1_104"/>
          <p:cNvSpPr/>
          <p:nvPr/>
        </p:nvSpPr>
        <p:spPr>
          <a:xfrm>
            <a:off x="5980800" y="421930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89c571fa45_1_104"/>
          <p:cNvSpPr/>
          <p:nvPr/>
        </p:nvSpPr>
        <p:spPr>
          <a:xfrm>
            <a:off x="5980800" y="52887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229ADCD-2D9E-42E1-818A-A9B0AB22C5A6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F0C5C88-77BE-474E-AA46-DDABF5E638C0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AA74EAE-9B6F-4EBA-B628-F75BFA3FF892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D62626A-2E53-466B-9846-520F8283E4BF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3E9F1062-2DC8-4DFB-AEBE-EDC0544DAB6B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9102133-00C7-4C2E-9A6B-141D0B8D382A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4BBE29F-1E8B-422A-93E1-6F5CE62138C2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D164A18-64C8-4022-A292-57B936AD1726}"/>
              </a:ext>
            </a:extLst>
          </p:cNvPr>
          <p:cNvSpPr/>
          <p:nvPr/>
        </p:nvSpPr>
        <p:spPr>
          <a:xfrm>
            <a:off x="10440034" y="693738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9c571fa45_1_130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課題・対策</a:t>
            </a:r>
            <a:endParaRPr/>
          </a:p>
        </p:txBody>
      </p:sp>
      <p:sp>
        <p:nvSpPr>
          <p:cNvPr id="396" name="Google Shape;396;g89c571fa45_1_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7" name="Google Shape;397;g89c571fa45_1_130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89c571fa45_1_130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89c571fa45_1_130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g89c571fa45_1_130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01" name="Google Shape;401;g89c571fa45_1_130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89c571fa45_1_130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89c571fa45_1_130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Google Shape;404;g89c571fa45_1_130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05" name="Google Shape;405;g89c571fa45_1_130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89c571fa45_1_130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89c571fa45_1_130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89c571fa45_1_130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g89c571fa45_1_130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g89c571fa45_1_130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89c571fa45_1_130"/>
          <p:cNvSpPr txBox="1"/>
          <p:nvPr/>
        </p:nvSpPr>
        <p:spPr>
          <a:xfrm>
            <a:off x="628725" y="2349375"/>
            <a:ext cx="5479200" cy="4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　　</a:t>
            </a:r>
            <a:r>
              <a:rPr lang="ja-JP" altLang="en-US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課題</a:t>
            </a: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解決への取り組み</a:t>
            </a:r>
            <a:endParaRPr sz="25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個人での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作業時間を細かく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設定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700" dirty="0">
              <a:latin typeface="Meiryo"/>
              <a:ea typeface="Meiryo"/>
              <a:cs typeface="Meiryo"/>
              <a:sym typeface="Meiry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最初に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最終目標・期日を見据える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対面での報告だけでなく、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-JP" altLang="en-US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  チャット等の他の手段を活用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89c571fa45_1_130"/>
          <p:cNvSpPr txBox="1"/>
          <p:nvPr/>
        </p:nvSpPr>
        <p:spPr>
          <a:xfrm>
            <a:off x="6816963" y="2349375"/>
            <a:ext cx="3724500" cy="4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　　期待される効果</a:t>
            </a:r>
            <a:endParaRPr sz="25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en-US" altLang="ja-JP" sz="2300" dirty="0"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迅速な問題の把握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30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iryo"/>
              <a:buAutoNum type="arabicPeriod"/>
            </a:pPr>
            <a:r>
              <a:rPr lang="en-US" alt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実現可能な計画</a:t>
            </a: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の立案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9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9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iryo"/>
              <a:buAutoNum type="arabicPeriod"/>
            </a:pPr>
            <a:r>
              <a:rPr lang="en-US" alt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情報共有の円滑化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89c571fa45_1_130"/>
          <p:cNvSpPr/>
          <p:nvPr/>
        </p:nvSpPr>
        <p:spPr>
          <a:xfrm>
            <a:off x="5943400" y="4308663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89c571fa45_1_130"/>
          <p:cNvSpPr/>
          <p:nvPr/>
        </p:nvSpPr>
        <p:spPr>
          <a:xfrm>
            <a:off x="5943400" y="31498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89c571fa45_1_130"/>
          <p:cNvSpPr/>
          <p:nvPr/>
        </p:nvSpPr>
        <p:spPr>
          <a:xfrm>
            <a:off x="5943400" y="5508775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EB68FD6-4827-4032-B5A4-594467652DF1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262D71F-7EA6-46D5-978E-2E0B32F1CEBD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5245764-32BB-42F6-9022-8FF261400200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00969BA-824E-4549-A6D7-F2DD4E4FC917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E0D1D099-10E2-4BED-AD66-EE6E318208D9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D8D3C66-2CFE-4FA4-961D-E9AB1C1F45DF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E0F899-1481-4DD8-A442-52FBEA54FDE5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F5A578B-5DAB-48AC-9298-F8DB1ADA5324}"/>
              </a:ext>
            </a:extLst>
          </p:cNvPr>
          <p:cNvSpPr/>
          <p:nvPr/>
        </p:nvSpPr>
        <p:spPr>
          <a:xfrm>
            <a:off x="104400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4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13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45;g89c571fa45_1_278">
            <a:extLst>
              <a:ext uri="{FF2B5EF4-FFF2-40B4-BE49-F238E27FC236}">
                <a16:creationId xmlns:a16="http://schemas.microsoft.com/office/drawing/2014/main" id="{3FF5059E-4CE4-479C-AF5A-650FDE0B9BE9}"/>
              </a:ext>
            </a:extLst>
          </p:cNvPr>
          <p:cNvCxnSpPr>
            <a:cxnSpLocks/>
          </p:cNvCxnSpPr>
          <p:nvPr/>
        </p:nvCxnSpPr>
        <p:spPr>
          <a:xfrm flipV="1">
            <a:off x="6096000" y="5125058"/>
            <a:ext cx="4665945" cy="7756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46;g89c571fa45_1_278">
            <a:extLst>
              <a:ext uri="{FF2B5EF4-FFF2-40B4-BE49-F238E27FC236}">
                <a16:creationId xmlns:a16="http://schemas.microsoft.com/office/drawing/2014/main" id="{F63450E2-BD7B-4E45-AFAF-65800900BEF0}"/>
              </a:ext>
            </a:extLst>
          </p:cNvPr>
          <p:cNvSpPr/>
          <p:nvPr/>
        </p:nvSpPr>
        <p:spPr>
          <a:xfrm flipH="1">
            <a:off x="10335368" y="4590001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255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9c571fa45_1_156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S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uzuki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49" name="Google Shape;449;g89c571fa45_1_1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50" name="Google Shape;450;g89c571fa45_1_156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89c571fa45_1_156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89c571fa45_1_156"/>
          <p:cNvSpPr/>
          <p:nvPr/>
        </p:nvSpPr>
        <p:spPr>
          <a:xfrm>
            <a:off x="0" y="6007095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89c571fa45_1_156"/>
          <p:cNvSpPr txBox="1"/>
          <p:nvPr/>
        </p:nvSpPr>
        <p:spPr>
          <a:xfrm>
            <a:off x="7944250" y="2021242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ビジネス面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89c571fa45_1_156"/>
          <p:cNvSpPr txBox="1"/>
          <p:nvPr/>
        </p:nvSpPr>
        <p:spPr>
          <a:xfrm>
            <a:off x="1820550" y="2017411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 dirty="0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800" b="1" dirty="0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89c571fa45_1_156"/>
          <p:cNvSpPr txBox="1"/>
          <p:nvPr/>
        </p:nvSpPr>
        <p:spPr>
          <a:xfrm>
            <a:off x="972450" y="2968205"/>
            <a:ext cx="3948000" cy="2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Swing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実装/導入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ベースとなる型の制定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ページ遷移システムの作成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・スライドデザイン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4" name="Google Shape;474;g89c571fa45_1_156"/>
          <p:cNvSpPr txBox="1"/>
          <p:nvPr/>
        </p:nvSpPr>
        <p:spPr>
          <a:xfrm>
            <a:off x="1952100" y="2637228"/>
            <a:ext cx="19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ー実績ー</a:t>
            </a:r>
            <a:endParaRPr sz="2300" b="1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5" name="Google Shape;475;g89c571fa45_1_156"/>
          <p:cNvSpPr txBox="1"/>
          <p:nvPr/>
        </p:nvSpPr>
        <p:spPr>
          <a:xfrm>
            <a:off x="1952100" y="5265530"/>
            <a:ext cx="19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ー課題ー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6" name="Google Shape;476;g89c571fa45_1_156"/>
          <p:cNvSpPr txBox="1"/>
          <p:nvPr/>
        </p:nvSpPr>
        <p:spPr>
          <a:xfrm>
            <a:off x="826200" y="5650742"/>
            <a:ext cx="424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エラー修正力の無さ</a:t>
            </a:r>
            <a:endParaRPr sz="21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7" name="Google Shape;477;g89c571fa45_1_156"/>
          <p:cNvSpPr txBox="1"/>
          <p:nvPr/>
        </p:nvSpPr>
        <p:spPr>
          <a:xfrm>
            <a:off x="7357150" y="2635467"/>
            <a:ext cx="342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ー社会人としての学びー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478" name="Google Shape;478;g89c571fa45_1_156"/>
          <p:cNvCxnSpPr/>
          <p:nvPr/>
        </p:nvCxnSpPr>
        <p:spPr>
          <a:xfrm flipH="1">
            <a:off x="6097550" y="2138217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g89c571fa45_1_156"/>
          <p:cNvSpPr txBox="1"/>
          <p:nvPr/>
        </p:nvSpPr>
        <p:spPr>
          <a:xfrm>
            <a:off x="6803650" y="3097142"/>
            <a:ext cx="45330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・ホウレンソウの大切さ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・自己の解釈が共通認識とは限らない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・時間管理と超過時の対策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0" name="Google Shape;480;g89c571fa45_1_156"/>
          <p:cNvSpPr txBox="1"/>
          <p:nvPr/>
        </p:nvSpPr>
        <p:spPr>
          <a:xfrm>
            <a:off x="7150600" y="4272042"/>
            <a:ext cx="383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ーこんな人財になりたいー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482" name="Google Shape;482;g89c571fa45_1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02205">
            <a:off x="3767075" y="3019642"/>
            <a:ext cx="407700" cy="64990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89c571fa45_1_156"/>
          <p:cNvSpPr txBox="1"/>
          <p:nvPr/>
        </p:nvSpPr>
        <p:spPr>
          <a:xfrm>
            <a:off x="295244" y="6110217"/>
            <a:ext cx="5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u="sng" dirty="0">
                <a:latin typeface="Meiryo"/>
                <a:ea typeface="Meiryo"/>
                <a:cs typeface="Meiryo"/>
                <a:sym typeface="Meiryo"/>
              </a:rPr>
              <a:t>Javaの理解不足が起因</a:t>
            </a:r>
            <a:r>
              <a:rPr lang="ja-JP" sz="1800" dirty="0">
                <a:latin typeface="Meiryo"/>
                <a:ea typeface="Meiryo"/>
                <a:cs typeface="Meiryo"/>
                <a:sym typeface="Meiryo"/>
              </a:rPr>
              <a:t> ⇒ 基礎に立ち返り学習する</a:t>
            </a:r>
            <a:endParaRPr sz="18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4" name="Google Shape;484;g89c571fa45_1_156"/>
          <p:cNvSpPr/>
          <p:nvPr/>
        </p:nvSpPr>
        <p:spPr>
          <a:xfrm>
            <a:off x="6419325" y="5374805"/>
            <a:ext cx="526500" cy="7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89c571fa45_1_156"/>
          <p:cNvSpPr txBox="1"/>
          <p:nvPr/>
        </p:nvSpPr>
        <p:spPr>
          <a:xfrm>
            <a:off x="7143100" y="5400980"/>
            <a:ext cx="309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b="1" u="sng">
                <a:latin typeface="Calibri"/>
                <a:ea typeface="Calibri"/>
                <a:cs typeface="Calibri"/>
                <a:sym typeface="Calibri"/>
              </a:rPr>
              <a:t>視野の狭さ克服</a:t>
            </a:r>
            <a:endParaRPr sz="32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B1AAC7A5-421F-4EB2-93C3-105E540007CD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1DC1B302-7EEE-43CA-98F1-66B1A1847610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D58E8EA1-AD78-439C-8D0B-C653D3467700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F7F79A4E-D70C-4068-944B-33BCF722FD01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9A5A755-1B71-45CB-ABC1-B1ECA8C4CFF7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8128020-1B16-4562-9FC1-EBE3991E0B1C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15C70CD-FF51-4F84-95B2-69E60FE5E5D3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42BDE05-5984-44E2-B28D-D241DB59F5D5}"/>
              </a:ext>
            </a:extLst>
          </p:cNvPr>
          <p:cNvSpPr/>
          <p:nvPr/>
        </p:nvSpPr>
        <p:spPr>
          <a:xfrm>
            <a:off x="11283420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6" name="Google Shape;495;g89c571fa45_1_182">
            <a:extLst>
              <a:ext uri="{FF2B5EF4-FFF2-40B4-BE49-F238E27FC236}">
                <a16:creationId xmlns:a16="http://schemas.microsoft.com/office/drawing/2014/main" id="{6655ACB5-2644-47EA-94F3-301F1227F208}"/>
              </a:ext>
            </a:extLst>
          </p:cNvPr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7" name="Google Shape;496;g89c571fa45_1_182">
              <a:extLst>
                <a:ext uri="{FF2B5EF4-FFF2-40B4-BE49-F238E27FC236}">
                  <a16:creationId xmlns:a16="http://schemas.microsoft.com/office/drawing/2014/main" id="{897943CE-548E-4097-89A8-E9225B47273A}"/>
                </a:ext>
              </a:extLst>
            </p:cNvPr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97;g89c571fa45_1_182">
              <a:extLst>
                <a:ext uri="{FF2B5EF4-FFF2-40B4-BE49-F238E27FC236}">
                  <a16:creationId xmlns:a16="http://schemas.microsoft.com/office/drawing/2014/main" id="{6BABC915-2EAC-4865-A8B6-EDAFB4726073}"/>
                </a:ext>
              </a:extLst>
            </p:cNvPr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98;g89c571fa45_1_182">
              <a:extLst>
                <a:ext uri="{FF2B5EF4-FFF2-40B4-BE49-F238E27FC236}">
                  <a16:creationId xmlns:a16="http://schemas.microsoft.com/office/drawing/2014/main" id="{0D33AA90-97FF-4BDB-96DB-0710E4791DAD}"/>
                </a:ext>
              </a:extLst>
            </p:cNvPr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" name="Google Shape;499;g89c571fa45_1_182">
              <a:extLst>
                <a:ext uri="{FF2B5EF4-FFF2-40B4-BE49-F238E27FC236}">
                  <a16:creationId xmlns:a16="http://schemas.microsoft.com/office/drawing/2014/main" id="{EA13B482-CAE4-4EED-B2BE-9DB28C62393A}"/>
                </a:ext>
              </a:extLst>
            </p:cNvPr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" name="Google Shape;500;g89c571fa45_1_182">
              <a:extLst>
                <a:ext uri="{FF2B5EF4-FFF2-40B4-BE49-F238E27FC236}">
                  <a16:creationId xmlns:a16="http://schemas.microsoft.com/office/drawing/2014/main" id="{A75CE9BF-F924-4AEF-9712-56DA7F4E9B6C}"/>
                </a:ext>
              </a:extLst>
            </p:cNvPr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501;g89c571fa45_1_182">
              <a:extLst>
                <a:ext uri="{FF2B5EF4-FFF2-40B4-BE49-F238E27FC236}">
                  <a16:creationId xmlns:a16="http://schemas.microsoft.com/office/drawing/2014/main" id="{5ECB1BD1-B623-42A0-A0F5-21A64EE0F6E5}"/>
                </a:ext>
              </a:extLst>
            </p:cNvPr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502;g89c571fa45_1_182">
              <a:extLst>
                <a:ext uri="{FF2B5EF4-FFF2-40B4-BE49-F238E27FC236}">
                  <a16:creationId xmlns:a16="http://schemas.microsoft.com/office/drawing/2014/main" id="{9035713F-D624-44E6-A2D6-90CD0E468ECF}"/>
                </a:ext>
              </a:extLst>
            </p:cNvPr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503;g89c571fa45_1_182">
              <a:extLst>
                <a:ext uri="{FF2B5EF4-FFF2-40B4-BE49-F238E27FC236}">
                  <a16:creationId xmlns:a16="http://schemas.microsoft.com/office/drawing/2014/main" id="{0DFB2E7C-164C-4B4C-9A8A-0A8AEEF69DF3}"/>
                </a:ext>
              </a:extLst>
            </p:cNvPr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504;g89c571fa45_1_182">
              <a:extLst>
                <a:ext uri="{FF2B5EF4-FFF2-40B4-BE49-F238E27FC236}">
                  <a16:creationId xmlns:a16="http://schemas.microsoft.com/office/drawing/2014/main" id="{7BE60CB9-63BF-4714-99C2-E16885D033F4}"/>
                </a:ext>
              </a:extLst>
            </p:cNvPr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505;g89c571fa45_1_182">
            <a:extLst>
              <a:ext uri="{FF2B5EF4-FFF2-40B4-BE49-F238E27FC236}">
                <a16:creationId xmlns:a16="http://schemas.microsoft.com/office/drawing/2014/main" id="{9E5AC74D-D7D9-4283-877C-6763D05D58B3}"/>
              </a:ext>
            </a:extLst>
          </p:cNvPr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89c571fa45_1_156"/>
          <p:cNvSpPr txBox="1"/>
          <p:nvPr/>
        </p:nvSpPr>
        <p:spPr>
          <a:xfrm>
            <a:off x="6693550" y="4736542"/>
            <a:ext cx="4753200" cy="5307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周りをシッカリと見る事が出来る人財</a:t>
            </a:r>
            <a:endParaRPr sz="2100" b="1" dirty="0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9c571fa45_1_182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H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ideta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91" name="Google Shape;491;g89c571fa45_1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92" name="Google Shape;492;g89c571fa45_1_182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89c571fa45_1_182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89c571fa45_1_182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5" name="Google Shape;495;g89c571fa45_1_182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96" name="Google Shape;496;g89c571fa45_1_182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g89c571fa45_1_182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g89c571fa45_1_182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9" name="Google Shape;499;g89c571fa45_1_182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0" name="Google Shape;500;g89c571fa45_1_182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g89c571fa45_1_182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g89c571fa45_1_182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g89c571fa45_1_182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89c571fa45_1_182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g89c571fa45_1_182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89c571fa45_1_182"/>
          <p:cNvSpPr txBox="1"/>
          <p:nvPr/>
        </p:nvSpPr>
        <p:spPr>
          <a:xfrm>
            <a:off x="491750" y="2540150"/>
            <a:ext cx="5330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実績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データベース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　実装/導入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データを格納する制約付きの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テーブルの作成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DBへアクセスするDAOの作成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課題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知識不足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によるエラーを生むようなコードミス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→正確に知識をつける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89c571fa45_1_182"/>
          <p:cNvSpPr txBox="1"/>
          <p:nvPr/>
        </p:nvSpPr>
        <p:spPr>
          <a:xfrm>
            <a:off x="6387650" y="2540150"/>
            <a:ext cx="51228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学び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作業目的の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共有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の大切さ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こまめな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進捗報告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や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その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時間設定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の大切さ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89c571fa45_1_182"/>
          <p:cNvSpPr txBox="1"/>
          <p:nvPr/>
        </p:nvSpPr>
        <p:spPr>
          <a:xfrm>
            <a:off x="2389475" y="2036400"/>
            <a:ext cx="129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技術面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89c571fa45_1_182"/>
          <p:cNvSpPr txBox="1"/>
          <p:nvPr/>
        </p:nvSpPr>
        <p:spPr>
          <a:xfrm>
            <a:off x="7816525" y="2036388"/>
            <a:ext cx="2122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89c571fa45_1_182"/>
          <p:cNvSpPr txBox="1"/>
          <p:nvPr/>
        </p:nvSpPr>
        <p:spPr>
          <a:xfrm>
            <a:off x="6740150" y="4864375"/>
            <a:ext cx="44178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ja-JP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時間内に</a:t>
            </a: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成果を出すために</a:t>
            </a:r>
            <a:b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工夫する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失敗をしても反省を活かして</a:t>
            </a:r>
            <a:b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挑戦</a:t>
            </a: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し続ける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89c571fa45_1_182"/>
          <p:cNvSpPr txBox="1"/>
          <p:nvPr/>
        </p:nvSpPr>
        <p:spPr>
          <a:xfrm>
            <a:off x="7120200" y="4369250"/>
            <a:ext cx="3030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今後の意気込み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g89c571fa45_1_182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42B5B93C-EAC9-490E-AD0E-98E8FD3DC372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75395731-ADCD-4008-A8CF-6002A2AA78E5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5C386673-4CB9-49F5-99E2-EF74838B0C73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518AC7FF-92A8-4B0A-B5B9-5F302CF4EF01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CBFC3C9-9789-44F8-8D33-F258406DF57B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3652494-AAAC-48A7-96AA-B9658BBFF89B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8AD5D0F-1458-4DA8-8780-0B757FF4FC17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2DD5D6D3-0E64-46A4-B091-31791951B9E0}"/>
              </a:ext>
            </a:extLst>
          </p:cNvPr>
          <p:cNvSpPr/>
          <p:nvPr/>
        </p:nvSpPr>
        <p:spPr>
          <a:xfrm>
            <a:off x="11283420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9c571fa45_1_208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O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ishi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25" name="Google Shape;525;g89c571fa45_1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26" name="Google Shape;526;g89c571fa45_1_20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89c571fa45_1_20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89c571fa45_1_208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g89c571fa45_1_20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30" name="Google Shape;530;g89c571fa45_1_20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g89c571fa45_1_20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g89c571fa45_1_20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3" name="Google Shape;533;g89c571fa45_1_20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4" name="Google Shape;534;g89c571fa45_1_20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g89c571fa45_1_20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g89c571fa45_1_20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g89c571fa45_1_20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g89c571fa45_1_20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g89c571fa45_1_20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89c571fa45_1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48" name="Google Shape;548;g89c571fa45_1_20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89c571fa45_1_20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89c571fa45_1_208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1" name="Google Shape;551;g89c571fa45_1_20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52" name="Google Shape;552;g89c571fa45_1_20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g89c571fa45_1_20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g89c571fa45_1_20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5" name="Google Shape;555;g89c571fa45_1_20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6" name="Google Shape;556;g89c571fa45_1_20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g89c571fa45_1_20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g89c571fa45_1_20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g89c571fa45_1_20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89c571fa45_1_20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g89c571fa45_1_20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89c571fa45_1_208"/>
          <p:cNvSpPr txBox="1"/>
          <p:nvPr/>
        </p:nvSpPr>
        <p:spPr>
          <a:xfrm>
            <a:off x="7751875" y="2105625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ビジネス面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89c571fa45_1_208"/>
          <p:cNvSpPr txBox="1"/>
          <p:nvPr/>
        </p:nvSpPr>
        <p:spPr>
          <a:xfrm>
            <a:off x="1820550" y="2076763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89c571fa45_1_208"/>
          <p:cNvSpPr txBox="1"/>
          <p:nvPr/>
        </p:nvSpPr>
        <p:spPr>
          <a:xfrm>
            <a:off x="838200" y="2639850"/>
            <a:ext cx="5129100" cy="3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〇実績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DBの導入/実装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DBへアクセスするDAOの作成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・システムテストの実施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〇課題/改善策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作業目的や内容の共有</a:t>
            </a:r>
            <a:endParaRPr sz="21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1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2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→目的理解とモデル精度の向上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65" name="Google Shape;565;g89c571fa45_1_208"/>
          <p:cNvSpPr txBox="1"/>
          <p:nvPr/>
        </p:nvSpPr>
        <p:spPr>
          <a:xfrm>
            <a:off x="6806575" y="2639850"/>
            <a:ext cx="4142400" cy="2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〇学び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共有の大切さ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・こまめな報連相の必要性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〇今後の意気込み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u="sng">
                <a:latin typeface="Meiryo"/>
                <a:ea typeface="Meiryo"/>
                <a:cs typeface="Meiryo"/>
                <a:sym typeface="Meiryo"/>
              </a:rPr>
              <a:t>信頼関係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を築き、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u="sng">
                <a:latin typeface="Meiryo"/>
                <a:ea typeface="Meiryo"/>
                <a:cs typeface="Meiryo"/>
                <a:sym typeface="Meiryo"/>
              </a:rPr>
              <a:t>全体を把握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して動ける人財　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566" name="Google Shape;566;g89c571fa45_1_208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9EE72BCF-AA36-4237-8905-AB3253B2350F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80341325-D5C1-4498-8D39-FF5D5A404959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A5E602F4-DC46-4145-9BE8-9802683B3E13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FDC7DE00-21B8-4289-8418-D088D003DAA4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B6BD2AE-EFE7-40FA-8F7D-4815FE0827AF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732A673-4EB3-49CB-B572-FB2AE7A7F63D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4F770F4-BD41-4CA9-A441-B1EA61EFC686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814A094-6EC8-41DE-8F0F-16C1A9130EE2}"/>
              </a:ext>
            </a:extLst>
          </p:cNvPr>
          <p:cNvSpPr/>
          <p:nvPr/>
        </p:nvSpPr>
        <p:spPr>
          <a:xfrm>
            <a:off x="11283420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9c571fa45_1_23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hino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72" name="Google Shape;572;g89c571fa45_1_2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73" name="Google Shape;573;g89c571fa45_1_234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89c571fa45_1_234"/>
          <p:cNvSpPr/>
          <p:nvPr/>
        </p:nvSpPr>
        <p:spPr>
          <a:xfrm>
            <a:off x="0" y="18259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89c571fa45_1_234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6" name="Google Shape;576;g89c571fa45_1_234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77" name="Google Shape;577;g89c571fa45_1_234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g89c571fa45_1_234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89c571fa45_1_234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0" name="Google Shape;580;g89c571fa45_1_234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1" name="Google Shape;581;g89c571fa45_1_234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g89c571fa45_1_234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g89c571fa45_1_234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g89c571fa45_1_234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g89c571fa45_1_234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6" name="Google Shape;586;g89c571fa45_1_234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 b="1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endParaRPr sz="4000" b="1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89c571fa45_1_234"/>
          <p:cNvSpPr txBox="1"/>
          <p:nvPr/>
        </p:nvSpPr>
        <p:spPr>
          <a:xfrm>
            <a:off x="1152100" y="2222625"/>
            <a:ext cx="3957300" cy="3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Meiryo"/>
                <a:ea typeface="Meiryo"/>
                <a:cs typeface="Meiryo"/>
                <a:sym typeface="Meiryo"/>
              </a:rPr>
              <a:t>実績</a:t>
            </a:r>
            <a:endParaRPr sz="2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・Swingによる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GUI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の実現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Meiryo"/>
                <a:ea typeface="Meiryo"/>
                <a:cs typeface="Meiryo"/>
                <a:sym typeface="Meiryo"/>
              </a:rPr>
              <a:t>課題</a:t>
            </a:r>
            <a:endParaRPr sz="2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分析と設計の知識不足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から、　チームメンバーに質問や相談　をすることが多かった。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→さらなる知識の習得を目指す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95" name="Google Shape;595;g89c571fa45_1_234"/>
          <p:cNvSpPr txBox="1"/>
          <p:nvPr/>
        </p:nvSpPr>
        <p:spPr>
          <a:xfrm>
            <a:off x="6944125" y="2222625"/>
            <a:ext cx="4172100" cy="3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2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社会人としての学び</a:t>
            </a:r>
            <a:endParaRPr sz="20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・報告、連絡、相談は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可及的</a:t>
            </a:r>
            <a:endParaRPr sz="2000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　速やか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に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行うことが重要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0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どのようなエンジニアになりたいか</a:t>
            </a:r>
            <a:endParaRPr sz="20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技術力も人間性も高く、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チーム　に必要とされるエンジニア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596" name="Google Shape;596;g89c571fa45_1_234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783A54DC-26DB-4FBA-A758-F022468F023A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3E1E79A5-C54A-49AE-A3B8-F6BCC2FF19D8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98886F4E-956F-44ED-98EA-52BD51FE3B27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3D4F93CD-A849-4DC0-B548-344A06317BD6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6C67CE2-B49F-437D-B2E7-B34586710E6A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AD3804E-32B1-4178-8D38-AF454A18DB01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816C377-FB32-4DD8-BE09-2D617F22B073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F8EB3F0-E3B3-458D-BAC5-9C5DFF458F5F}"/>
              </a:ext>
            </a:extLst>
          </p:cNvPr>
          <p:cNvSpPr/>
          <p:nvPr/>
        </p:nvSpPr>
        <p:spPr>
          <a:xfrm>
            <a:off x="11283420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c571fa45_1_35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89c571fa45_1_358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K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awabe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03" name="Google Shape;603;g89c571fa45_1_3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604" name="Google Shape;604;g89c571fa45_1_35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89c571fa45_1_35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89c571fa45_1_358"/>
          <p:cNvSpPr/>
          <p:nvPr/>
        </p:nvSpPr>
        <p:spPr>
          <a:xfrm>
            <a:off x="0" y="5993502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g89c571fa45_1_35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608" name="Google Shape;608;g89c571fa45_1_35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g89c571fa45_1_35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g89c571fa45_1_35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1" name="Google Shape;611;g89c571fa45_1_35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2" name="Google Shape;612;g89c571fa45_1_35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g89c571fa45_1_35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g89c571fa45_1_35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g89c571fa45_1_35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g89c571fa45_1_35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7" name="Google Shape;617;g89c571fa45_1_35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89c571fa45_1_358"/>
          <p:cNvSpPr txBox="1"/>
          <p:nvPr/>
        </p:nvSpPr>
        <p:spPr>
          <a:xfrm>
            <a:off x="671000" y="2318775"/>
            <a:ext cx="5049600" cy="44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30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技術面</a:t>
            </a:r>
            <a:endParaRPr sz="30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実績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・Swingを利用したGUIの実装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課題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・UML図(分析・設計)の記述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・情報の取捨選択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対策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・参考書を活用する　：　</a:t>
            </a:r>
            <a:r>
              <a:rPr lang="ja-JP" sz="23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未達成</a:t>
            </a:r>
            <a:endParaRPr sz="2300" b="1" dirty="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・研修内容を振り返る：　</a:t>
            </a:r>
            <a:r>
              <a:rPr lang="ja-JP" sz="2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継続中</a:t>
            </a:r>
            <a:endParaRPr sz="23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89c571fa45_1_358"/>
          <p:cNvSpPr txBox="1"/>
          <p:nvPr/>
        </p:nvSpPr>
        <p:spPr>
          <a:xfrm>
            <a:off x="5990274" y="2203588"/>
            <a:ext cx="6127439" cy="29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30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社会人としての学び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latin typeface="Calibri"/>
                <a:ea typeface="Calibri"/>
                <a:cs typeface="Calibri"/>
                <a:sym typeface="Calibri"/>
              </a:rPr>
              <a:t>・報連相の大切さ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latin typeface="Calibri"/>
                <a:ea typeface="Calibri"/>
                <a:cs typeface="Calibri"/>
                <a:sym typeface="Calibri"/>
              </a:rPr>
              <a:t>・個人で行うことの限界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今後目指す人財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ja-JP" sz="2400" b="1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壁にぶつかってもあきらめない人財</a:t>
            </a:r>
            <a:endParaRPr sz="2400" b="1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7" name="Google Shape;627;g89c571fa45_1_358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8B9CF90A-1A99-47D7-B505-D9B9BC97A541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EAF99C7-ACFE-44AA-8F9D-12B5C25E5DBD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FD59798-B6BE-40FD-A166-DAB079F623B7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27744152-8A4A-409A-9D70-DB109753917F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56BC748F-DB0B-422E-9DF5-6BA64CBF3CE5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829E8D1-6CD0-4751-A5AD-73E18DD06C13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A0D0582-4EF4-4E3D-BA9C-45089EE1C41D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0876F42-8560-4BF1-840B-2D837650EB14}"/>
              </a:ext>
            </a:extLst>
          </p:cNvPr>
          <p:cNvSpPr/>
          <p:nvPr/>
        </p:nvSpPr>
        <p:spPr>
          <a:xfrm>
            <a:off x="11283420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423746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14;p2">
            <a:extLst>
              <a:ext uri="{FF2B5EF4-FFF2-40B4-BE49-F238E27FC236}">
                <a16:creationId xmlns:a16="http://schemas.microsoft.com/office/drawing/2014/main" id="{F2B184C3-9A87-45C0-814F-5F8F0A11E774}"/>
              </a:ext>
            </a:extLst>
          </p:cNvPr>
          <p:cNvSpPr txBox="1">
            <a:spLocks/>
          </p:cNvSpPr>
          <p:nvPr/>
        </p:nvSpPr>
        <p:spPr>
          <a:xfrm>
            <a:off x="10057340" y="1726428"/>
            <a:ext cx="893926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ts val="3700"/>
              <a:buNone/>
            </a:pPr>
            <a:r>
              <a:rPr lang="en-US" altLang="ja-JP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2</a:t>
            </a:r>
          </a:p>
          <a:p>
            <a:pPr marL="0" indent="0" algn="r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ts val="3700"/>
              <a:buNone/>
            </a:pPr>
            <a:r>
              <a:rPr lang="en-US" altLang="ja-JP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4</a:t>
            </a:r>
          </a:p>
          <a:p>
            <a:pPr marL="0" indent="0" algn="r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ts val="3700"/>
              <a:buNone/>
            </a:pPr>
            <a:r>
              <a:rPr lang="en-US" altLang="ja-JP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9</a:t>
            </a:r>
          </a:p>
          <a:p>
            <a:pPr marL="0" indent="0" algn="r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ts val="3700"/>
              <a:buNone/>
            </a:pPr>
            <a:r>
              <a:rPr lang="en-US" altLang="ja-JP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11</a:t>
            </a:r>
          </a:p>
          <a:p>
            <a:pPr marL="0" indent="0" algn="r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ts val="3700"/>
              <a:buNone/>
            </a:pPr>
            <a:r>
              <a:rPr lang="en-US" altLang="ja-JP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14</a:t>
            </a:r>
          </a:p>
          <a:p>
            <a:pPr marL="0" indent="0" algn="r">
              <a:lnSpc>
                <a:spcPct val="114000"/>
              </a:lnSpc>
              <a:spcBef>
                <a:spcPts val="0"/>
              </a:spcBef>
              <a:buClr>
                <a:schemeClr val="dk1"/>
              </a:buClr>
              <a:buSzPts val="3700"/>
              <a:buNone/>
            </a:pPr>
            <a:endParaRPr lang="ja-JP" altLang="en-US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38631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4000" b="1" i="0" u="none" strike="noStrike" kern="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4000" b="1" i="0" u="none" strike="noStrike" kern="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45;g89c571fa45_1_278">
            <a:extLst>
              <a:ext uri="{FF2B5EF4-FFF2-40B4-BE49-F238E27FC236}">
                <a16:creationId xmlns:a16="http://schemas.microsoft.com/office/drawing/2014/main" id="{718DA204-AA50-43A4-A8E0-CA76585C0877}"/>
              </a:ext>
            </a:extLst>
          </p:cNvPr>
          <p:cNvCxnSpPr/>
          <p:nvPr/>
        </p:nvCxnSpPr>
        <p:spPr>
          <a:xfrm>
            <a:off x="6096000" y="2580231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46;g89c571fa45_1_278">
            <a:extLst>
              <a:ext uri="{FF2B5EF4-FFF2-40B4-BE49-F238E27FC236}">
                <a16:creationId xmlns:a16="http://schemas.microsoft.com/office/drawing/2014/main" id="{A5832348-93C1-4F70-AB48-9B7858146D7A}"/>
              </a:ext>
            </a:extLst>
          </p:cNvPr>
          <p:cNvSpPr/>
          <p:nvPr/>
        </p:nvSpPr>
        <p:spPr>
          <a:xfrm flipH="1">
            <a:off x="9354023" y="2045174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025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alt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チーム紹介</a:t>
            </a:r>
            <a:endParaRPr dirty="0"/>
          </a:p>
        </p:txBody>
      </p:sp>
      <p:grpSp>
        <p:nvGrpSpPr>
          <p:cNvPr id="156" name="Google Shape;156;p4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57" name="Google Shape;157;p4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4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1" name="Google Shape;161;p4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4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  <a:tabLst/>
              <a:defRPr/>
            </a:pPr>
            <a:r>
              <a:rPr kumimoji="0" lang="en-US" altLang="ja-JP" sz="4000" b="1" i="0" u="none" strike="noStrike" kern="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endParaRPr kumimoji="0" sz="4000" b="1" i="0" u="none" strike="noStrike" kern="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726FC387-3377-4AED-A637-4DC131039F25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F86809A-2A82-4399-B9AA-1EB2680D24D7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3321CF9-A2FE-4EEE-8F12-1A63FCAFF282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52974A38-ECF4-4863-8716-00F004870ED4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BA11ACC-0364-4C3F-9245-586CDE92C4A7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05FCFE9-0D83-4698-81E5-E128771FDE23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D8F3E4-E94B-475E-8C5B-87DEA4FF8F5B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83A8D59-D023-422C-8282-F4CFF507824B}"/>
              </a:ext>
            </a:extLst>
          </p:cNvPr>
          <p:cNvSpPr/>
          <p:nvPr/>
        </p:nvSpPr>
        <p:spPr>
          <a:xfrm>
            <a:off x="79254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Google Shape;151;p4">
            <a:extLst>
              <a:ext uri="{FF2B5EF4-FFF2-40B4-BE49-F238E27FC236}">
                <a16:creationId xmlns:a16="http://schemas.microsoft.com/office/drawing/2014/main" id="{2EB729C1-6FD8-4A96-AB11-BF13934F5261}"/>
              </a:ext>
            </a:extLst>
          </p:cNvPr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52;p4">
            <a:extLst>
              <a:ext uri="{FF2B5EF4-FFF2-40B4-BE49-F238E27FC236}">
                <a16:creationId xmlns:a16="http://schemas.microsoft.com/office/drawing/2014/main" id="{88CD8B98-3943-4616-834A-98B5469ADCBB}"/>
              </a:ext>
            </a:extLst>
          </p:cNvPr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53;p4">
            <a:extLst>
              <a:ext uri="{FF2B5EF4-FFF2-40B4-BE49-F238E27FC236}">
                <a16:creationId xmlns:a16="http://schemas.microsoft.com/office/drawing/2014/main" id="{668AE18B-2596-42B1-959D-06858C5AE7BC}"/>
              </a:ext>
            </a:extLst>
          </p:cNvPr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oogle Shape;156;p4">
            <a:extLst>
              <a:ext uri="{FF2B5EF4-FFF2-40B4-BE49-F238E27FC236}">
                <a16:creationId xmlns:a16="http://schemas.microsoft.com/office/drawing/2014/main" id="{C7E53C10-E239-4998-A915-BE1F11BB0F47}"/>
              </a:ext>
            </a:extLst>
          </p:cNvPr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29" name="Google Shape;157;p4">
              <a:extLst>
                <a:ext uri="{FF2B5EF4-FFF2-40B4-BE49-F238E27FC236}">
                  <a16:creationId xmlns:a16="http://schemas.microsoft.com/office/drawing/2014/main" id="{6F63FB7C-FC83-44D5-9750-C4553CCB1FAE}"/>
                </a:ext>
              </a:extLst>
            </p:cNvPr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58;p4">
              <a:extLst>
                <a:ext uri="{FF2B5EF4-FFF2-40B4-BE49-F238E27FC236}">
                  <a16:creationId xmlns:a16="http://schemas.microsoft.com/office/drawing/2014/main" id="{B04BBCCB-9920-47BE-89E1-5F14C1F4E5CD}"/>
                </a:ext>
              </a:extLst>
            </p:cNvPr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59;p4">
              <a:extLst>
                <a:ext uri="{FF2B5EF4-FFF2-40B4-BE49-F238E27FC236}">
                  <a16:creationId xmlns:a16="http://schemas.microsoft.com/office/drawing/2014/main" id="{9A318A03-41A7-4C07-95B7-60B6BF0561AC}"/>
                </a:ext>
              </a:extLst>
            </p:cNvPr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" name="Google Shape;160;p4">
              <a:extLst>
                <a:ext uri="{FF2B5EF4-FFF2-40B4-BE49-F238E27FC236}">
                  <a16:creationId xmlns:a16="http://schemas.microsoft.com/office/drawing/2014/main" id="{E342208F-B1B5-42D6-9556-A9585C47C239}"/>
                </a:ext>
              </a:extLst>
            </p:cNvPr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" name="Google Shape;161;p4">
              <a:extLst>
                <a:ext uri="{FF2B5EF4-FFF2-40B4-BE49-F238E27FC236}">
                  <a16:creationId xmlns:a16="http://schemas.microsoft.com/office/drawing/2014/main" id="{3EB882DE-06DE-4C2B-B79B-3475156F6C29}"/>
                </a:ext>
              </a:extLst>
            </p:cNvPr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62;p4">
              <a:extLst>
                <a:ext uri="{FF2B5EF4-FFF2-40B4-BE49-F238E27FC236}">
                  <a16:creationId xmlns:a16="http://schemas.microsoft.com/office/drawing/2014/main" id="{BE4E4C8D-388B-4544-AC43-C03C7A80D4FA}"/>
                </a:ext>
              </a:extLst>
            </p:cNvPr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63;p4">
              <a:extLst>
                <a:ext uri="{FF2B5EF4-FFF2-40B4-BE49-F238E27FC236}">
                  <a16:creationId xmlns:a16="http://schemas.microsoft.com/office/drawing/2014/main" id="{3A0B62EB-AE48-40C7-91C8-6A2417FDBDA2}"/>
                </a:ext>
              </a:extLst>
            </p:cNvPr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64;p4">
              <a:extLst>
                <a:ext uri="{FF2B5EF4-FFF2-40B4-BE49-F238E27FC236}">
                  <a16:creationId xmlns:a16="http://schemas.microsoft.com/office/drawing/2014/main" id="{75342475-CEB9-430B-94F7-90148FA4FFEF}"/>
                </a:ext>
              </a:extLst>
            </p:cNvPr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65;p4">
              <a:extLst>
                <a:ext uri="{FF2B5EF4-FFF2-40B4-BE49-F238E27FC236}">
                  <a16:creationId xmlns:a16="http://schemas.microsoft.com/office/drawing/2014/main" id="{169B6645-21C5-4DBA-B664-D5AFE0E4B061}"/>
                </a:ext>
              </a:extLst>
            </p:cNvPr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166;p4">
            <a:extLst>
              <a:ext uri="{FF2B5EF4-FFF2-40B4-BE49-F238E27FC236}">
                <a16:creationId xmlns:a16="http://schemas.microsoft.com/office/drawing/2014/main" id="{5399382C-9AA3-4ED0-92CA-F59D761B3084}"/>
              </a:ext>
            </a:extLst>
          </p:cNvPr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03;p1">
            <a:extLst>
              <a:ext uri="{FF2B5EF4-FFF2-40B4-BE49-F238E27FC236}">
                <a16:creationId xmlns:a16="http://schemas.microsoft.com/office/drawing/2014/main" id="{757814ED-F145-4A7F-9712-F2DFBEE019A8}"/>
              </a:ext>
            </a:extLst>
          </p:cNvPr>
          <p:cNvSpPr txBox="1">
            <a:spLocks/>
          </p:cNvSpPr>
          <p:nvPr/>
        </p:nvSpPr>
        <p:spPr>
          <a:xfrm>
            <a:off x="5547125" y="2106031"/>
            <a:ext cx="6191198" cy="416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sz="2400" b="1" dirty="0">
                <a:solidFill>
                  <a:schemeClr val="accent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グランドルール</a:t>
            </a:r>
            <a:endParaRPr lang="en-US" altLang="ja-JP" sz="2400" b="1" dirty="0">
              <a:solidFill>
                <a:schemeClr val="accent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indent="0" algn="ctr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endParaRPr lang="en-US" altLang="ja-JP" sz="2400" b="1" dirty="0">
              <a:solidFill>
                <a:schemeClr val="accent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altLang="en-US" b="1" dirty="0">
                <a:latin typeface="Meiryo"/>
                <a:ea typeface="Meiryo"/>
                <a:cs typeface="Meiryo"/>
                <a:sym typeface="Meiryo"/>
              </a:rPr>
              <a:t>挨拶</a:t>
            </a: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をする</a:t>
            </a:r>
            <a:endParaRPr lang="en-US" altLang="ja-JP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endParaRPr lang="ja-JP" altLang="en-US" sz="15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・疑問点をすぐに</a:t>
            </a:r>
            <a:r>
              <a:rPr lang="ja-JP" altLang="en-US" b="1" dirty="0">
                <a:latin typeface="Meiryo"/>
                <a:ea typeface="Meiryo"/>
                <a:cs typeface="Meiryo"/>
                <a:sym typeface="Meiryo"/>
              </a:rPr>
              <a:t>全体共有</a:t>
            </a: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する</a:t>
            </a:r>
            <a:endParaRPr lang="en-US" altLang="ja-JP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endParaRPr lang="ja-JP" altLang="en-US" sz="15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altLang="en-US" b="1" dirty="0">
                <a:latin typeface="Meiryo"/>
                <a:ea typeface="Meiryo"/>
                <a:cs typeface="Meiryo"/>
                <a:sym typeface="Meiryo"/>
              </a:rPr>
              <a:t>納期</a:t>
            </a: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優先</a:t>
            </a:r>
            <a:endParaRPr lang="en-US" altLang="ja-JP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endParaRPr lang="ja-JP" altLang="en-US" sz="15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・意見に対し</a:t>
            </a:r>
            <a:r>
              <a:rPr lang="ja-JP" altLang="en-US" b="1" dirty="0">
                <a:latin typeface="Meiryo"/>
                <a:ea typeface="Meiryo"/>
                <a:cs typeface="Meiryo"/>
                <a:sym typeface="Meiryo"/>
              </a:rPr>
              <a:t>反応</a:t>
            </a: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をする</a:t>
            </a:r>
            <a:endParaRPr lang="en-US" altLang="ja-JP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endParaRPr lang="ja-JP" altLang="en-US" sz="15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spcBef>
                <a:spcPts val="0"/>
              </a:spcBef>
              <a:buClr>
                <a:schemeClr val="lt1"/>
              </a:buClr>
              <a:buSzPts val="2960"/>
              <a:buNone/>
            </a:pP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altLang="en-US" b="1" dirty="0">
                <a:latin typeface="Meiryo"/>
                <a:ea typeface="Meiryo"/>
                <a:cs typeface="Meiryo"/>
                <a:sym typeface="Meiryo"/>
              </a:rPr>
              <a:t>休憩</a:t>
            </a:r>
            <a:r>
              <a:rPr lang="ja-JP" altLang="en-US" dirty="0">
                <a:latin typeface="Meiryo"/>
                <a:ea typeface="Meiryo"/>
                <a:cs typeface="Meiryo"/>
                <a:sym typeface="Meiryo"/>
              </a:rPr>
              <a:t>を必ず取る</a:t>
            </a:r>
            <a:endParaRPr lang="en-US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0" name="Google Shape;103;p1">
            <a:extLst>
              <a:ext uri="{FF2B5EF4-FFF2-40B4-BE49-F238E27FC236}">
                <a16:creationId xmlns:a16="http://schemas.microsoft.com/office/drawing/2014/main" id="{E9DD0F37-2D3D-47D9-B88B-2D4F62BAC8B1}"/>
              </a:ext>
            </a:extLst>
          </p:cNvPr>
          <p:cNvSpPr txBox="1">
            <a:spLocks/>
          </p:cNvSpPr>
          <p:nvPr/>
        </p:nvSpPr>
        <p:spPr>
          <a:xfrm>
            <a:off x="1093134" y="1933733"/>
            <a:ext cx="4308860" cy="4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Clr>
                <a:srgbClr val="00B0F0"/>
              </a:buClr>
              <a:buSzPts val="2590"/>
              <a:buFont typeface="Arial"/>
              <a:buNone/>
            </a:pPr>
            <a:r>
              <a:rPr lang="ja-JP" altLang="en-US" sz="2400" b="1" dirty="0">
                <a:solidFill>
                  <a:schemeClr val="accent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チーム名</a:t>
            </a:r>
            <a:endParaRPr lang="en-US" altLang="ja-JP" sz="2400" b="1" dirty="0">
              <a:solidFill>
                <a:schemeClr val="accent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r>
              <a:rPr lang="en-US" altLang="ja-JP" sz="32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   S </a:t>
            </a:r>
            <a:r>
              <a:rPr lang="en-US" altLang="ja-JP" sz="3200" dirty="0" err="1">
                <a:latin typeface="Meiryo"/>
                <a:ea typeface="Meiryo"/>
                <a:cs typeface="Meiryo"/>
                <a:sym typeface="Meiryo"/>
              </a:rPr>
              <a:t>uzuki</a:t>
            </a:r>
            <a:r>
              <a:rPr lang="ja-JP" altLang="en-US" sz="3200" dirty="0">
                <a:latin typeface="Meiryo"/>
                <a:ea typeface="Meiryo"/>
                <a:cs typeface="Meiryo"/>
                <a:sym typeface="Meiryo"/>
              </a:rPr>
              <a:t>　</a:t>
            </a:r>
            <a:endParaRPr lang="en-US" altLang="ja-JP" sz="32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r>
              <a:rPr lang="en-US" altLang="ja-JP" sz="32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   H </a:t>
            </a:r>
            <a:r>
              <a:rPr lang="en-US" altLang="ja-JP" sz="3200" dirty="0" err="1">
                <a:latin typeface="Meiryo"/>
                <a:ea typeface="Meiryo"/>
                <a:cs typeface="Meiryo"/>
                <a:sym typeface="Meiryo"/>
              </a:rPr>
              <a:t>ideta</a:t>
            </a:r>
            <a:endParaRPr lang="en-US" altLang="ja-JP" sz="32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r>
              <a:rPr lang="en-US" altLang="ja-JP" sz="32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   O </a:t>
            </a:r>
            <a:r>
              <a:rPr lang="en-US" altLang="ja-JP" sz="3200" dirty="0" err="1">
                <a:latin typeface="Meiryo"/>
                <a:ea typeface="Meiryo"/>
                <a:cs typeface="Meiryo"/>
                <a:sym typeface="Meiryo"/>
              </a:rPr>
              <a:t>ishi</a:t>
            </a:r>
            <a:endParaRPr lang="en-US" altLang="ja-JP" sz="32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r>
              <a:rPr lang="en-US" altLang="ja-JP" sz="32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   C </a:t>
            </a:r>
            <a:r>
              <a:rPr lang="en-US" altLang="ja-JP" sz="3200" dirty="0" err="1">
                <a:latin typeface="Meiryo"/>
                <a:ea typeface="Meiryo"/>
                <a:cs typeface="Meiryo"/>
                <a:sym typeface="Meiryo"/>
              </a:rPr>
              <a:t>hino</a:t>
            </a:r>
            <a:endParaRPr lang="en-US" altLang="ja-JP" sz="32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r>
              <a:rPr lang="en-US" altLang="ja-JP" sz="32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   K </a:t>
            </a:r>
            <a:r>
              <a:rPr lang="en-US" altLang="ja-JP" sz="3200" dirty="0" err="1">
                <a:latin typeface="Meiryo"/>
                <a:ea typeface="Meiryo"/>
                <a:cs typeface="Meiryo"/>
                <a:sym typeface="Meiryo"/>
              </a:rPr>
              <a:t>awabe</a:t>
            </a:r>
            <a:endParaRPr lang="en-US" altLang="ja-JP" sz="3200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endParaRPr lang="en-US" altLang="ja-JP" sz="1000" b="1" dirty="0"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None/>
            </a:pPr>
            <a:r>
              <a:rPr lang="en-US" altLang="ja-JP" b="1" dirty="0">
                <a:latin typeface="Meiryo"/>
                <a:ea typeface="Meiryo"/>
                <a:cs typeface="Meiryo"/>
                <a:sym typeface="Meiryo"/>
              </a:rPr>
              <a:t>      </a:t>
            </a:r>
            <a:r>
              <a:rPr lang="en-US" altLang="ja-JP" b="1" dirty="0">
                <a:highlight>
                  <a:srgbClr val="000000"/>
                </a:highlight>
                <a:latin typeface="Meiryo"/>
                <a:ea typeface="Meiryo"/>
                <a:cs typeface="Meiryo"/>
                <a:sym typeface="Meiryo"/>
              </a:rPr>
              <a:t>  </a:t>
            </a:r>
            <a:r>
              <a:rPr lang="en-US" altLang="ja-JP" sz="5400" b="1" dirty="0">
                <a:solidFill>
                  <a:schemeClr val="bg1"/>
                </a:solidFill>
                <a:highlight>
                  <a:srgbClr val="000000"/>
                </a:highlight>
                <a:latin typeface="Meiryo"/>
                <a:ea typeface="Meiryo"/>
                <a:cs typeface="Meiryo"/>
                <a:sym typeface="Meiryo"/>
              </a:rPr>
              <a:t>SHOCK </a:t>
            </a:r>
            <a:r>
              <a:rPr lang="en-US" altLang="ja-JP" sz="600" b="1" dirty="0">
                <a:solidFill>
                  <a:srgbClr val="F2F2F2"/>
                </a:solidFill>
                <a:latin typeface="Meiryo"/>
                <a:ea typeface="Meiryo"/>
                <a:cs typeface="Meiryo"/>
                <a:sym typeface="Meiryo"/>
              </a:rPr>
              <a:t>a</a:t>
            </a:r>
            <a:r>
              <a:rPr lang="en-US" altLang="ja-JP" sz="5400" b="1" dirty="0">
                <a:solidFill>
                  <a:schemeClr val="bg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endParaRPr lang="en-US" altLang="ja-JP" sz="5400" dirty="0">
              <a:solidFill>
                <a:schemeClr val="bg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indent="0">
              <a:buClr>
                <a:srgbClr val="00B0F0"/>
              </a:buClr>
              <a:buSzPts val="2590"/>
              <a:buFont typeface="Arial"/>
              <a:buNone/>
            </a:pPr>
            <a:endParaRPr lang="en-US" sz="2590" dirty="0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41" name="Google Shape;482;g89c571fa45_1_156">
            <a:extLst>
              <a:ext uri="{FF2B5EF4-FFF2-40B4-BE49-F238E27FC236}">
                <a16:creationId xmlns:a16="http://schemas.microsoft.com/office/drawing/2014/main" id="{9E9BD8FC-28EC-4792-B6A7-BEB6376C9E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54030" y="5453074"/>
            <a:ext cx="466638" cy="9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146;g89c571fa45_1_278">
            <a:extLst>
              <a:ext uri="{FF2B5EF4-FFF2-40B4-BE49-F238E27FC236}">
                <a16:creationId xmlns:a16="http://schemas.microsoft.com/office/drawing/2014/main" id="{69FE01FC-9CB1-44ED-8307-D67BF45B7014}"/>
              </a:ext>
            </a:extLst>
          </p:cNvPr>
          <p:cNvSpPr/>
          <p:nvPr/>
        </p:nvSpPr>
        <p:spPr>
          <a:xfrm flipH="1">
            <a:off x="4232357" y="5378353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9F6B796-9FE8-444B-ADE2-42CB78511499}"/>
              </a:ext>
            </a:extLst>
          </p:cNvPr>
          <p:cNvCxnSpPr/>
          <p:nvPr/>
        </p:nvCxnSpPr>
        <p:spPr>
          <a:xfrm>
            <a:off x="1561514" y="2841674"/>
            <a:ext cx="1547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3BA3FB3-C1A1-47D8-83BF-18BF30B0B384}"/>
              </a:ext>
            </a:extLst>
          </p:cNvPr>
          <p:cNvCxnSpPr/>
          <p:nvPr/>
        </p:nvCxnSpPr>
        <p:spPr>
          <a:xfrm>
            <a:off x="1561514" y="3414933"/>
            <a:ext cx="1547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2B98B97-B33D-4E3C-ABF1-21573E96C26E}"/>
              </a:ext>
            </a:extLst>
          </p:cNvPr>
          <p:cNvCxnSpPr/>
          <p:nvPr/>
        </p:nvCxnSpPr>
        <p:spPr>
          <a:xfrm>
            <a:off x="1561514" y="3986706"/>
            <a:ext cx="1547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46250C7-C06D-4BB8-B274-5DEAF66AB2DE}"/>
              </a:ext>
            </a:extLst>
          </p:cNvPr>
          <p:cNvCxnSpPr/>
          <p:nvPr/>
        </p:nvCxnSpPr>
        <p:spPr>
          <a:xfrm>
            <a:off x="1561514" y="4549413"/>
            <a:ext cx="1547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FFE26DD-5F92-4017-A669-E243A842A665}"/>
              </a:ext>
            </a:extLst>
          </p:cNvPr>
          <p:cNvCxnSpPr>
            <a:cxnSpLocks/>
          </p:cNvCxnSpPr>
          <p:nvPr/>
        </p:nvCxnSpPr>
        <p:spPr>
          <a:xfrm>
            <a:off x="1561514" y="5111039"/>
            <a:ext cx="17584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0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rgbClr val="BFBFBF"/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rgbClr val="BFBFBF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tx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tx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4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45;g89c571fa45_1_278">
            <a:extLst>
              <a:ext uri="{FF2B5EF4-FFF2-40B4-BE49-F238E27FC236}">
                <a16:creationId xmlns:a16="http://schemas.microsoft.com/office/drawing/2014/main" id="{718DA204-AA50-43A4-A8E0-CA76585C0877}"/>
              </a:ext>
            </a:extLst>
          </p:cNvPr>
          <p:cNvCxnSpPr/>
          <p:nvPr/>
        </p:nvCxnSpPr>
        <p:spPr>
          <a:xfrm>
            <a:off x="6096000" y="3229937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46;g89c571fa45_1_278">
            <a:extLst>
              <a:ext uri="{FF2B5EF4-FFF2-40B4-BE49-F238E27FC236}">
                <a16:creationId xmlns:a16="http://schemas.microsoft.com/office/drawing/2014/main" id="{A5832348-93C1-4F70-AB48-9B7858146D7A}"/>
              </a:ext>
            </a:extLst>
          </p:cNvPr>
          <p:cNvSpPr/>
          <p:nvPr/>
        </p:nvSpPr>
        <p:spPr>
          <a:xfrm flipH="1">
            <a:off x="9354023" y="2694880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098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268825" y="4390275"/>
            <a:ext cx="4586100" cy="226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b="1">
                <a:solidFill>
                  <a:schemeClr val="lt1"/>
                </a:solidFill>
              </a:rPr>
              <a:t>：概要</a:t>
            </a:r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57" name="Google Shape;157;p4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4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1" name="Google Shape;161;p4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4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3965400" y="1951075"/>
            <a:ext cx="4261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チケット予約システム</a:t>
            </a:r>
            <a:endParaRPr sz="30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75" name="Google Shape;1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48">
            <a:off x="5845392" y="2562156"/>
            <a:ext cx="544262" cy="8675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6" name="Google Shape;17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127" y="2613342"/>
            <a:ext cx="810526" cy="7652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7" name="Google Shape;17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0400" y="2613360"/>
            <a:ext cx="810525" cy="810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8" name="Google Shape;178;p4"/>
          <p:cNvSpPr txBox="1"/>
          <p:nvPr/>
        </p:nvSpPr>
        <p:spPr>
          <a:xfrm>
            <a:off x="2850175" y="3367438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5618325" y="3367438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8386475" y="3371275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2449538" y="363603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システムの作成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5217663" y="360993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GUI化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7985788" y="360608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DB化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1693100" y="4439325"/>
            <a:ext cx="4586100" cy="2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ログイン機能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・チケットの一覧表示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・チケットの予約（枚数指定）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・予約の一覧表示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・予約のキャンセル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135675" y="4609175"/>
            <a:ext cx="4394400" cy="1236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6422175" y="4954550"/>
            <a:ext cx="3821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拡張可能なシステム構造の実現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2802875" y="4058675"/>
            <a:ext cx="1518000" cy="4617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機能要求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7374825" y="4301200"/>
            <a:ext cx="1916100" cy="5664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非機能要求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4328175" y="3033400"/>
            <a:ext cx="8106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7143263" y="3033400"/>
            <a:ext cx="8106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98026B9-E708-43D0-8372-6EE64C7C1110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A79D413-8962-4F8C-852B-E396CBD9A322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E817AF3-7DD9-47C1-8A76-97DEC89DB803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585FCE28-F895-415C-9467-71BE207FF58B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3C50072-BC6F-4722-83DD-D6646E79BE38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BB5EFE9-90E7-433B-9A31-29D0FC16CF8C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322057-D0E1-421B-8330-5F80C24088DE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EDCCCA27-E994-4A42-A97E-9E5038170271}"/>
              </a:ext>
            </a:extLst>
          </p:cNvPr>
          <p:cNvSpPr/>
          <p:nvPr/>
        </p:nvSpPr>
        <p:spPr>
          <a:xfrm>
            <a:off x="8764168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c571fa45_1_0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制作物：予定と実績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6" name="Google Shape;196;g89c571fa45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7" name="Google Shape;197;g89c571fa45_1_0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89c571fa45_1_0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89c571fa45_1_0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g89c571fa45_1_0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01" name="Google Shape;201;g89c571fa45_1_0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89c571fa45_1_0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89c571fa45_1_0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" name="Google Shape;204;g89c571fa45_1_0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" name="Google Shape;205;g89c571fa45_1_0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g89c571fa45_1_0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89c571fa45_1_0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g89c571fa45_1_0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89c571fa45_1_0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89c571fa45_1_0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89c571fa45_1_0"/>
          <p:cNvSpPr txBox="1"/>
          <p:nvPr/>
        </p:nvSpPr>
        <p:spPr>
          <a:xfrm>
            <a:off x="3053475" y="2126550"/>
            <a:ext cx="927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予定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9" name="Google Shape;219;g89c571fa45_1_0"/>
          <p:cNvSpPr txBox="1"/>
          <p:nvPr/>
        </p:nvSpPr>
        <p:spPr>
          <a:xfrm>
            <a:off x="8229025" y="2126550"/>
            <a:ext cx="927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実績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220" name="Google Shape;220;g89c571fa45_1_0"/>
          <p:cNvCxnSpPr/>
          <p:nvPr/>
        </p:nvCxnSpPr>
        <p:spPr>
          <a:xfrm>
            <a:off x="6112250" y="2222625"/>
            <a:ext cx="0" cy="32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g89c571fa45_1_0"/>
          <p:cNvSpPr txBox="1"/>
          <p:nvPr/>
        </p:nvSpPr>
        <p:spPr>
          <a:xfrm>
            <a:off x="936349" y="2604725"/>
            <a:ext cx="4870451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第一反復（4日間）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チケット予約システムの作成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・第二反復（3日間）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別システムへの拡張・GUI化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・第三反復（2.5日間）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データベース化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2" name="Google Shape;222;g89c571fa45_1_0"/>
          <p:cNvSpPr txBox="1"/>
          <p:nvPr/>
        </p:nvSpPr>
        <p:spPr>
          <a:xfrm>
            <a:off x="6951150" y="2604725"/>
            <a:ext cx="5044800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200" b="1" dirty="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第一反復（6日間）</a:t>
            </a:r>
            <a:endParaRPr sz="2200" b="1" dirty="0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チケット予約システムの作成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・第二反復（2.5日間）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GUI化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・第三反復（1日間）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データベース化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3" name="Google Shape;223;g89c571fa45_1_0"/>
          <p:cNvSpPr txBox="1"/>
          <p:nvPr/>
        </p:nvSpPr>
        <p:spPr>
          <a:xfrm>
            <a:off x="3357150" y="5625300"/>
            <a:ext cx="5477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・別システムへの拡張が出来なかった</a:t>
            </a:r>
            <a:endParaRPr sz="24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・システム拡張以外の項目は目標達成</a:t>
            </a:r>
            <a:endParaRPr sz="24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4853AA5E-6EFE-410D-BA62-C90BA1C8990E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65F5797-BE4B-4D87-9466-78D9AE570125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E292A50-26AD-4AFC-811C-B6FFD83EBB83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49F0A41B-F185-4229-B15C-4E89AD0C3875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4F98207-AF43-4CA8-99CA-1B7BCD1EA27F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13443EE-B13F-4109-A6E0-6B63F0F1C27B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DB644BD-6247-4D4A-8D15-0FDF331132F4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398112CF-9488-47D6-8A8A-F6699520E93A}"/>
              </a:ext>
            </a:extLst>
          </p:cNvPr>
          <p:cNvSpPr/>
          <p:nvPr/>
        </p:nvSpPr>
        <p:spPr>
          <a:xfrm>
            <a:off x="87636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9c571fa45_1_26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b="1">
                <a:solidFill>
                  <a:schemeClr val="lt1"/>
                </a:solidFill>
              </a:rPr>
              <a:t>：実演</a:t>
            </a:r>
            <a:endParaRPr/>
          </a:p>
        </p:txBody>
      </p:sp>
      <p:sp>
        <p:nvSpPr>
          <p:cNvPr id="229" name="Google Shape;229;g89c571fa45_1_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0" name="Google Shape;230;g89c571fa45_1_26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89c571fa45_1_26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89c571fa45_1_26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g89c571fa45_1_26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34" name="Google Shape;234;g89c571fa45_1_26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89c571fa45_1_26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89c571fa45_1_26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7" name="Google Shape;237;g89c571fa45_1_26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8" name="Google Shape;238;g89c571fa45_1_26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89c571fa45_1_26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89c571fa45_1_26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89c571fa45_1_26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89c571fa45_1_26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g89c571fa45_1_26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89c571fa45_1_26"/>
          <p:cNvSpPr txBox="1"/>
          <p:nvPr/>
        </p:nvSpPr>
        <p:spPr>
          <a:xfrm>
            <a:off x="3965400" y="1951075"/>
            <a:ext cx="4261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デモの流れ</a:t>
            </a:r>
            <a:endParaRPr sz="30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2" name="Google Shape;252;g89c571fa45_1_26"/>
          <p:cNvSpPr txBox="1"/>
          <p:nvPr/>
        </p:nvSpPr>
        <p:spPr>
          <a:xfrm>
            <a:off x="3412500" y="2907800"/>
            <a:ext cx="6695400" cy="3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ログイン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チケットの閲覧、予約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予約の反映、在庫枚数の変化を確認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予約内容の確認・キャンセル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キャンセルの反映、在庫枚数の変化を確認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53" name="Google Shape;253;g89c571fa45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25" y="4313650"/>
            <a:ext cx="2675725" cy="267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楕円 27">
            <a:extLst>
              <a:ext uri="{FF2B5EF4-FFF2-40B4-BE49-F238E27FC236}">
                <a16:creationId xmlns:a16="http://schemas.microsoft.com/office/drawing/2014/main" id="{8FBCA2DD-CCD1-47D5-B054-E9E383A1F07A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FA992DE-FAFF-4A3B-9645-B2FF6F8DEAA9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5D5E417-DBEA-4AA4-96B7-FC92074D5C3C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AC7F27D9-60A1-43A5-AAF1-1E36964CC1C9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3DE4F3F-6AAB-40D5-BC69-5BD72D980251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1D79BC-120A-4FAF-8E3E-5C733634DAD5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7E127CE-81F4-4B56-9E35-BFA3A857B5A4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1FBA06E-E569-4168-B661-5C09368EECEA}"/>
              </a:ext>
            </a:extLst>
          </p:cNvPr>
          <p:cNvSpPr/>
          <p:nvPr/>
        </p:nvSpPr>
        <p:spPr>
          <a:xfrm>
            <a:off x="8763634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9c571fa45_2_3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alt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：評価</a:t>
            </a:r>
            <a:endParaRPr dirty="0"/>
          </a:p>
        </p:txBody>
      </p:sp>
      <p:sp>
        <p:nvSpPr>
          <p:cNvPr id="259" name="Google Shape;259;g89c571fa45_2_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0" name="Google Shape;260;g89c571fa45_2_3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89c571fa45_2_3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89c571fa45_2_3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g89c571fa45_2_3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64" name="Google Shape;264;g89c571fa45_2_3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89c571fa45_2_3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89c571fa45_2_3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g89c571fa45_2_3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8" name="Google Shape;268;g89c571fa45_2_3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89c571fa45_2_3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89c571fa45_2_3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89c571fa45_2_3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89c571fa45_2_3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g89c571fa45_2_3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g89c571fa45_2_3"/>
          <p:cNvGraphicFramePr/>
          <p:nvPr>
            <p:extLst>
              <p:ext uri="{D42A27DB-BD31-4B8C-83A1-F6EECF244321}">
                <p14:modId xmlns:p14="http://schemas.microsoft.com/office/powerpoint/2010/main" val="2918617263"/>
              </p:ext>
            </p:extLst>
          </p:nvPr>
        </p:nvGraphicFramePr>
        <p:xfrm>
          <a:off x="1029875" y="2019375"/>
          <a:ext cx="9784775" cy="4524905"/>
        </p:xfrm>
        <a:graphic>
          <a:graphicData uri="http://schemas.openxmlformats.org/drawingml/2006/table">
            <a:tbl>
              <a:tblPr>
                <a:noFill/>
                <a:tableStyleId>{64BF756E-6DFD-4A37-8088-D5D397B0504B}</a:tableStyleId>
              </a:tblPr>
              <a:tblGrid>
                <a:gridCol w="49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3D85C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メトリクス</a:t>
                      </a:r>
                      <a:endParaRPr sz="2500" b="1">
                        <a:solidFill>
                          <a:srgbClr val="3D85C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目安となる値</a:t>
                      </a:r>
                      <a:endParaRPr sz="17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1155CC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平均</a:t>
                      </a:r>
                      <a:endParaRPr sz="2500" b="1">
                        <a:solidFill>
                          <a:srgbClr val="1155CC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1155CC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最大</a:t>
                      </a:r>
                      <a:endParaRPr sz="2500" b="1">
                        <a:solidFill>
                          <a:srgbClr val="1155CC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NOF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number of Attributes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5~9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4.524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12</a:t>
                      </a:r>
                      <a:endParaRPr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NOM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Number of Methods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5~9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3.571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11</a:t>
                      </a:r>
                      <a:endParaRPr sz="1800"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MLOC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Method Lines of Code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50以下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6.988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58</a:t>
                      </a:r>
                      <a:endParaRPr sz="1800"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NBD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Nested Block Depth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5以下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1.398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VG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McCabe Cyclomatic Complexity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10 以下であれば</a:t>
                      </a:r>
                      <a:b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よい構造 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1.434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7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LCOM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Lack of Cohesion of Methods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0に近いほうが良い</a:t>
                      </a:r>
                      <a:b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凝集度が高い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 dirty="0">
                          <a:solidFill>
                            <a:schemeClr val="tx1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0.522</a:t>
                      </a:r>
                      <a:endParaRPr sz="1800" b="1" dirty="0">
                        <a:solidFill>
                          <a:schemeClr val="tx1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dirty="0">
                          <a:solidFill>
                            <a:srgbClr val="C0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1.1</a:t>
                      </a:r>
                      <a:endParaRPr sz="1800" dirty="0">
                        <a:solidFill>
                          <a:srgbClr val="C0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楕円 25">
            <a:extLst>
              <a:ext uri="{FF2B5EF4-FFF2-40B4-BE49-F238E27FC236}">
                <a16:creationId xmlns:a16="http://schemas.microsoft.com/office/drawing/2014/main" id="{B7B46A93-DD07-4C3F-B0C0-CEFE72B8C7BA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191FEE-3CE0-4578-81F3-7F98D9141381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0F22CE7-0E59-409E-BB4B-F9B95F31B12D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5DAC410-D24C-4582-840B-321159668F08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8BB11E7-E303-4B02-9958-8C652A7B5D42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8AA5137-D42F-4CB9-8421-911ACDCEE522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781319C-5376-4318-94E6-9C01158702D8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C6D3C25-B079-4955-8D84-1ABE6B1BAFD4}"/>
              </a:ext>
            </a:extLst>
          </p:cNvPr>
          <p:cNvSpPr/>
          <p:nvPr/>
        </p:nvSpPr>
        <p:spPr>
          <a:xfrm>
            <a:off x="87636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982</Words>
  <Application>Microsoft Office PowerPoint</Application>
  <PresentationFormat>ワイド画面</PresentationFormat>
  <Paragraphs>359</Paragraphs>
  <Slides>21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Meiryo</vt:lpstr>
      <vt:lpstr>Arial</vt:lpstr>
      <vt:lpstr>Calibri</vt:lpstr>
      <vt:lpstr>Office テーマ</vt:lpstr>
      <vt:lpstr>Office テーマ</vt:lpstr>
      <vt:lpstr>成果発表会 ーチケット予約システムー</vt:lpstr>
      <vt:lpstr>目  次</vt:lpstr>
      <vt:lpstr>目  次</vt:lpstr>
      <vt:lpstr>チーム紹介</vt:lpstr>
      <vt:lpstr>目  次</vt:lpstr>
      <vt:lpstr>制作物：概要</vt:lpstr>
      <vt:lpstr>制作物：予定と実績</vt:lpstr>
      <vt:lpstr>制作物：実演</vt:lpstr>
      <vt:lpstr>制作物：評価</vt:lpstr>
      <vt:lpstr>目  次</vt:lpstr>
      <vt:lpstr>工夫点</vt:lpstr>
      <vt:lpstr>目  次</vt:lpstr>
      <vt:lpstr>課題・対策</vt:lpstr>
      <vt:lpstr>課題・対策</vt:lpstr>
      <vt:lpstr>目  次</vt:lpstr>
      <vt:lpstr>個人の振り返り：Suzuki</vt:lpstr>
      <vt:lpstr>個人の振り返り：Hideta</vt:lpstr>
      <vt:lpstr>個人の振り返り：Oishi</vt:lpstr>
      <vt:lpstr>個人の振り返り：Chino</vt:lpstr>
      <vt:lpstr>個人の振り返り：Kawabe</vt:lpstr>
      <vt:lpstr>目  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成果発表会 ーチケット予約システムー</dc:title>
  <dc:creator>SEC 鈴木 翔太</dc:creator>
  <cp:lastModifiedBy>SEC 大石 詩央里</cp:lastModifiedBy>
  <cp:revision>20</cp:revision>
  <dcterms:created xsi:type="dcterms:W3CDTF">2020-06-14T13:13:24Z</dcterms:created>
  <dcterms:modified xsi:type="dcterms:W3CDTF">2020-06-16T05:35:43Z</dcterms:modified>
</cp:coreProperties>
</file>