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83" r:id="rId6"/>
    <p:sldId id="258" r:id="rId7"/>
    <p:sldId id="273" r:id="rId8"/>
    <p:sldId id="284" r:id="rId9"/>
    <p:sldId id="285" r:id="rId10"/>
    <p:sldId id="286" r:id="rId11"/>
    <p:sldId id="287" r:id="rId12"/>
    <p:sldId id="288" r:id="rId13"/>
    <p:sldId id="289" r:id="rId14"/>
    <p:sldId id="290" r:id="rId15"/>
    <p:sldId id="291" r:id="rId16"/>
    <p:sldId id="292"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5E6A76"/>
    <a:srgbClr val="637700"/>
    <a:srgbClr val="AD5C4D"/>
    <a:srgbClr val="D1D8B7"/>
    <a:srgbClr val="A09D79"/>
    <a:srgbClr val="FFF4ED"/>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varScale="1">
        <p:scale>
          <a:sx n="119" d="100"/>
          <a:sy n="119" d="100"/>
        </p:scale>
        <p:origin x="216"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6BB91-B859-4672-B727-6DBAD37C73C9}"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AU"/>
        </a:p>
      </dgm:t>
    </dgm:pt>
    <dgm:pt modelId="{95629635-335D-45BB-8E0C-CABC85ED669C}">
      <dgm:prSet/>
      <dgm:spPr/>
      <dgm:t>
        <a:bodyPr/>
        <a:lstStyle/>
        <a:p>
          <a:r>
            <a:rPr lang="en-AU"/>
            <a:t>Impostor syndrome can be a difficult topic to talk about.</a:t>
          </a:r>
        </a:p>
      </dgm:t>
    </dgm:pt>
    <dgm:pt modelId="{990DC65F-425A-4D81-A5E0-D941015A887E}" type="parTrans" cxnId="{82143256-2926-4A6E-9083-FFA12DE7A406}">
      <dgm:prSet/>
      <dgm:spPr/>
      <dgm:t>
        <a:bodyPr/>
        <a:lstStyle/>
        <a:p>
          <a:endParaRPr lang="en-AU"/>
        </a:p>
      </dgm:t>
    </dgm:pt>
    <dgm:pt modelId="{2300A8CE-EB38-4B62-BDCC-237776B42579}" type="sibTrans" cxnId="{82143256-2926-4A6E-9083-FFA12DE7A406}">
      <dgm:prSet/>
      <dgm:spPr/>
      <dgm:t>
        <a:bodyPr/>
        <a:lstStyle/>
        <a:p>
          <a:endParaRPr lang="en-AU"/>
        </a:p>
      </dgm:t>
    </dgm:pt>
    <dgm:pt modelId="{B77627D3-5309-4387-8359-411B9A2D2FBA}">
      <dgm:prSet/>
      <dgm:spPr/>
      <dgm:t>
        <a:bodyPr/>
        <a:lstStyle/>
        <a:p>
          <a:r>
            <a:rPr lang="en-AU" dirty="0"/>
            <a:t>No personal stories should leave this room – share what you learn, not what you hear!</a:t>
          </a:r>
        </a:p>
      </dgm:t>
    </dgm:pt>
    <dgm:pt modelId="{7190B02B-9464-4B32-885B-8379C7C13CAB}" type="parTrans" cxnId="{A8A1CAF9-34DE-497E-AA2F-F2D30033220B}">
      <dgm:prSet/>
      <dgm:spPr/>
      <dgm:t>
        <a:bodyPr/>
        <a:lstStyle/>
        <a:p>
          <a:endParaRPr lang="en-AU"/>
        </a:p>
      </dgm:t>
    </dgm:pt>
    <dgm:pt modelId="{D4B17E90-64B9-4374-9CA2-1AFA96B542AB}" type="sibTrans" cxnId="{A8A1CAF9-34DE-497E-AA2F-F2D30033220B}">
      <dgm:prSet/>
      <dgm:spPr/>
      <dgm:t>
        <a:bodyPr/>
        <a:lstStyle/>
        <a:p>
          <a:endParaRPr lang="en-AU"/>
        </a:p>
      </dgm:t>
    </dgm:pt>
    <dgm:pt modelId="{86FF2AFC-8597-4142-9090-F0D3357CC0F8}">
      <dgm:prSet/>
      <dgm:spPr/>
      <dgm:t>
        <a:bodyPr/>
        <a:lstStyle/>
        <a:p>
          <a:r>
            <a:rPr lang="en-AU"/>
            <a:t>Tap or hold up the X-card on your desk if you feel unsafe.</a:t>
          </a:r>
        </a:p>
      </dgm:t>
    </dgm:pt>
    <dgm:pt modelId="{AAE2845A-49F1-473E-BB61-E09354DD3F19}" type="parTrans" cxnId="{9B1F1D96-FE41-4B00-81C7-51782F3F0E37}">
      <dgm:prSet/>
      <dgm:spPr/>
      <dgm:t>
        <a:bodyPr/>
        <a:lstStyle/>
        <a:p>
          <a:endParaRPr lang="en-AU"/>
        </a:p>
      </dgm:t>
    </dgm:pt>
    <dgm:pt modelId="{99641048-3DDB-4437-9887-DB443840CB31}" type="sibTrans" cxnId="{9B1F1D96-FE41-4B00-81C7-51782F3F0E37}">
      <dgm:prSet/>
      <dgm:spPr/>
      <dgm:t>
        <a:bodyPr/>
        <a:lstStyle/>
        <a:p>
          <a:endParaRPr lang="en-AU"/>
        </a:p>
      </dgm:t>
    </dgm:pt>
    <dgm:pt modelId="{6B280F10-3C32-4FB9-B172-E39C25E46749}">
      <dgm:prSet/>
      <dgm:spPr/>
      <dgm:t>
        <a:bodyPr/>
        <a:lstStyle/>
        <a:p>
          <a:r>
            <a:rPr lang="en-AU"/>
            <a:t>Feel free to use tissues or to step out of the room at any time.</a:t>
          </a:r>
        </a:p>
      </dgm:t>
    </dgm:pt>
    <dgm:pt modelId="{01851139-7620-49F7-8086-7B38AB2A449E}" type="parTrans" cxnId="{13E5CD88-1641-4847-BFF6-F24C7CF1C53F}">
      <dgm:prSet/>
      <dgm:spPr/>
      <dgm:t>
        <a:bodyPr/>
        <a:lstStyle/>
        <a:p>
          <a:endParaRPr lang="en-AU"/>
        </a:p>
      </dgm:t>
    </dgm:pt>
    <dgm:pt modelId="{07E2F5D5-D76B-489B-948D-B5CCD7F1ACBA}" type="sibTrans" cxnId="{13E5CD88-1641-4847-BFF6-F24C7CF1C53F}">
      <dgm:prSet/>
      <dgm:spPr/>
      <dgm:t>
        <a:bodyPr/>
        <a:lstStyle/>
        <a:p>
          <a:endParaRPr lang="en-AU"/>
        </a:p>
      </dgm:t>
    </dgm:pt>
    <dgm:pt modelId="{B2B1F3AF-DB83-4AA1-BAA6-7D8EDFFB9832}" type="pres">
      <dgm:prSet presAssocID="{B8E6BB91-B859-4672-B727-6DBAD37C73C9}" presName="Name0" presStyleCnt="0">
        <dgm:presLayoutVars>
          <dgm:dir/>
          <dgm:resizeHandles val="exact"/>
        </dgm:presLayoutVars>
      </dgm:prSet>
      <dgm:spPr/>
    </dgm:pt>
    <dgm:pt modelId="{AFC68FE6-AB51-401E-B5E6-B0B0B9BF8983}" type="pres">
      <dgm:prSet presAssocID="{B8E6BB91-B859-4672-B727-6DBAD37C73C9}" presName="fgShape" presStyleLbl="fgShp" presStyleIdx="0" presStyleCnt="1"/>
      <dgm:spPr>
        <a:prstGeom prst="rect">
          <a:avLst/>
        </a:prstGeom>
        <a:noFill/>
        <a:ln>
          <a:noFill/>
        </a:ln>
      </dgm:spPr>
    </dgm:pt>
    <dgm:pt modelId="{92FD28CE-BAB7-4BA4-B548-A2172E816939}" type="pres">
      <dgm:prSet presAssocID="{B8E6BB91-B859-4672-B727-6DBAD37C73C9}" presName="linComp" presStyleCnt="0"/>
      <dgm:spPr/>
    </dgm:pt>
    <dgm:pt modelId="{7BBB8E48-5D50-4D7D-AA58-50E8568714A4}" type="pres">
      <dgm:prSet presAssocID="{95629635-335D-45BB-8E0C-CABC85ED669C}" presName="compNode" presStyleCnt="0"/>
      <dgm:spPr/>
    </dgm:pt>
    <dgm:pt modelId="{73FBF0BC-5809-486C-86E5-8B4F74AD7D94}" type="pres">
      <dgm:prSet presAssocID="{95629635-335D-45BB-8E0C-CABC85ED669C}" presName="bkgdShape" presStyleLbl="node1" presStyleIdx="0" presStyleCnt="4"/>
      <dgm:spPr/>
    </dgm:pt>
    <dgm:pt modelId="{1C5F7E12-3DAC-4665-BA93-EED15F6671C6}" type="pres">
      <dgm:prSet presAssocID="{95629635-335D-45BB-8E0C-CABC85ED669C}" presName="nodeTx" presStyleLbl="node1" presStyleIdx="0" presStyleCnt="4">
        <dgm:presLayoutVars>
          <dgm:bulletEnabled val="1"/>
        </dgm:presLayoutVars>
      </dgm:prSet>
      <dgm:spPr/>
    </dgm:pt>
    <dgm:pt modelId="{D4BEFC56-7768-4DAF-BB00-277DC3DD90E0}" type="pres">
      <dgm:prSet presAssocID="{95629635-335D-45BB-8E0C-CABC85ED669C}" presName="invisiNode" presStyleLbl="node1" presStyleIdx="0" presStyleCnt="4"/>
      <dgm:spPr/>
    </dgm:pt>
    <dgm:pt modelId="{E2B80F83-CF41-44E6-9984-B142290CC180}" type="pres">
      <dgm:prSet presAssocID="{95629635-335D-45BB-8E0C-CABC85ED669C}"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ment Heart Break with solid fill"/>
        </a:ext>
      </dgm:extLst>
    </dgm:pt>
    <dgm:pt modelId="{7B4E7010-4E54-49A1-9C48-27D5586C0AA6}" type="pres">
      <dgm:prSet presAssocID="{2300A8CE-EB38-4B62-BDCC-237776B42579}" presName="sibTrans" presStyleLbl="sibTrans2D1" presStyleIdx="0" presStyleCnt="0"/>
      <dgm:spPr/>
    </dgm:pt>
    <dgm:pt modelId="{FB28A5AC-E3E4-42BC-B80A-F0CD50719EC5}" type="pres">
      <dgm:prSet presAssocID="{B77627D3-5309-4387-8359-411B9A2D2FBA}" presName="compNode" presStyleCnt="0"/>
      <dgm:spPr/>
    </dgm:pt>
    <dgm:pt modelId="{DE4B48FB-E723-4D1D-9469-53FAB385B333}" type="pres">
      <dgm:prSet presAssocID="{B77627D3-5309-4387-8359-411B9A2D2FBA}" presName="bkgdShape" presStyleLbl="node1" presStyleIdx="1" presStyleCnt="4"/>
      <dgm:spPr/>
    </dgm:pt>
    <dgm:pt modelId="{8857846B-FAD9-4087-B431-C8065E63DD36}" type="pres">
      <dgm:prSet presAssocID="{B77627D3-5309-4387-8359-411B9A2D2FBA}" presName="nodeTx" presStyleLbl="node1" presStyleIdx="1" presStyleCnt="4">
        <dgm:presLayoutVars>
          <dgm:bulletEnabled val="1"/>
        </dgm:presLayoutVars>
      </dgm:prSet>
      <dgm:spPr/>
    </dgm:pt>
    <dgm:pt modelId="{2FCEAA31-9F97-4022-B68B-7AC51C5FC079}" type="pres">
      <dgm:prSet presAssocID="{B77627D3-5309-4387-8359-411B9A2D2FBA}" presName="invisiNode" presStyleLbl="node1" presStyleIdx="1" presStyleCnt="4"/>
      <dgm:spPr/>
    </dgm:pt>
    <dgm:pt modelId="{490A9E24-FCB6-48EE-9B80-7C24E3B794AD}" type="pres">
      <dgm:prSet presAssocID="{B77627D3-5309-4387-8359-411B9A2D2FBA}" presName="imagNod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ock with solid fill"/>
        </a:ext>
      </dgm:extLst>
    </dgm:pt>
    <dgm:pt modelId="{B2123A00-9449-4712-A89B-75B6FE774F5D}" type="pres">
      <dgm:prSet presAssocID="{D4B17E90-64B9-4374-9CA2-1AFA96B542AB}" presName="sibTrans" presStyleLbl="sibTrans2D1" presStyleIdx="0" presStyleCnt="0"/>
      <dgm:spPr/>
    </dgm:pt>
    <dgm:pt modelId="{384F4248-7DCA-42E0-9287-85D6C224BFBC}" type="pres">
      <dgm:prSet presAssocID="{86FF2AFC-8597-4142-9090-F0D3357CC0F8}" presName="compNode" presStyleCnt="0"/>
      <dgm:spPr/>
    </dgm:pt>
    <dgm:pt modelId="{658B3FE9-6212-4CA4-8ABB-3E97407A3F0A}" type="pres">
      <dgm:prSet presAssocID="{86FF2AFC-8597-4142-9090-F0D3357CC0F8}" presName="bkgdShape" presStyleLbl="node1" presStyleIdx="2" presStyleCnt="4"/>
      <dgm:spPr/>
    </dgm:pt>
    <dgm:pt modelId="{D2484A85-EF2A-4733-BCFC-C44E0EE06655}" type="pres">
      <dgm:prSet presAssocID="{86FF2AFC-8597-4142-9090-F0D3357CC0F8}" presName="nodeTx" presStyleLbl="node1" presStyleIdx="2" presStyleCnt="4">
        <dgm:presLayoutVars>
          <dgm:bulletEnabled val="1"/>
        </dgm:presLayoutVars>
      </dgm:prSet>
      <dgm:spPr/>
    </dgm:pt>
    <dgm:pt modelId="{EA622CAF-C2D1-4113-95B0-AD65500AE90B}" type="pres">
      <dgm:prSet presAssocID="{86FF2AFC-8597-4142-9090-F0D3357CC0F8}" presName="invisiNode" presStyleLbl="node1" presStyleIdx="2" presStyleCnt="4"/>
      <dgm:spPr/>
    </dgm:pt>
    <dgm:pt modelId="{7F65D25B-3A7A-4FEC-B6B0-7D698B59A542}" type="pres">
      <dgm:prSet presAssocID="{86FF2AFC-8597-4142-9090-F0D3357CC0F8}" presName="imagNode"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se with solid fill"/>
        </a:ext>
      </dgm:extLst>
    </dgm:pt>
    <dgm:pt modelId="{4B65D27D-450C-4AA3-AFFD-D4790E7A8483}" type="pres">
      <dgm:prSet presAssocID="{99641048-3DDB-4437-9887-DB443840CB31}" presName="sibTrans" presStyleLbl="sibTrans2D1" presStyleIdx="0" presStyleCnt="0"/>
      <dgm:spPr/>
    </dgm:pt>
    <dgm:pt modelId="{68AD93AD-EE1A-48AB-8592-47E7D3A3E562}" type="pres">
      <dgm:prSet presAssocID="{6B280F10-3C32-4FB9-B172-E39C25E46749}" presName="compNode" presStyleCnt="0"/>
      <dgm:spPr/>
    </dgm:pt>
    <dgm:pt modelId="{F462E634-7171-4515-A5D0-95C43491C9D6}" type="pres">
      <dgm:prSet presAssocID="{6B280F10-3C32-4FB9-B172-E39C25E46749}" presName="bkgdShape" presStyleLbl="node1" presStyleIdx="3" presStyleCnt="4" custLinFactX="5253" custLinFactNeighborX="100000" custLinFactNeighborY="207"/>
      <dgm:spPr/>
    </dgm:pt>
    <dgm:pt modelId="{5BD09AF3-2846-4FE6-B86C-018237AA3387}" type="pres">
      <dgm:prSet presAssocID="{6B280F10-3C32-4FB9-B172-E39C25E46749}" presName="nodeTx" presStyleLbl="node1" presStyleIdx="3" presStyleCnt="4">
        <dgm:presLayoutVars>
          <dgm:bulletEnabled val="1"/>
        </dgm:presLayoutVars>
      </dgm:prSet>
      <dgm:spPr/>
    </dgm:pt>
    <dgm:pt modelId="{95E1A2C6-B6FA-4894-A401-A947D0EF5F54}" type="pres">
      <dgm:prSet presAssocID="{6B280F10-3C32-4FB9-B172-E39C25E46749}" presName="invisiNode" presStyleLbl="node1" presStyleIdx="3" presStyleCnt="4"/>
      <dgm:spPr/>
    </dgm:pt>
    <dgm:pt modelId="{BD63999D-82DE-4DF8-A93E-6B26CCA4C54C}" type="pres">
      <dgm:prSet presAssocID="{6B280F10-3C32-4FB9-B172-E39C25E46749}" presName="imagNode"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ater with solid fill"/>
        </a:ext>
      </dgm:extLst>
    </dgm:pt>
  </dgm:ptLst>
  <dgm:cxnLst>
    <dgm:cxn modelId="{604A3804-A829-48F9-8E5E-B351AF97397D}" type="presOf" srcId="{86FF2AFC-8597-4142-9090-F0D3357CC0F8}" destId="{658B3FE9-6212-4CA4-8ABB-3E97407A3F0A}" srcOrd="0" destOrd="0" presId="urn:microsoft.com/office/officeart/2005/8/layout/hList7"/>
    <dgm:cxn modelId="{D5DD9863-9F67-470E-9F18-796DC1A3211B}" type="presOf" srcId="{95629635-335D-45BB-8E0C-CABC85ED669C}" destId="{73FBF0BC-5809-486C-86E5-8B4F74AD7D94}" srcOrd="0" destOrd="0" presId="urn:microsoft.com/office/officeart/2005/8/layout/hList7"/>
    <dgm:cxn modelId="{AC9B636D-75DA-455E-9D89-0FEAB8DED564}" type="presOf" srcId="{D4B17E90-64B9-4374-9CA2-1AFA96B542AB}" destId="{B2123A00-9449-4712-A89B-75B6FE774F5D}" srcOrd="0" destOrd="0" presId="urn:microsoft.com/office/officeart/2005/8/layout/hList7"/>
    <dgm:cxn modelId="{6D104A6F-4C4A-47F8-97C7-ACB83B77420C}" type="presOf" srcId="{99641048-3DDB-4437-9887-DB443840CB31}" destId="{4B65D27D-450C-4AA3-AFFD-D4790E7A8483}" srcOrd="0" destOrd="0" presId="urn:microsoft.com/office/officeart/2005/8/layout/hList7"/>
    <dgm:cxn modelId="{80D42E51-E7C8-4838-9A16-EF68FE70A542}" type="presOf" srcId="{6B280F10-3C32-4FB9-B172-E39C25E46749}" destId="{F462E634-7171-4515-A5D0-95C43491C9D6}" srcOrd="0" destOrd="0" presId="urn:microsoft.com/office/officeart/2005/8/layout/hList7"/>
    <dgm:cxn modelId="{82143256-2926-4A6E-9083-FFA12DE7A406}" srcId="{B8E6BB91-B859-4672-B727-6DBAD37C73C9}" destId="{95629635-335D-45BB-8E0C-CABC85ED669C}" srcOrd="0" destOrd="0" parTransId="{990DC65F-425A-4D81-A5E0-D941015A887E}" sibTransId="{2300A8CE-EB38-4B62-BDCC-237776B42579}"/>
    <dgm:cxn modelId="{13E5CD88-1641-4847-BFF6-F24C7CF1C53F}" srcId="{B8E6BB91-B859-4672-B727-6DBAD37C73C9}" destId="{6B280F10-3C32-4FB9-B172-E39C25E46749}" srcOrd="3" destOrd="0" parTransId="{01851139-7620-49F7-8086-7B38AB2A449E}" sibTransId="{07E2F5D5-D76B-489B-948D-B5CCD7F1ACBA}"/>
    <dgm:cxn modelId="{9B1F1D96-FE41-4B00-81C7-51782F3F0E37}" srcId="{B8E6BB91-B859-4672-B727-6DBAD37C73C9}" destId="{86FF2AFC-8597-4142-9090-F0D3357CC0F8}" srcOrd="2" destOrd="0" parTransId="{AAE2845A-49F1-473E-BB61-E09354DD3F19}" sibTransId="{99641048-3DDB-4437-9887-DB443840CB31}"/>
    <dgm:cxn modelId="{AD6C32A5-1EF6-4485-A817-036DB1E267CD}" type="presOf" srcId="{B8E6BB91-B859-4672-B727-6DBAD37C73C9}" destId="{B2B1F3AF-DB83-4AA1-BAA6-7D8EDFFB9832}" srcOrd="0" destOrd="0" presId="urn:microsoft.com/office/officeart/2005/8/layout/hList7"/>
    <dgm:cxn modelId="{C277D5B2-8FEE-48DB-B034-668F51906979}" type="presOf" srcId="{86FF2AFC-8597-4142-9090-F0D3357CC0F8}" destId="{D2484A85-EF2A-4733-BCFC-C44E0EE06655}" srcOrd="1" destOrd="0" presId="urn:microsoft.com/office/officeart/2005/8/layout/hList7"/>
    <dgm:cxn modelId="{D117D8BA-687F-4C8C-BF14-C8140778819B}" type="presOf" srcId="{B77627D3-5309-4387-8359-411B9A2D2FBA}" destId="{DE4B48FB-E723-4D1D-9469-53FAB385B333}" srcOrd="0" destOrd="0" presId="urn:microsoft.com/office/officeart/2005/8/layout/hList7"/>
    <dgm:cxn modelId="{00377DCD-E6ED-415A-BE50-6F943CB4ECB7}" type="presOf" srcId="{B77627D3-5309-4387-8359-411B9A2D2FBA}" destId="{8857846B-FAD9-4087-B431-C8065E63DD36}" srcOrd="1" destOrd="0" presId="urn:microsoft.com/office/officeart/2005/8/layout/hList7"/>
    <dgm:cxn modelId="{10E49CDB-40FA-43AD-A5AB-198600E0DDF0}" type="presOf" srcId="{6B280F10-3C32-4FB9-B172-E39C25E46749}" destId="{5BD09AF3-2846-4FE6-B86C-018237AA3387}" srcOrd="1" destOrd="0" presId="urn:microsoft.com/office/officeart/2005/8/layout/hList7"/>
    <dgm:cxn modelId="{88B64CF3-FAE3-4C76-852C-546E3415614C}" type="presOf" srcId="{2300A8CE-EB38-4B62-BDCC-237776B42579}" destId="{7B4E7010-4E54-49A1-9C48-27D5586C0AA6}" srcOrd="0" destOrd="0" presId="urn:microsoft.com/office/officeart/2005/8/layout/hList7"/>
    <dgm:cxn modelId="{A8A1CAF9-34DE-497E-AA2F-F2D30033220B}" srcId="{B8E6BB91-B859-4672-B727-6DBAD37C73C9}" destId="{B77627D3-5309-4387-8359-411B9A2D2FBA}" srcOrd="1" destOrd="0" parTransId="{7190B02B-9464-4B32-885B-8379C7C13CAB}" sibTransId="{D4B17E90-64B9-4374-9CA2-1AFA96B542AB}"/>
    <dgm:cxn modelId="{904D35FE-E08B-4FD5-9E53-77911F716612}" type="presOf" srcId="{95629635-335D-45BB-8E0C-CABC85ED669C}" destId="{1C5F7E12-3DAC-4665-BA93-EED15F6671C6}" srcOrd="1" destOrd="0" presId="urn:microsoft.com/office/officeart/2005/8/layout/hList7"/>
    <dgm:cxn modelId="{F5612272-210C-4C78-90D8-F0F7790E1B4D}" type="presParOf" srcId="{B2B1F3AF-DB83-4AA1-BAA6-7D8EDFFB9832}" destId="{AFC68FE6-AB51-401E-B5E6-B0B0B9BF8983}" srcOrd="0" destOrd="0" presId="urn:microsoft.com/office/officeart/2005/8/layout/hList7"/>
    <dgm:cxn modelId="{90E4BD95-97DA-460F-8CDA-08D4FADA5C99}" type="presParOf" srcId="{B2B1F3AF-DB83-4AA1-BAA6-7D8EDFFB9832}" destId="{92FD28CE-BAB7-4BA4-B548-A2172E816939}" srcOrd="1" destOrd="0" presId="urn:microsoft.com/office/officeart/2005/8/layout/hList7"/>
    <dgm:cxn modelId="{B33CA2BA-8820-4465-A23D-F6B8AAB1FE2D}" type="presParOf" srcId="{92FD28CE-BAB7-4BA4-B548-A2172E816939}" destId="{7BBB8E48-5D50-4D7D-AA58-50E8568714A4}" srcOrd="0" destOrd="0" presId="urn:microsoft.com/office/officeart/2005/8/layout/hList7"/>
    <dgm:cxn modelId="{ED176337-0A8A-4788-AF88-7C5262D798DC}" type="presParOf" srcId="{7BBB8E48-5D50-4D7D-AA58-50E8568714A4}" destId="{73FBF0BC-5809-486C-86E5-8B4F74AD7D94}" srcOrd="0" destOrd="0" presId="urn:microsoft.com/office/officeart/2005/8/layout/hList7"/>
    <dgm:cxn modelId="{5BE03916-4B9C-4095-9D25-CCA5142BF370}" type="presParOf" srcId="{7BBB8E48-5D50-4D7D-AA58-50E8568714A4}" destId="{1C5F7E12-3DAC-4665-BA93-EED15F6671C6}" srcOrd="1" destOrd="0" presId="urn:microsoft.com/office/officeart/2005/8/layout/hList7"/>
    <dgm:cxn modelId="{C45231CF-34A5-44C1-9019-CB42E25E7652}" type="presParOf" srcId="{7BBB8E48-5D50-4D7D-AA58-50E8568714A4}" destId="{D4BEFC56-7768-4DAF-BB00-277DC3DD90E0}" srcOrd="2" destOrd="0" presId="urn:microsoft.com/office/officeart/2005/8/layout/hList7"/>
    <dgm:cxn modelId="{1AB338B9-E67A-4260-A1C4-6BEB8DAF8037}" type="presParOf" srcId="{7BBB8E48-5D50-4D7D-AA58-50E8568714A4}" destId="{E2B80F83-CF41-44E6-9984-B142290CC180}" srcOrd="3" destOrd="0" presId="urn:microsoft.com/office/officeart/2005/8/layout/hList7"/>
    <dgm:cxn modelId="{65F02CCC-4867-480B-8645-DCE5566AF6C7}" type="presParOf" srcId="{92FD28CE-BAB7-4BA4-B548-A2172E816939}" destId="{7B4E7010-4E54-49A1-9C48-27D5586C0AA6}" srcOrd="1" destOrd="0" presId="urn:microsoft.com/office/officeart/2005/8/layout/hList7"/>
    <dgm:cxn modelId="{68419C57-42B9-4A43-9B85-4B10B0223E82}" type="presParOf" srcId="{92FD28CE-BAB7-4BA4-B548-A2172E816939}" destId="{FB28A5AC-E3E4-42BC-B80A-F0CD50719EC5}" srcOrd="2" destOrd="0" presId="urn:microsoft.com/office/officeart/2005/8/layout/hList7"/>
    <dgm:cxn modelId="{2E26E131-2D53-4419-BD15-5A1D654DDEC8}" type="presParOf" srcId="{FB28A5AC-E3E4-42BC-B80A-F0CD50719EC5}" destId="{DE4B48FB-E723-4D1D-9469-53FAB385B333}" srcOrd="0" destOrd="0" presId="urn:microsoft.com/office/officeart/2005/8/layout/hList7"/>
    <dgm:cxn modelId="{A7D5953B-212F-4140-BB24-8AF38748C477}" type="presParOf" srcId="{FB28A5AC-E3E4-42BC-B80A-F0CD50719EC5}" destId="{8857846B-FAD9-4087-B431-C8065E63DD36}" srcOrd="1" destOrd="0" presId="urn:microsoft.com/office/officeart/2005/8/layout/hList7"/>
    <dgm:cxn modelId="{9D47D639-F7D2-47E8-91FC-BFCD82C1B183}" type="presParOf" srcId="{FB28A5AC-E3E4-42BC-B80A-F0CD50719EC5}" destId="{2FCEAA31-9F97-4022-B68B-7AC51C5FC079}" srcOrd="2" destOrd="0" presId="urn:microsoft.com/office/officeart/2005/8/layout/hList7"/>
    <dgm:cxn modelId="{08FA8B58-5B2C-4801-BB05-D2260B567BB9}" type="presParOf" srcId="{FB28A5AC-E3E4-42BC-B80A-F0CD50719EC5}" destId="{490A9E24-FCB6-48EE-9B80-7C24E3B794AD}" srcOrd="3" destOrd="0" presId="urn:microsoft.com/office/officeart/2005/8/layout/hList7"/>
    <dgm:cxn modelId="{CE8037C1-D895-4D11-9B02-D61AEB89DF5C}" type="presParOf" srcId="{92FD28CE-BAB7-4BA4-B548-A2172E816939}" destId="{B2123A00-9449-4712-A89B-75B6FE774F5D}" srcOrd="3" destOrd="0" presId="urn:microsoft.com/office/officeart/2005/8/layout/hList7"/>
    <dgm:cxn modelId="{E147EBF6-E597-44B9-B40A-F3979C584FE6}" type="presParOf" srcId="{92FD28CE-BAB7-4BA4-B548-A2172E816939}" destId="{384F4248-7DCA-42E0-9287-85D6C224BFBC}" srcOrd="4" destOrd="0" presId="urn:microsoft.com/office/officeart/2005/8/layout/hList7"/>
    <dgm:cxn modelId="{2C9A2533-C8E0-4673-943F-42D50FF3E1D2}" type="presParOf" srcId="{384F4248-7DCA-42E0-9287-85D6C224BFBC}" destId="{658B3FE9-6212-4CA4-8ABB-3E97407A3F0A}" srcOrd="0" destOrd="0" presId="urn:microsoft.com/office/officeart/2005/8/layout/hList7"/>
    <dgm:cxn modelId="{73269730-D314-4034-86CD-CD77D0C53CF7}" type="presParOf" srcId="{384F4248-7DCA-42E0-9287-85D6C224BFBC}" destId="{D2484A85-EF2A-4733-BCFC-C44E0EE06655}" srcOrd="1" destOrd="0" presId="urn:microsoft.com/office/officeart/2005/8/layout/hList7"/>
    <dgm:cxn modelId="{E3EBC8C3-7534-478C-9F09-E577C80C4FC9}" type="presParOf" srcId="{384F4248-7DCA-42E0-9287-85D6C224BFBC}" destId="{EA622CAF-C2D1-4113-95B0-AD65500AE90B}" srcOrd="2" destOrd="0" presId="urn:microsoft.com/office/officeart/2005/8/layout/hList7"/>
    <dgm:cxn modelId="{6A56F3C8-F12D-4EAF-93BD-647C23DB5C24}" type="presParOf" srcId="{384F4248-7DCA-42E0-9287-85D6C224BFBC}" destId="{7F65D25B-3A7A-4FEC-B6B0-7D698B59A542}" srcOrd="3" destOrd="0" presId="urn:microsoft.com/office/officeart/2005/8/layout/hList7"/>
    <dgm:cxn modelId="{768370EB-A043-4455-A590-1A65B0A78EE3}" type="presParOf" srcId="{92FD28CE-BAB7-4BA4-B548-A2172E816939}" destId="{4B65D27D-450C-4AA3-AFFD-D4790E7A8483}" srcOrd="5" destOrd="0" presId="urn:microsoft.com/office/officeart/2005/8/layout/hList7"/>
    <dgm:cxn modelId="{F9A6A61A-81F1-408C-84E6-435431AE7874}" type="presParOf" srcId="{92FD28CE-BAB7-4BA4-B548-A2172E816939}" destId="{68AD93AD-EE1A-48AB-8592-47E7D3A3E562}" srcOrd="6" destOrd="0" presId="urn:microsoft.com/office/officeart/2005/8/layout/hList7"/>
    <dgm:cxn modelId="{D647D535-C50B-4D8E-BCF2-4EEC13EDAD58}" type="presParOf" srcId="{68AD93AD-EE1A-48AB-8592-47E7D3A3E562}" destId="{F462E634-7171-4515-A5D0-95C43491C9D6}" srcOrd="0" destOrd="0" presId="urn:microsoft.com/office/officeart/2005/8/layout/hList7"/>
    <dgm:cxn modelId="{8BFB5B0C-710B-478A-9723-6D9CB54E5756}" type="presParOf" srcId="{68AD93AD-EE1A-48AB-8592-47E7D3A3E562}" destId="{5BD09AF3-2846-4FE6-B86C-018237AA3387}" srcOrd="1" destOrd="0" presId="urn:microsoft.com/office/officeart/2005/8/layout/hList7"/>
    <dgm:cxn modelId="{BDA2DEFA-A725-44E9-ABA5-F0C9B1A342C0}" type="presParOf" srcId="{68AD93AD-EE1A-48AB-8592-47E7D3A3E562}" destId="{95E1A2C6-B6FA-4894-A401-A947D0EF5F54}" srcOrd="2" destOrd="0" presId="urn:microsoft.com/office/officeart/2005/8/layout/hList7"/>
    <dgm:cxn modelId="{9E25CE06-A743-43B3-B19E-3EC02BA964CC}" type="presParOf" srcId="{68AD93AD-EE1A-48AB-8592-47E7D3A3E562}" destId="{BD63999D-82DE-4DF8-A93E-6B26CCA4C54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BF0BC-5809-486C-86E5-8B4F74AD7D94}">
      <dsp:nvSpPr>
        <dsp:cNvPr id="0" name=""/>
        <dsp:cNvSpPr/>
      </dsp:nvSpPr>
      <dsp:spPr>
        <a:xfrm>
          <a:off x="2183" y="0"/>
          <a:ext cx="2288285" cy="38770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AU" sz="1700" kern="1200"/>
            <a:t>Impostor syndrome can be a difficult topic to talk about.</a:t>
          </a:r>
        </a:p>
      </dsp:txBody>
      <dsp:txXfrm>
        <a:off x="2183" y="1550822"/>
        <a:ext cx="2288285" cy="1550822"/>
      </dsp:txXfrm>
    </dsp:sp>
    <dsp:sp modelId="{E2B80F83-CF41-44E6-9984-B142290CC180}">
      <dsp:nvSpPr>
        <dsp:cNvPr id="0" name=""/>
        <dsp:cNvSpPr/>
      </dsp:nvSpPr>
      <dsp:spPr>
        <a:xfrm>
          <a:off x="500796" y="232623"/>
          <a:ext cx="1291059" cy="12910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B48FB-E723-4D1D-9469-53FAB385B333}">
      <dsp:nvSpPr>
        <dsp:cNvPr id="0" name=""/>
        <dsp:cNvSpPr/>
      </dsp:nvSpPr>
      <dsp:spPr>
        <a:xfrm>
          <a:off x="2359117" y="0"/>
          <a:ext cx="2288285" cy="38770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AU" sz="1700" kern="1200" dirty="0"/>
            <a:t>No personal stories should leave this room – share what you learn, not what you hear!</a:t>
          </a:r>
        </a:p>
      </dsp:txBody>
      <dsp:txXfrm>
        <a:off x="2359117" y="1550822"/>
        <a:ext cx="2288285" cy="1550822"/>
      </dsp:txXfrm>
    </dsp:sp>
    <dsp:sp modelId="{490A9E24-FCB6-48EE-9B80-7C24E3B794AD}">
      <dsp:nvSpPr>
        <dsp:cNvPr id="0" name=""/>
        <dsp:cNvSpPr/>
      </dsp:nvSpPr>
      <dsp:spPr>
        <a:xfrm>
          <a:off x="2857730" y="232623"/>
          <a:ext cx="1291059" cy="1291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8B3FE9-6212-4CA4-8ABB-3E97407A3F0A}">
      <dsp:nvSpPr>
        <dsp:cNvPr id="0" name=""/>
        <dsp:cNvSpPr/>
      </dsp:nvSpPr>
      <dsp:spPr>
        <a:xfrm>
          <a:off x="4716052" y="0"/>
          <a:ext cx="2288285" cy="38770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AU" sz="1700" kern="1200"/>
            <a:t>Tap or hold up the X-card on your desk if you feel unsafe.</a:t>
          </a:r>
        </a:p>
      </dsp:txBody>
      <dsp:txXfrm>
        <a:off x="4716052" y="1550822"/>
        <a:ext cx="2288285" cy="1550822"/>
      </dsp:txXfrm>
    </dsp:sp>
    <dsp:sp modelId="{7F65D25B-3A7A-4FEC-B6B0-7D698B59A542}">
      <dsp:nvSpPr>
        <dsp:cNvPr id="0" name=""/>
        <dsp:cNvSpPr/>
      </dsp:nvSpPr>
      <dsp:spPr>
        <a:xfrm>
          <a:off x="5214665" y="232623"/>
          <a:ext cx="1291059" cy="12910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62E634-7171-4515-A5D0-95C43491C9D6}">
      <dsp:nvSpPr>
        <dsp:cNvPr id="0" name=""/>
        <dsp:cNvSpPr/>
      </dsp:nvSpPr>
      <dsp:spPr>
        <a:xfrm>
          <a:off x="7075170" y="0"/>
          <a:ext cx="2288285" cy="38770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AU" sz="1700" kern="1200"/>
            <a:t>Feel free to use tissues or to step out of the room at any time.</a:t>
          </a:r>
        </a:p>
      </dsp:txBody>
      <dsp:txXfrm>
        <a:off x="7075170" y="1550822"/>
        <a:ext cx="2288285" cy="1550822"/>
      </dsp:txXfrm>
    </dsp:sp>
    <dsp:sp modelId="{BD63999D-82DE-4DF8-A93E-6B26CCA4C54C}">
      <dsp:nvSpPr>
        <dsp:cNvPr id="0" name=""/>
        <dsp:cNvSpPr/>
      </dsp:nvSpPr>
      <dsp:spPr>
        <a:xfrm>
          <a:off x="7571600" y="232623"/>
          <a:ext cx="1291059" cy="129105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C68FE6-AB51-401E-B5E6-B0B0B9BF8983}">
      <dsp:nvSpPr>
        <dsp:cNvPr id="0" name=""/>
        <dsp:cNvSpPr/>
      </dsp:nvSpPr>
      <dsp:spPr>
        <a:xfrm>
          <a:off x="374538" y="3101644"/>
          <a:ext cx="8614379" cy="58155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AU" sz="1200" i="1" dirty="0">
                <a:solidFill>
                  <a:schemeClr val="tx1"/>
                </a:solidFill>
                <a:latin typeface="Calibri"/>
                <a:ea typeface="Arial"/>
                <a:cs typeface="Arial"/>
              </a:rPr>
              <a:t>Guidelines for use:</a:t>
            </a:r>
            <a:endParaRPr lang="en-AU" dirty="0"/>
          </a:p>
          <a:p>
            <a:pPr marL="171450" marR="0" lvl="0" indent="-171450" algn="l" defTabSz="914400">
              <a:lnSpc>
                <a:spcPct val="100000"/>
              </a:lnSpc>
              <a:spcBef>
                <a:spcPts val="0"/>
              </a:spcBef>
              <a:spcAft>
                <a:spcPts val="0"/>
              </a:spcAft>
              <a:buClrTx/>
              <a:buSzTx/>
              <a:buFont typeface="Arial"/>
              <a:buChar char="•"/>
              <a:defRPr/>
            </a:pPr>
            <a:r>
              <a:rPr lang="en-AU" sz="1200" i="1" dirty="0">
                <a:solidFill>
                  <a:schemeClr val="tx1"/>
                </a:solidFill>
                <a:latin typeface="Calibri"/>
                <a:ea typeface="Arial"/>
                <a:cs typeface="Arial"/>
              </a:rPr>
              <a:t>Use this slide when presenting at UQ or at any site in Australia, when appropriate. </a:t>
            </a:r>
            <a:endParaRPr lang="en-AU" dirty="0"/>
          </a:p>
          <a:p>
            <a:pPr marL="171450" marR="0" lvl="0" indent="-171450" algn="l" defTabSz="914400">
              <a:lnSpc>
                <a:spcPct val="100000"/>
              </a:lnSpc>
              <a:spcBef>
                <a:spcPts val="0"/>
              </a:spcBef>
              <a:spcAft>
                <a:spcPts val="0"/>
              </a:spcAft>
              <a:buClrTx/>
              <a:buSzTx/>
              <a:buFont typeface="Arial"/>
              <a:buChar char="•"/>
              <a:defRPr/>
            </a:pPr>
            <a:r>
              <a:rPr lang="en-AU" sz="1200" i="1" dirty="0">
                <a:solidFill>
                  <a:schemeClr val="tx1"/>
                </a:solidFill>
                <a:latin typeface="Calibri"/>
                <a:ea typeface="Arial"/>
                <a:cs typeface="Arial"/>
              </a:rPr>
              <a:t>Remember to pause briefly after acknowledging Country as a sign of respect. </a:t>
            </a:r>
            <a:endParaRPr lang="en-AU" dirty="0"/>
          </a:p>
          <a:p>
            <a:pPr marL="171450" marR="0" lvl="0" indent="-171450" algn="l" defTabSz="914400">
              <a:lnSpc>
                <a:spcPct val="100000"/>
              </a:lnSpc>
              <a:spcBef>
                <a:spcPts val="0"/>
              </a:spcBef>
              <a:spcAft>
                <a:spcPts val="0"/>
              </a:spcAft>
              <a:buClrTx/>
              <a:buSzTx/>
              <a:buFont typeface="Arial"/>
              <a:buChar char="•"/>
              <a:defRPr/>
            </a:pPr>
            <a:r>
              <a:rPr lang="en-AU" sz="1200" i="1" dirty="0">
                <a:solidFill>
                  <a:schemeClr val="tx1"/>
                </a:solidFill>
                <a:latin typeface="Calibri"/>
                <a:ea typeface="Arial"/>
                <a:cs typeface="Arial"/>
              </a:rPr>
              <a:t>If you are more familiar with acknowledging Country you may add a statement about the event, meeting or forum’s connection with Country. </a:t>
            </a:r>
            <a:br>
              <a:rPr lang="en-AU" sz="1200" i="1" dirty="0">
                <a:solidFill>
                  <a:schemeClr val="tx1"/>
                </a:solidFill>
                <a:latin typeface="Calibri"/>
                <a:ea typeface="Arial"/>
                <a:cs typeface="Arial"/>
              </a:rPr>
            </a:br>
            <a:r>
              <a:rPr lang="en-AU" sz="1200" i="1" dirty="0">
                <a:solidFill>
                  <a:schemeClr val="tx1"/>
                </a:solidFill>
                <a:latin typeface="Calibri"/>
                <a:ea typeface="Arial"/>
                <a:cs typeface="Arial"/>
              </a:rPr>
              <a:t>For example, at a higher education event you might acknowledge that the campus has always been a space for teaching, learning, research and collaboration tens of thousands of years before it was established as a university campus, and this continues today.</a:t>
            </a:r>
            <a:endParaRPr lang="en-AU" dirty="0"/>
          </a:p>
          <a:p>
            <a:pPr marL="171450" indent="-171450">
              <a:buFont typeface="Arial"/>
              <a:buChar char="•"/>
              <a:defRPr/>
            </a:pPr>
            <a:r>
              <a:rPr lang="en-AU" sz="1200" b="0" i="1" u="none" dirty="0">
                <a:solidFill>
                  <a:schemeClr val="tx1"/>
                </a:solidFill>
                <a:latin typeface="Calibri"/>
                <a:ea typeface="Arial"/>
                <a:cs typeface="Arial"/>
              </a:rPr>
              <a:t>When to use longer version:</a:t>
            </a:r>
          </a:p>
          <a:p>
            <a:pPr marL="628650" lvl="1" indent="-171450">
              <a:buFont typeface="Arial"/>
              <a:buChar char="•"/>
              <a:defRPr/>
            </a:pPr>
            <a:r>
              <a:rPr lang="en-AU" sz="1200" i="1" dirty="0">
                <a:solidFill>
                  <a:schemeClr val="tx1"/>
                </a:solidFill>
                <a:latin typeface="Calibri"/>
                <a:ea typeface="Arial"/>
                <a:cs typeface="Arial"/>
              </a:rPr>
              <a:t>If you are the main speaker at the event/gathering </a:t>
            </a:r>
            <a:endParaRPr lang="en-AU" dirty="0"/>
          </a:p>
          <a:p>
            <a:pPr marL="628650" lvl="1" indent="-171450">
              <a:buFont typeface="Arial"/>
              <a:buChar char="•"/>
              <a:defRPr/>
            </a:pPr>
            <a:r>
              <a:rPr lang="en-AU" sz="1200" i="1" dirty="0">
                <a:solidFill>
                  <a:schemeClr val="tx1"/>
                </a:solidFill>
                <a:latin typeface="Calibri"/>
                <a:ea typeface="Arial"/>
                <a:cs typeface="Arial"/>
              </a:rPr>
              <a:t>If you are the first person to present.</a:t>
            </a:r>
          </a:p>
          <a:p>
            <a:pPr marL="171450" indent="-171450">
              <a:buFont typeface="Arial"/>
              <a:buChar char="•"/>
              <a:defRPr/>
            </a:pPr>
            <a:r>
              <a:rPr lang="en-AU" sz="1200" b="0" i="1" u="none" dirty="0">
                <a:solidFill>
                  <a:schemeClr val="tx1"/>
                </a:solidFill>
                <a:latin typeface="Calibri"/>
                <a:ea typeface="Arial"/>
                <a:cs typeface="Arial"/>
              </a:rPr>
              <a:t>When to use a shorter version: </a:t>
            </a:r>
            <a:endParaRPr lang="en-AU" sz="1200" b="0" i="1" dirty="0">
              <a:solidFill>
                <a:schemeClr val="tx1"/>
              </a:solidFill>
              <a:latin typeface="Calibri"/>
              <a:ea typeface="Arial"/>
              <a:cs typeface="Arial"/>
            </a:endParaRPr>
          </a:p>
          <a:p>
            <a:pPr marL="628650" lvl="1" indent="-171450">
              <a:buFont typeface="Arial"/>
              <a:buChar char="•"/>
              <a:defRPr/>
            </a:pPr>
            <a:r>
              <a:rPr lang="en-AU" sz="1200" i="1" dirty="0">
                <a:solidFill>
                  <a:schemeClr val="tx1"/>
                </a:solidFill>
                <a:latin typeface="Calibri"/>
                <a:ea typeface="Arial"/>
                <a:cs typeface="Arial"/>
              </a:rPr>
              <a:t>If you are not the first person to acknowledge Country </a:t>
            </a:r>
            <a:endParaRPr lang="en-AU" dirty="0"/>
          </a:p>
          <a:p>
            <a:pPr marL="628650" lvl="1" indent="-171450">
              <a:buFont typeface="Arial"/>
              <a:buChar char="•"/>
              <a:defRPr/>
            </a:pPr>
            <a:r>
              <a:rPr lang="en-AU" sz="1200" i="1" dirty="0">
                <a:solidFill>
                  <a:schemeClr val="tx1"/>
                </a:solidFill>
                <a:latin typeface="Calibri"/>
                <a:ea typeface="Arial"/>
                <a:cs typeface="Arial"/>
              </a:rPr>
              <a:t>In a more informal setting </a:t>
            </a:r>
          </a:p>
          <a:p>
            <a:pPr marL="628650" lvl="1" indent="-171450">
              <a:buFont typeface="Arial"/>
              <a:buChar char="•"/>
              <a:defRPr/>
            </a:pPr>
            <a:r>
              <a:rPr lang="en-AU" sz="1200" i="1" dirty="0">
                <a:solidFill>
                  <a:schemeClr val="tx1"/>
                </a:solidFill>
                <a:latin typeface="Calibri"/>
                <a:ea typeface="Arial"/>
                <a:cs typeface="Arial"/>
              </a:rPr>
              <a:t>Thanking a Traditional Owner for welcoming people to Country. </a:t>
            </a:r>
            <a:endParaRPr lang="en-AU" dirty="0"/>
          </a:p>
          <a:p>
            <a:pPr>
              <a:defRPr/>
            </a:pPr>
            <a:endParaRPr lang="en-AU" sz="1200" i="1" dirty="0">
              <a:solidFill>
                <a:schemeClr val="tx1"/>
              </a:solidFill>
              <a:latin typeface="Calibri"/>
              <a:ea typeface="Arial"/>
              <a:cs typeface="Arial"/>
            </a:endParaRPr>
          </a:p>
          <a:p>
            <a:pPr>
              <a:defRPr/>
            </a:pPr>
            <a:endParaRPr lang="en-AU" sz="1200" dirty="0">
              <a:solidFill>
                <a:schemeClr val="tx1"/>
              </a:solidFill>
              <a:latin typeface="Calibri"/>
              <a:ea typeface="Arial"/>
              <a:cs typeface="Arial"/>
            </a:endParaRPr>
          </a:p>
          <a:p>
            <a:pPr>
              <a:defRPr/>
            </a:pPr>
            <a:r>
              <a:rPr lang="en-AU" sz="1200" b="1" u="none" dirty="0">
                <a:solidFill>
                  <a:schemeClr val="tx1"/>
                </a:solidFill>
                <a:latin typeface="Calibri"/>
                <a:ea typeface="Arial"/>
                <a:cs typeface="Arial"/>
              </a:rPr>
              <a:t>Longer version</a:t>
            </a:r>
            <a:endParaRPr lang="en-AU" dirty="0"/>
          </a:p>
          <a:p>
            <a:pPr>
              <a:defRPr/>
            </a:pPr>
            <a:r>
              <a:rPr lang="en-AU" sz="1200" dirty="0">
                <a:solidFill>
                  <a:schemeClr val="tx1"/>
                </a:solidFill>
                <a:latin typeface="Calibri"/>
                <a:ea typeface="Arial"/>
                <a:cs typeface="Arial"/>
              </a:rPr>
              <a:t>I acknowledge the Traditional Owners and their custodianship of the lands on which we meet today. On behalf of *, I pay our respects to their Ancestors and their descendants, who continue cultural and spiritual connections to Country. We recognise their valuable contributions to Australian and global society.</a:t>
            </a:r>
            <a:endParaRPr lang="en-AU" dirty="0"/>
          </a:p>
          <a:p>
            <a:pPr>
              <a:defRPr/>
            </a:pPr>
            <a:endParaRPr lang="en-AU" sz="1200" dirty="0">
              <a:solidFill>
                <a:schemeClr val="tx1"/>
              </a:solidFill>
              <a:latin typeface="Calibri"/>
              <a:ea typeface="Arial"/>
              <a:cs typeface="Arial"/>
            </a:endParaRPr>
          </a:p>
          <a:p>
            <a:pPr>
              <a:defRPr/>
            </a:pPr>
            <a:r>
              <a:rPr lang="en-AU" sz="1200" i="1" dirty="0">
                <a:solidFill>
                  <a:schemeClr val="tx1"/>
                </a:solidFill>
                <a:latin typeface="Calibri"/>
                <a:ea typeface="Arial"/>
                <a:cs typeface="Arial"/>
              </a:rPr>
              <a:t>* If you are hosting an event, meeting or seminar, you might say something like, “On behalf of the event organisers or your section….” </a:t>
            </a:r>
            <a:endParaRPr lang="en-AU" dirty="0"/>
          </a:p>
          <a:p>
            <a:pPr>
              <a:defRPr/>
            </a:pPr>
            <a:endParaRPr lang="en-AU" sz="1200" b="1" u="none" dirty="0">
              <a:solidFill>
                <a:schemeClr val="tx1"/>
              </a:solidFill>
              <a:latin typeface="Calibri"/>
              <a:ea typeface="Arial"/>
              <a:cs typeface="Arial"/>
            </a:endParaRPr>
          </a:p>
          <a:p>
            <a:pPr>
              <a:defRPr/>
            </a:pPr>
            <a:r>
              <a:rPr lang="en-AU" sz="1200" b="1" u="none" dirty="0">
                <a:solidFill>
                  <a:schemeClr val="tx1"/>
                </a:solidFill>
                <a:latin typeface="Calibri"/>
                <a:ea typeface="Arial"/>
                <a:cs typeface="Arial"/>
              </a:rPr>
              <a:t>Shorter version</a:t>
            </a:r>
            <a:endParaRPr lang="en-AU" dirty="0"/>
          </a:p>
          <a:p>
            <a:pPr>
              <a:defRPr/>
            </a:pPr>
            <a:r>
              <a:rPr lang="en-AU" sz="1200" dirty="0">
                <a:solidFill>
                  <a:schemeClr val="tx1"/>
                </a:solidFill>
                <a:latin typeface="Calibri"/>
                <a:ea typeface="Arial"/>
                <a:cs typeface="Arial"/>
              </a:rPr>
              <a:t>I (too,) acknowledge the Traditional Owners and their custodianship of the lands on which we meet today and pay my respect to their Ancestors and their descendants.</a:t>
            </a:r>
            <a:endParaRPr lang="en-AU" dirty="0"/>
          </a:p>
          <a:p>
            <a:pPr>
              <a:defRPr/>
            </a:pPr>
            <a:endParaRPr lang="en-AU" sz="1200" u="sng" dirty="0">
              <a:solidFill>
                <a:schemeClr val="tx1"/>
              </a:solidFill>
              <a:latin typeface="Calibri"/>
              <a:ea typeface="Arial"/>
              <a:cs typeface="Arial"/>
            </a:endParaRPr>
          </a:p>
          <a:p>
            <a:pPr>
              <a:defRPr/>
            </a:pPr>
            <a:r>
              <a:rPr lang="en-AU" sz="1200" dirty="0">
                <a:solidFill>
                  <a:schemeClr val="tx1"/>
                </a:solidFill>
                <a:latin typeface="Calibri"/>
                <a:ea typeface="Arial"/>
                <a:cs typeface="Arial"/>
              </a:rPr>
              <a:t>You may wish to verbally include a line </a:t>
            </a:r>
            <a:r>
              <a:rPr lang="en-AU" sz="1200" b="0" i="0" u="none" strike="noStrike" dirty="0">
                <a:solidFill>
                  <a:schemeClr val="tx1"/>
                </a:solidFill>
                <a:latin typeface="Calibri"/>
                <a:ea typeface="Arial"/>
                <a:cs typeface="Arial"/>
              </a:rPr>
              <a:t>acknowledging the artwork and artists – </a:t>
            </a:r>
            <a:r>
              <a:rPr lang="en-AU" sz="1200" b="1" i="0" u="none" strike="noStrike" dirty="0">
                <a:solidFill>
                  <a:schemeClr val="tx1"/>
                </a:solidFill>
                <a:latin typeface="Calibri"/>
                <a:ea typeface="Arial"/>
                <a:cs typeface="Arial"/>
              </a:rPr>
              <a:t>“We extend our respect and acknowledge sisters and </a:t>
            </a:r>
            <a:r>
              <a:rPr lang="en-AU" sz="1200" b="1" i="0" u="none" strike="noStrike" dirty="0" err="1">
                <a:solidFill>
                  <a:schemeClr val="tx1"/>
                </a:solidFill>
                <a:latin typeface="Calibri"/>
                <a:ea typeface="Arial"/>
                <a:cs typeface="Arial"/>
              </a:rPr>
              <a:t>Quandamooka</a:t>
            </a:r>
            <a:r>
              <a:rPr lang="en-AU" sz="1200" b="1" i="0" u="none" strike="noStrike" dirty="0">
                <a:solidFill>
                  <a:schemeClr val="tx1"/>
                </a:solidFill>
                <a:latin typeface="Calibri"/>
                <a:ea typeface="Arial"/>
                <a:cs typeface="Arial"/>
              </a:rPr>
              <a:t> artists Casey </a:t>
            </a:r>
            <a:r>
              <a:rPr lang="en-AU" sz="1200" b="1" i="0" u="none" strike="noStrike" dirty="0" err="1">
                <a:solidFill>
                  <a:schemeClr val="tx1"/>
                </a:solidFill>
                <a:latin typeface="Calibri"/>
                <a:ea typeface="Arial"/>
                <a:cs typeface="Arial"/>
              </a:rPr>
              <a:t>Coolwell</a:t>
            </a:r>
            <a:r>
              <a:rPr lang="en-AU" sz="1200" b="1" i="0" u="none" strike="noStrike" dirty="0">
                <a:solidFill>
                  <a:schemeClr val="tx1"/>
                </a:solidFill>
                <a:latin typeface="Calibri"/>
                <a:ea typeface="Arial"/>
                <a:cs typeface="Arial"/>
              </a:rPr>
              <a:t> and Kyra </a:t>
            </a:r>
            <a:r>
              <a:rPr lang="en-AU" sz="1200" b="1" i="0" u="none" strike="noStrike" dirty="0" err="1">
                <a:solidFill>
                  <a:schemeClr val="tx1"/>
                </a:solidFill>
                <a:latin typeface="Calibri"/>
                <a:ea typeface="Arial"/>
                <a:cs typeface="Arial"/>
              </a:rPr>
              <a:t>Mancktelow</a:t>
            </a:r>
            <a:r>
              <a:rPr lang="en-AU" sz="1200" b="1" i="0" u="none" strike="noStrike" dirty="0">
                <a:solidFill>
                  <a:schemeClr val="tx1"/>
                </a:solidFill>
                <a:latin typeface="Calibri"/>
                <a:ea typeface="Arial"/>
                <a:cs typeface="Arial"/>
              </a:rPr>
              <a:t> for </a:t>
            </a:r>
            <a:r>
              <a:rPr lang="en-AU" sz="1200" b="1" i="1" u="none" strike="noStrike" dirty="0">
                <a:solidFill>
                  <a:schemeClr val="tx1"/>
                </a:solidFill>
                <a:latin typeface="Calibri"/>
                <a:ea typeface="Arial"/>
                <a:cs typeface="Arial"/>
              </a:rPr>
              <a:t>A guidance through time, </a:t>
            </a:r>
            <a:r>
              <a:rPr lang="en-AU" sz="1200" b="1" i="0" u="none" strike="noStrike" dirty="0">
                <a:solidFill>
                  <a:schemeClr val="tx1"/>
                </a:solidFill>
                <a:latin typeface="Calibri"/>
                <a:ea typeface="Arial"/>
                <a:cs typeface="Arial"/>
              </a:rPr>
              <a:t>the beautiful and powerful representation of reconciliation at UQ</a:t>
            </a:r>
            <a:r>
              <a:rPr lang="en-AU" sz="1200" b="1" i="1" u="none" strike="noStrike" dirty="0">
                <a:solidFill>
                  <a:schemeClr val="tx1"/>
                </a:solidFill>
                <a:latin typeface="Calibri"/>
                <a:ea typeface="Arial"/>
                <a:cs typeface="Arial"/>
              </a:rPr>
              <a:t>.”</a:t>
            </a:r>
            <a:endParaRPr lang="en-AU" sz="1200" b="1" dirty="0">
              <a:solidFill>
                <a:schemeClr val="tx1"/>
              </a:solidFill>
              <a:latin typeface="Calibri"/>
              <a:ea typeface="Arial"/>
              <a:cs typeface="Arial"/>
            </a:endParaRPr>
          </a:p>
          <a:p>
            <a:pPr>
              <a:defRPr/>
            </a:pPr>
            <a:endParaRPr lang="en-AU" sz="1200" dirty="0">
              <a:solidFill>
                <a:schemeClr val="tx1"/>
              </a:solidFill>
              <a:latin typeface="Calibri"/>
              <a:ea typeface="Arial"/>
              <a:cs typeface="Arial"/>
            </a:endParaRPr>
          </a:p>
          <a:p>
            <a:pPr marL="0" marR="0" lvl="0" indent="0" algn="l" defTabSz="914400">
              <a:lnSpc>
                <a:spcPct val="100000"/>
              </a:lnSpc>
              <a:spcBef>
                <a:spcPts val="0"/>
              </a:spcBef>
              <a:spcAft>
                <a:spcPts val="0"/>
              </a:spcAft>
              <a:buClrTx/>
              <a:buSzTx/>
              <a:buFontTx/>
              <a:buNone/>
              <a:defRPr/>
            </a:pPr>
            <a:r>
              <a:rPr lang="en-AU" sz="1200" i="1" dirty="0">
                <a:solidFill>
                  <a:schemeClr val="tx1"/>
                </a:solidFill>
                <a:latin typeface="Calibri"/>
                <a:ea typeface="Arial"/>
                <a:cs typeface="Arial"/>
              </a:rPr>
              <a:t>Slide last updated February2023. </a:t>
            </a:r>
            <a:r>
              <a:rPr lang="en-AU" i="1" dirty="0"/>
              <a:t>Source: PVC(IE)/ATSISU (contact Nicole Rawson-Harris: </a:t>
            </a:r>
            <a:r>
              <a:rPr lang="en-AU" i="1" dirty="0" err="1"/>
              <a:t>uqrap@uq.edu.au</a:t>
            </a:r>
            <a:r>
              <a:rPr lang="en-AU" i="1" dirty="0"/>
              <a:t>).</a:t>
            </a:r>
            <a:endParaRPr lang="en-AU" dirty="0"/>
          </a:p>
        </p:txBody>
      </p:sp>
      <p:sp>
        <p:nvSpPr>
          <p:cNvPr id="4" name="Slide Number Placeholder 3"/>
          <p:cNvSpPr>
            <a:spLocks noGrp="1"/>
          </p:cNvSpPr>
          <p:nvPr>
            <p:ph type="sldNum" sz="quarter" idx="5"/>
          </p:nvPr>
        </p:nvSpPr>
        <p:spPr bwMode="auto"/>
        <p:txBody>
          <a:bodyPr/>
          <a:lstStyle/>
          <a:p>
            <a:pPr>
              <a:defRPr/>
            </a:pPr>
            <a:fld id="{0EF05BAA-92F6-4DEA-A832-E4B15A2F525C}" type="slidenum">
              <a:rPr lang="en-AU"/>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userDrawn="1">
  <p:cSld name="Text with Image Half">
    <p:spTree>
      <p:nvGrpSpPr>
        <p:cNvPr id="1" name=""/>
        <p:cNvGrpSpPr/>
        <p:nvPr/>
      </p:nvGrpSpPr>
      <p:grpSpPr bwMode="auto">
        <a:xfrm>
          <a:off x="0" y="0"/>
          <a:ext cx="0" cy="0"/>
          <a:chOff x="0" y="0"/>
          <a:chExt cx="0" cy="0"/>
        </a:xfrm>
      </p:grpSpPr>
      <p:sp>
        <p:nvSpPr>
          <p:cNvPr id="6" name="Footer Placeholder 5"/>
          <p:cNvSpPr>
            <a:spLocks noGrp="1"/>
          </p:cNvSpPr>
          <p:nvPr>
            <p:ph type="ftr" sz="quarter" idx="20"/>
          </p:nvPr>
        </p:nvSpPr>
        <p:spPr bwMode="auto"/>
        <p:txBody>
          <a:bodyPr/>
          <a:lstStyle/>
          <a:p>
            <a:pPr>
              <a:defRPr/>
            </a:pPr>
            <a:endParaRPr lang="en-AU"/>
          </a:p>
        </p:txBody>
      </p:sp>
      <p:sp>
        <p:nvSpPr>
          <p:cNvPr id="18" name="Picture Placeholder 17"/>
          <p:cNvSpPr>
            <a:spLocks noGrp="1"/>
          </p:cNvSpPr>
          <p:nvPr>
            <p:ph type="pic" sz="quarter" idx="22" hasCustomPrompt="1"/>
          </p:nvPr>
        </p:nvSpPr>
        <p:spPr bwMode="auto">
          <a:xfrm>
            <a:off x="5591945" y="-4"/>
            <a:ext cx="6586315" cy="6858001"/>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extrusionOk="0">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pPr>
              <a:defRPr/>
            </a:pPr>
            <a:r>
              <a:rPr lang="en-AU"/>
              <a:t>Insert image and send to back</a:t>
            </a:r>
            <a:endParaRPr/>
          </a:p>
        </p:txBody>
      </p:sp>
      <p:sp>
        <p:nvSpPr>
          <p:cNvPr id="7" name="Slide Number Placeholder 6"/>
          <p:cNvSpPr>
            <a:spLocks noGrp="1"/>
          </p:cNvSpPr>
          <p:nvPr>
            <p:ph type="sldNum" sz="quarter" idx="21"/>
          </p:nvPr>
        </p:nvSpPr>
        <p:spPr bwMode="auto"/>
        <p:txBody>
          <a:bodyPr/>
          <a:lstStyle>
            <a:lvl1pPr>
              <a:defRPr>
                <a:solidFill>
                  <a:schemeClr val="bg1"/>
                </a:solidFill>
              </a:defRPr>
            </a:lvl1pPr>
          </a:lstStyle>
          <a:p>
            <a:pPr>
              <a:defRPr/>
            </a:pPr>
            <a:fld id="{E917DE0E-AFB1-41FD-BC35-27DB61CA125F}" type="slidenum">
              <a:rPr lang="en-AU"/>
              <a:t>‹#›</a:t>
            </a:fld>
            <a:endParaRPr lang="en-AU"/>
          </a:p>
        </p:txBody>
      </p:sp>
      <p:sp>
        <p:nvSpPr>
          <p:cNvPr id="23" name="Content Placeholder 22"/>
          <p:cNvSpPr>
            <a:spLocks noGrp="1"/>
          </p:cNvSpPr>
          <p:nvPr>
            <p:ph sz="quarter" idx="23"/>
          </p:nvPr>
        </p:nvSpPr>
        <p:spPr bwMode="auto">
          <a:xfrm>
            <a:off x="676800" y="2520000"/>
            <a:ext cx="4500000" cy="3240087"/>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extrusionOk="0">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a:lvl1pPr>
            <a:lvl2pPr>
              <a:defRPr lang="en-US" sz="1400"/>
            </a:lvl2pPr>
            <a:lvl3pPr>
              <a:defRPr lang="en-US" sz="1400"/>
            </a:lvl3pPr>
            <a:lvl4pPr>
              <a:defRPr lang="en-US" sz="1400"/>
            </a:lvl4pPr>
            <a:lvl5pPr>
              <a:defRPr lang="en-AU" sz="1400"/>
            </a:lvl5pPr>
          </a:lstStyle>
          <a:p>
            <a:pPr lvl="0">
              <a:lnSpc>
                <a:spcPct val="100000"/>
              </a:lnSpc>
              <a:spcAft>
                <a:spcPts val="1200"/>
              </a:spcAft>
              <a:defRPr/>
            </a:pPr>
            <a:r>
              <a:rPr lang="en-US"/>
              <a:t>Click to edit Master text styles</a:t>
            </a:r>
          </a:p>
          <a:p>
            <a:pPr lvl="1">
              <a:lnSpc>
                <a:spcPct val="100000"/>
              </a:lnSpc>
              <a:spcAft>
                <a:spcPts val="1200"/>
              </a:spcAft>
              <a:defRPr/>
            </a:pPr>
            <a:r>
              <a:rPr lang="en-US"/>
              <a:t>Second level</a:t>
            </a:r>
          </a:p>
          <a:p>
            <a:pPr lvl="2">
              <a:lnSpc>
                <a:spcPct val="100000"/>
              </a:lnSpc>
              <a:spcAft>
                <a:spcPts val="1200"/>
              </a:spcAft>
              <a:defRPr/>
            </a:pPr>
            <a:r>
              <a:rPr lang="en-US"/>
              <a:t>Third level</a:t>
            </a:r>
          </a:p>
          <a:p>
            <a:pPr lvl="3">
              <a:lnSpc>
                <a:spcPct val="100000"/>
              </a:lnSpc>
              <a:spcAft>
                <a:spcPts val="1200"/>
              </a:spcAft>
              <a:defRPr/>
            </a:pPr>
            <a:r>
              <a:rPr lang="en-US"/>
              <a:t>Fourth level</a:t>
            </a:r>
          </a:p>
          <a:p>
            <a:pPr lvl="4">
              <a:lnSpc>
                <a:spcPct val="100000"/>
              </a:lnSpc>
              <a:spcAft>
                <a:spcPts val="1200"/>
              </a:spcAft>
              <a:defRPr/>
            </a:pPr>
            <a:r>
              <a:rPr lang="en-US"/>
              <a:t>Fifth level</a:t>
            </a:r>
            <a:endParaRPr lang="en-AU"/>
          </a:p>
        </p:txBody>
      </p:sp>
      <p:sp>
        <p:nvSpPr>
          <p:cNvPr id="24" name="Title 1"/>
          <p:cNvSpPr>
            <a:spLocks noGrp="1"/>
          </p:cNvSpPr>
          <p:nvPr>
            <p:ph type="title" hasCustomPrompt="1"/>
          </p:nvPr>
        </p:nvSpPr>
        <p:spPr bwMode="auto">
          <a:xfrm>
            <a:off x="676800" y="1198800"/>
            <a:ext cx="4500000" cy="503510"/>
          </a:xfrm>
        </p:spPr>
        <p:txBody>
          <a:bodyPr anchor="t">
            <a:noAutofit/>
          </a:bodyPr>
          <a:lstStyle>
            <a:lvl1pPr>
              <a:defRPr sz="3600"/>
            </a:lvl1pPr>
          </a:lstStyle>
          <a:p>
            <a:pPr>
              <a:defRPr/>
            </a:pPr>
            <a:r>
              <a:rPr lang="en-US"/>
              <a:t>Title here</a:t>
            </a:r>
            <a:endParaRPr lang="en-AU"/>
          </a:p>
        </p:txBody>
      </p:sp>
      <p:sp>
        <p:nvSpPr>
          <p:cNvPr id="25" name="Text Placeholder 5"/>
          <p:cNvSpPr>
            <a:spLocks noGrp="1"/>
          </p:cNvSpPr>
          <p:nvPr>
            <p:ph type="body" sz="quarter" idx="31" hasCustomPrompt="1"/>
          </p:nvPr>
        </p:nvSpPr>
        <p:spPr bwMode="auto">
          <a:xfrm>
            <a:off x="695326" y="1800000"/>
            <a:ext cx="4500000" cy="506132"/>
          </a:xfrm>
          <a:prstGeom prst="rect">
            <a:avLst/>
          </a:prstGeom>
        </p:spPr>
        <p:txBody>
          <a:bodyPr>
            <a:noAutofit/>
          </a:bodyPr>
          <a:lstStyle>
            <a:lvl1pPr>
              <a:lnSpc>
                <a:spcPct val="100000"/>
              </a:lnSpc>
              <a:defRPr sz="1800" b="0">
                <a:solidFill>
                  <a:schemeClr val="tx2"/>
                </a:solidFill>
                <a:latin typeface="+mj-lt"/>
              </a:defRPr>
            </a:lvl1pPr>
            <a:lvl2pPr marL="612" indent="0">
              <a:buNone/>
              <a:defRPr/>
            </a:lvl2pPr>
          </a:lstStyle>
          <a:p>
            <a:pPr lvl="0">
              <a:defRPr/>
            </a:pPr>
            <a:r>
              <a:rPr lang="en-US"/>
              <a:t>[Subtitle]</a:t>
            </a:r>
            <a:endParaRPr/>
          </a:p>
        </p:txBody>
      </p:sp>
    </p:spTree>
    <p:extLst>
      <p:ext uri="{BB962C8B-B14F-4D97-AF65-F5344CB8AC3E}">
        <p14:creationId xmlns:p14="http://schemas.microsoft.com/office/powerpoint/2010/main" val="266143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 id="2147483668" r:id="rId19"/>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389/fpsyg.2020.575024" TargetMode="External"/><Relationship Id="rId2" Type="http://schemas.openxmlformats.org/officeDocument/2006/relationships/hyperlink" Target="https://doi.org/10.1037/h0086006" TargetMode="External"/><Relationship Id="rId1" Type="http://schemas.openxmlformats.org/officeDocument/2006/relationships/slideLayout" Target="../slideLayouts/slideLayout5.xml"/><Relationship Id="rId6" Type="http://schemas.openxmlformats.org/officeDocument/2006/relationships/hyperlink" Target="https://ebookcentral.proquest.com/lib/qut/detail.action?docID=2097961" TargetMode="External"/><Relationship Id="rId5" Type="http://schemas.openxmlformats.org/officeDocument/2006/relationships/hyperlink" Target="https://learning.oreilly.com/library/view/halt-impostor-syndrome/53863MIT65205/chapter001.xhtml" TargetMode="External"/><Relationship Id="rId4" Type="http://schemas.openxmlformats.org/officeDocument/2006/relationships/hyperlink" Target="https://doi.org/10.1002/job.2733"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691854"/>
            <a:ext cx="9144000" cy="2387600"/>
          </a:xfrm>
        </p:spPr>
        <p:txBody>
          <a:bodyPr/>
          <a:lstStyle/>
          <a:p>
            <a:r>
              <a:rPr lang="en-US" dirty="0"/>
              <a:t>Dealing with impostor syndrome:</a:t>
            </a:r>
            <a:br>
              <a:rPr lang="en-US" dirty="0"/>
            </a:br>
            <a:r>
              <a:rPr lang="en-US" dirty="0"/>
              <a:t>You are not alone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171529"/>
            <a:ext cx="9144000" cy="1655762"/>
          </a:xfrm>
        </p:spPr>
        <p:txBody>
          <a:bodyPr/>
          <a:lstStyle/>
          <a:p>
            <a:r>
              <a:rPr lang="en-US" dirty="0"/>
              <a:t>Senn Oon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C394F-80C5-9918-EA9A-EFE8EF6DED69}"/>
              </a:ext>
            </a:extLst>
          </p:cNvPr>
          <p:cNvSpPr>
            <a:spLocks noGrp="1"/>
          </p:cNvSpPr>
          <p:nvPr>
            <p:ph type="title"/>
          </p:nvPr>
        </p:nvSpPr>
        <p:spPr/>
        <p:txBody>
          <a:bodyPr/>
          <a:lstStyle/>
          <a:p>
            <a:r>
              <a:rPr lang="en-AU" dirty="0"/>
              <a:t>How does impostor syndrome affect us and others?</a:t>
            </a:r>
          </a:p>
        </p:txBody>
      </p:sp>
      <p:sp>
        <p:nvSpPr>
          <p:cNvPr id="6" name="Content Placeholder 5">
            <a:extLst>
              <a:ext uri="{FF2B5EF4-FFF2-40B4-BE49-F238E27FC236}">
                <a16:creationId xmlns:a16="http://schemas.microsoft.com/office/drawing/2014/main" id="{CE5A3806-A9B6-D56D-7190-FEDD1A247ED3}"/>
              </a:ext>
            </a:extLst>
          </p:cNvPr>
          <p:cNvSpPr>
            <a:spLocks noGrp="1"/>
          </p:cNvSpPr>
          <p:nvPr>
            <p:ph idx="1"/>
          </p:nvPr>
        </p:nvSpPr>
        <p:spPr/>
        <p:txBody>
          <a:bodyPr/>
          <a:lstStyle/>
          <a:p>
            <a:r>
              <a:rPr lang="en-AU" dirty="0"/>
              <a:t>It’s important to be mindful of how impostor syndrome affects both ourselves and others.</a:t>
            </a:r>
          </a:p>
          <a:p>
            <a:r>
              <a:rPr lang="en-AU" dirty="0"/>
              <a:t>Use the butcher’s paper and pens to brainstorm the effects of impostor syndrome.</a:t>
            </a:r>
          </a:p>
        </p:txBody>
      </p:sp>
      <p:sp>
        <p:nvSpPr>
          <p:cNvPr id="9" name="Footer Placeholder 5">
            <a:extLst>
              <a:ext uri="{FF2B5EF4-FFF2-40B4-BE49-F238E27FC236}">
                <a16:creationId xmlns:a16="http://schemas.microsoft.com/office/drawing/2014/main" id="{07C9A3F5-6365-C00F-E972-084048572C87}"/>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pic>
        <p:nvPicPr>
          <p:cNvPr id="11" name="Graphic 10" descr="Group brainstorm with solid fill">
            <a:extLst>
              <a:ext uri="{FF2B5EF4-FFF2-40B4-BE49-F238E27FC236}">
                <a16:creationId xmlns:a16="http://schemas.microsoft.com/office/drawing/2014/main" id="{9FACCC1F-0D59-802F-30BB-8B7C8B4920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05345" y="4236880"/>
            <a:ext cx="1772653" cy="1772653"/>
          </a:xfrm>
          <a:prstGeom prst="rect">
            <a:avLst/>
          </a:prstGeom>
        </p:spPr>
      </p:pic>
    </p:spTree>
    <p:extLst>
      <p:ext uri="{BB962C8B-B14F-4D97-AF65-F5344CB8AC3E}">
        <p14:creationId xmlns:p14="http://schemas.microsoft.com/office/powerpoint/2010/main" val="148585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7C8B-D5FD-F287-7C84-B0EBF0FC7E64}"/>
              </a:ext>
            </a:extLst>
          </p:cNvPr>
          <p:cNvSpPr>
            <a:spLocks noGrp="1"/>
          </p:cNvSpPr>
          <p:nvPr>
            <p:ph type="title"/>
          </p:nvPr>
        </p:nvSpPr>
        <p:spPr/>
        <p:txBody>
          <a:bodyPr/>
          <a:lstStyle/>
          <a:p>
            <a:r>
              <a:rPr lang="en-AU" dirty="0"/>
              <a:t>Effects of impostor syndrome</a:t>
            </a:r>
          </a:p>
        </p:txBody>
      </p:sp>
      <p:sp>
        <p:nvSpPr>
          <p:cNvPr id="3" name="Content Placeholder 2">
            <a:extLst>
              <a:ext uri="{FF2B5EF4-FFF2-40B4-BE49-F238E27FC236}">
                <a16:creationId xmlns:a16="http://schemas.microsoft.com/office/drawing/2014/main" id="{11AF9EBC-85AC-D702-0952-B7A3E7DE82D1}"/>
              </a:ext>
            </a:extLst>
          </p:cNvPr>
          <p:cNvSpPr>
            <a:spLocks noGrp="1"/>
          </p:cNvSpPr>
          <p:nvPr>
            <p:ph idx="1"/>
          </p:nvPr>
        </p:nvSpPr>
        <p:spPr/>
        <p:txBody>
          <a:bodyPr/>
          <a:lstStyle/>
          <a:p>
            <a:r>
              <a:rPr lang="en-AU" dirty="0"/>
              <a:t>For ourselves, it can lead to stress and anxiety, self-defeating thoughts, and extreme fear of failure (Mount &amp; </a:t>
            </a:r>
            <a:r>
              <a:rPr lang="en-AU" dirty="0" err="1"/>
              <a:t>Tardanico</a:t>
            </a:r>
            <a:r>
              <a:rPr lang="en-AU" dirty="0"/>
              <a:t>, 2014).</a:t>
            </a:r>
          </a:p>
          <a:p>
            <a:r>
              <a:rPr lang="en-AU" dirty="0"/>
              <a:t>For others, it can lead to stress and anxiety, diminished trust, and insecurity (Mount &amp; </a:t>
            </a:r>
            <a:r>
              <a:rPr lang="en-AU" dirty="0" err="1"/>
              <a:t>Tardanico</a:t>
            </a:r>
            <a:r>
              <a:rPr lang="en-AU" dirty="0"/>
              <a:t>, 2014).</a:t>
            </a:r>
          </a:p>
        </p:txBody>
      </p:sp>
      <p:sp>
        <p:nvSpPr>
          <p:cNvPr id="7" name="Footer Placeholder 5">
            <a:extLst>
              <a:ext uri="{FF2B5EF4-FFF2-40B4-BE49-F238E27FC236}">
                <a16:creationId xmlns:a16="http://schemas.microsoft.com/office/drawing/2014/main" id="{21D279CA-A4FA-D26C-32AE-11A85F3C59D1}"/>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415782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5D1A-3DF1-D076-1CF1-225C91373C17}"/>
              </a:ext>
            </a:extLst>
          </p:cNvPr>
          <p:cNvSpPr>
            <a:spLocks noGrp="1"/>
          </p:cNvSpPr>
          <p:nvPr>
            <p:ph type="title"/>
          </p:nvPr>
        </p:nvSpPr>
        <p:spPr/>
        <p:txBody>
          <a:bodyPr/>
          <a:lstStyle/>
          <a:p>
            <a:r>
              <a:rPr lang="en-AU" dirty="0"/>
              <a:t>How can we manage impostor syndrome?</a:t>
            </a:r>
          </a:p>
        </p:txBody>
      </p:sp>
      <p:sp>
        <p:nvSpPr>
          <p:cNvPr id="3" name="Content Placeholder 2">
            <a:extLst>
              <a:ext uri="{FF2B5EF4-FFF2-40B4-BE49-F238E27FC236}">
                <a16:creationId xmlns:a16="http://schemas.microsoft.com/office/drawing/2014/main" id="{9C1628BF-9681-9FB0-54FF-49E2B731EE21}"/>
              </a:ext>
            </a:extLst>
          </p:cNvPr>
          <p:cNvSpPr>
            <a:spLocks noGrp="1"/>
          </p:cNvSpPr>
          <p:nvPr>
            <p:ph idx="1"/>
          </p:nvPr>
        </p:nvSpPr>
        <p:spPr/>
        <p:txBody>
          <a:bodyPr/>
          <a:lstStyle/>
          <a:p>
            <a:r>
              <a:rPr lang="en-AU" dirty="0"/>
              <a:t>Let’s talk about management and prevention strategies you might have heard of or tried.</a:t>
            </a:r>
          </a:p>
          <a:p>
            <a:r>
              <a:rPr lang="en-AU" dirty="0"/>
              <a:t>On a post-it note, write down a strategy you’re going to try next time you feel impostor syndrome.</a:t>
            </a:r>
          </a:p>
        </p:txBody>
      </p:sp>
      <p:sp>
        <p:nvSpPr>
          <p:cNvPr id="7" name="Footer Placeholder 5">
            <a:extLst>
              <a:ext uri="{FF2B5EF4-FFF2-40B4-BE49-F238E27FC236}">
                <a16:creationId xmlns:a16="http://schemas.microsoft.com/office/drawing/2014/main" id="{35CEC845-AF5F-DD7B-3369-9F78E3231F37}"/>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12023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4EF6F3-DCDE-B465-A0CB-7701C8600661}"/>
              </a:ext>
            </a:extLst>
          </p:cNvPr>
          <p:cNvSpPr>
            <a:spLocks noGrp="1"/>
          </p:cNvSpPr>
          <p:nvPr>
            <p:ph type="title"/>
          </p:nvPr>
        </p:nvSpPr>
        <p:spPr/>
        <p:txBody>
          <a:bodyPr/>
          <a:lstStyle/>
          <a:p>
            <a:r>
              <a:rPr lang="en-AU" dirty="0"/>
              <a:t>In conclusion…</a:t>
            </a:r>
          </a:p>
        </p:txBody>
      </p:sp>
      <p:sp>
        <p:nvSpPr>
          <p:cNvPr id="6" name="Content Placeholder 5">
            <a:extLst>
              <a:ext uri="{FF2B5EF4-FFF2-40B4-BE49-F238E27FC236}">
                <a16:creationId xmlns:a16="http://schemas.microsoft.com/office/drawing/2014/main" id="{79179594-8B6C-4FDD-6194-B54CD8445E1C}"/>
              </a:ext>
            </a:extLst>
          </p:cNvPr>
          <p:cNvSpPr>
            <a:spLocks noGrp="1"/>
          </p:cNvSpPr>
          <p:nvPr>
            <p:ph idx="1"/>
          </p:nvPr>
        </p:nvSpPr>
        <p:spPr/>
        <p:txBody>
          <a:bodyPr/>
          <a:lstStyle/>
          <a:p>
            <a:r>
              <a:rPr lang="en-AU" dirty="0"/>
              <a:t>Impostor syndrome is an experience where, despite being competent, you discount your achievements and fear others will realise you are incompetent and a fraud.</a:t>
            </a:r>
          </a:p>
          <a:p>
            <a:r>
              <a:rPr lang="en-AU" dirty="0"/>
              <a:t>It can be caused by factors internal to you, but you can also be “</a:t>
            </a:r>
            <a:r>
              <a:rPr lang="en-AU" dirty="0" err="1"/>
              <a:t>impostorised</a:t>
            </a:r>
            <a:r>
              <a:rPr lang="en-AU" dirty="0"/>
              <a:t>” by external sources.</a:t>
            </a:r>
          </a:p>
          <a:p>
            <a:r>
              <a:rPr lang="en-AU" dirty="0"/>
              <a:t>It negatively affects both you and others, often in similar ways.</a:t>
            </a:r>
          </a:p>
          <a:p>
            <a:r>
              <a:rPr lang="en-AU" dirty="0"/>
              <a:t>There are strategies you can use to manage or even prevent experiences of impostor syndrome.</a:t>
            </a:r>
          </a:p>
        </p:txBody>
      </p:sp>
      <p:sp>
        <p:nvSpPr>
          <p:cNvPr id="9" name="Footer Placeholder 5">
            <a:extLst>
              <a:ext uri="{FF2B5EF4-FFF2-40B4-BE49-F238E27FC236}">
                <a16:creationId xmlns:a16="http://schemas.microsoft.com/office/drawing/2014/main" id="{B3941284-F880-A919-F4E0-C0B09EE3E754}"/>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358491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FB2E84AA-7007-4965-FA86-10A150DFDDF2}"/>
              </a:ext>
            </a:extLst>
          </p:cNvPr>
          <p:cNvSpPr>
            <a:spLocks noGrp="1"/>
          </p:cNvSpPr>
          <p:nvPr>
            <p:ph type="body" sz="half" idx="2"/>
          </p:nvPr>
        </p:nvSpPr>
        <p:spPr/>
        <p:txBody>
          <a:bodyPr>
            <a:normAutofit/>
          </a:bodyPr>
          <a:lstStyle/>
          <a:p>
            <a:r>
              <a:rPr lang="en-AU" sz="2400" dirty="0"/>
              <a:t>I’d greatly appreciate it if you could give me feedback to help inform my teaching and facilitation practice. This form should only take one or two minutes to fill out!</a:t>
            </a:r>
          </a:p>
        </p:txBody>
      </p:sp>
      <p:sp>
        <p:nvSpPr>
          <p:cNvPr id="2" name="Title 1">
            <a:extLst>
              <a:ext uri="{FF2B5EF4-FFF2-40B4-BE49-F238E27FC236}">
                <a16:creationId xmlns:a16="http://schemas.microsoft.com/office/drawing/2014/main" id="{77DE73D3-6FBD-8FE3-8F12-410C0A88622E}"/>
              </a:ext>
            </a:extLst>
          </p:cNvPr>
          <p:cNvSpPr>
            <a:spLocks noGrp="1"/>
          </p:cNvSpPr>
          <p:nvPr>
            <p:ph type="title"/>
          </p:nvPr>
        </p:nvSpPr>
        <p:spPr/>
        <p:txBody>
          <a:bodyPr/>
          <a:lstStyle/>
          <a:p>
            <a:r>
              <a:rPr lang="en-AU" dirty="0"/>
              <a:t>Thank you!</a:t>
            </a:r>
          </a:p>
        </p:txBody>
      </p:sp>
      <p:pic>
        <p:nvPicPr>
          <p:cNvPr id="31" name="Picture Placeholder 30" descr="A qr code on a white background&#10;&#10;Description automatically generated">
            <a:extLst>
              <a:ext uri="{FF2B5EF4-FFF2-40B4-BE49-F238E27FC236}">
                <a16:creationId xmlns:a16="http://schemas.microsoft.com/office/drawing/2014/main" id="{B4596E57-2CC2-E7C0-4AC0-BBE6FE4A9C72}"/>
              </a:ext>
            </a:extLst>
          </p:cNvPr>
          <p:cNvPicPr>
            <a:picLocks noGrp="1" noChangeAspect="1"/>
          </p:cNvPicPr>
          <p:nvPr>
            <p:ph type="pic" idx="1"/>
          </p:nvPr>
        </p:nvPicPr>
        <p:blipFill rotWithShape="1">
          <a:blip r:embed="rId2"/>
          <a:srcRect l="-53181" t="-75919" r="-45153" b="-40925"/>
          <a:stretch/>
        </p:blipFill>
        <p:spPr>
          <a:xfrm>
            <a:off x="6646264" y="0"/>
            <a:ext cx="5545736" cy="6063092"/>
          </a:xfrm>
        </p:spPr>
      </p:pic>
      <p:sp>
        <p:nvSpPr>
          <p:cNvPr id="32" name="Footer Placeholder 5">
            <a:extLst>
              <a:ext uri="{FF2B5EF4-FFF2-40B4-BE49-F238E27FC236}">
                <a16:creationId xmlns:a16="http://schemas.microsoft.com/office/drawing/2014/main" id="{191E174A-FDB2-B155-A434-FC1EC0549999}"/>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288527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34DE-3425-1D80-284A-76C98C265926}"/>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D31EE3B0-3EAF-5566-54CA-C98AAA655713}"/>
              </a:ext>
            </a:extLst>
          </p:cNvPr>
          <p:cNvSpPr>
            <a:spLocks noGrp="1"/>
          </p:cNvSpPr>
          <p:nvPr>
            <p:ph idx="1"/>
          </p:nvPr>
        </p:nvSpPr>
        <p:spPr/>
        <p:txBody>
          <a:bodyPr>
            <a:normAutofit fontScale="70000" lnSpcReduction="20000"/>
          </a:bodyPr>
          <a:lstStyle/>
          <a:p>
            <a:r>
              <a:rPr lang="en-AU" dirty="0" err="1"/>
              <a:t>Clance</a:t>
            </a:r>
            <a:r>
              <a:rPr lang="en-AU" dirty="0"/>
              <a:t>, P. R., &amp; </a:t>
            </a:r>
            <a:r>
              <a:rPr lang="en-AU" dirty="0" err="1"/>
              <a:t>Imes</a:t>
            </a:r>
            <a:r>
              <a:rPr lang="en-AU" dirty="0"/>
              <a:t>, S. (1978). The Imposter Phenomenon in High Achieving Women: Dynamics and Therapeutic Intervention. </a:t>
            </a:r>
            <a:r>
              <a:rPr lang="en-AU" i="1" dirty="0"/>
              <a:t>Psychotherapy Theory, Research, and Practice, 15</a:t>
            </a:r>
            <a:r>
              <a:rPr lang="en-AU" dirty="0"/>
              <a:t>(3), 241-247. </a:t>
            </a:r>
            <a:r>
              <a:rPr lang="en-AU" dirty="0">
                <a:hlinkClick r:id="rId2"/>
              </a:rPr>
              <a:t>https://doi.org/10.1037/h0086006</a:t>
            </a:r>
            <a:endParaRPr lang="en-AU" dirty="0"/>
          </a:p>
          <a:p>
            <a:r>
              <a:rPr lang="en-AU" dirty="0"/>
              <a:t>Feenstra, S., </a:t>
            </a:r>
            <a:r>
              <a:rPr lang="en-AU" dirty="0" err="1"/>
              <a:t>Begeny</a:t>
            </a:r>
            <a:r>
              <a:rPr lang="en-AU" dirty="0"/>
              <a:t>, C. T., Ryan, M. K., Rink, F. A., Stoker, J. I., &amp; Jordan, J. (2020). Contextualising the Impostor “Syndrome”. </a:t>
            </a:r>
            <a:r>
              <a:rPr lang="en-AU" i="1" dirty="0"/>
              <a:t>Frontiers in Psychology, 11,</a:t>
            </a:r>
            <a:r>
              <a:rPr lang="en-AU" dirty="0"/>
              <a:t> 575024. </a:t>
            </a:r>
            <a:r>
              <a:rPr lang="en-AU" dirty="0">
                <a:hlinkClick r:id="rId3"/>
              </a:rPr>
              <a:t>https://doi.org/10.3389/fpsyg.2020.575024</a:t>
            </a:r>
            <a:endParaRPr lang="en-AU" dirty="0"/>
          </a:p>
          <a:p>
            <a:r>
              <a:rPr lang="en-AU" dirty="0" err="1"/>
              <a:t>Gullifor</a:t>
            </a:r>
            <a:r>
              <a:rPr lang="en-AU" dirty="0"/>
              <a:t>, D. P., Gardner, W. L., Karam, E. P., </a:t>
            </a:r>
            <a:r>
              <a:rPr lang="en-AU" dirty="0" err="1"/>
              <a:t>Noghani</a:t>
            </a:r>
            <a:r>
              <a:rPr lang="en-AU" dirty="0"/>
              <a:t>, F., &amp; </a:t>
            </a:r>
            <a:r>
              <a:rPr lang="en-AU" dirty="0" err="1"/>
              <a:t>Cogliser</a:t>
            </a:r>
            <a:r>
              <a:rPr lang="en-AU" dirty="0"/>
              <a:t>, C. C. (2023, July 26). The impostor phenomenon at work: A systematic evidence-based review, conceptual development, and agenda for future research. </a:t>
            </a:r>
            <a:r>
              <a:rPr lang="en-AU" i="1" dirty="0"/>
              <a:t>Journal of Organisational </a:t>
            </a:r>
            <a:r>
              <a:rPr lang="en-AU" i="1" dirty="0" err="1"/>
              <a:t>Behavior</a:t>
            </a:r>
            <a:r>
              <a:rPr lang="en-AU" dirty="0"/>
              <a:t>. </a:t>
            </a:r>
            <a:r>
              <a:rPr lang="en-AU" dirty="0">
                <a:hlinkClick r:id="rId4"/>
              </a:rPr>
              <a:t>https://doi.org/10.1002/job.2733</a:t>
            </a:r>
            <a:endParaRPr lang="en-AU" dirty="0"/>
          </a:p>
          <a:p>
            <a:r>
              <a:rPr lang="en-AU" dirty="0"/>
              <a:t>Gutiérrez, A. S. (2023, September 26). </a:t>
            </a:r>
            <a:r>
              <a:rPr lang="en-AU" i="1" dirty="0"/>
              <a:t>Halt Impostor Syndrome Before It Happens</a:t>
            </a:r>
            <a:r>
              <a:rPr lang="en-AU" dirty="0"/>
              <a:t>. O’Reilly Learning. </a:t>
            </a:r>
            <a:r>
              <a:rPr lang="en-AU" dirty="0">
                <a:hlinkClick r:id="rId5"/>
              </a:rPr>
              <a:t>https://learning.oreilly.com/library/view/halt-impostor-syndrome/53863MIT65205/chapter001.xhtml</a:t>
            </a:r>
            <a:endParaRPr lang="en-AU" dirty="0"/>
          </a:p>
          <a:p>
            <a:r>
              <a:rPr lang="en-AU" dirty="0"/>
              <a:t>Mount, P., &amp; </a:t>
            </a:r>
            <a:r>
              <a:rPr lang="en-AU" dirty="0" err="1"/>
              <a:t>Tardanico</a:t>
            </a:r>
            <a:r>
              <a:rPr lang="en-AU" dirty="0"/>
              <a:t>, S. (2014). </a:t>
            </a:r>
            <a:r>
              <a:rPr lang="en-AU" i="1" dirty="0"/>
              <a:t>Beating the Impostor Syndrome</a:t>
            </a:r>
            <a:r>
              <a:rPr lang="en-AU" dirty="0"/>
              <a:t>. </a:t>
            </a:r>
            <a:r>
              <a:rPr lang="en-AU" dirty="0" err="1"/>
              <a:t>Center</a:t>
            </a:r>
            <a:r>
              <a:rPr lang="en-AU" dirty="0"/>
              <a:t> for Creative Leadership. </a:t>
            </a:r>
            <a:r>
              <a:rPr lang="en-AU" dirty="0">
                <a:hlinkClick r:id="rId6"/>
              </a:rPr>
              <a:t>https://ebookcentral.proquest.com/lib/qut/detail.action?docID=2097961</a:t>
            </a:r>
            <a:endParaRPr lang="en-AU" dirty="0"/>
          </a:p>
        </p:txBody>
      </p:sp>
      <p:sp>
        <p:nvSpPr>
          <p:cNvPr id="7" name="Footer Placeholder 5">
            <a:extLst>
              <a:ext uri="{FF2B5EF4-FFF2-40B4-BE49-F238E27FC236}">
                <a16:creationId xmlns:a16="http://schemas.microsoft.com/office/drawing/2014/main" id="{39EED805-69B3-50F5-8254-857FFE308601}"/>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90741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7D3B-2366-33FB-5214-0677F31736D0}"/>
              </a:ext>
            </a:extLst>
          </p:cNvPr>
          <p:cNvSpPr>
            <a:spLocks noGrp="1"/>
          </p:cNvSpPr>
          <p:nvPr>
            <p:ph type="title"/>
          </p:nvPr>
        </p:nvSpPr>
        <p:spPr>
          <a:xfrm>
            <a:off x="838200" y="704088"/>
            <a:ext cx="10515600" cy="676656"/>
          </a:xfrm>
        </p:spPr>
        <p:txBody>
          <a:bodyPr/>
          <a:lstStyle/>
          <a:p>
            <a:r>
              <a:rPr lang="en-AU" dirty="0"/>
              <a:t>Your emotional safety is important!</a:t>
            </a:r>
          </a:p>
        </p:txBody>
      </p:sp>
      <p:graphicFrame>
        <p:nvGraphicFramePr>
          <p:cNvPr id="14" name="Content Placeholder 13">
            <a:extLst>
              <a:ext uri="{FF2B5EF4-FFF2-40B4-BE49-F238E27FC236}">
                <a16:creationId xmlns:a16="http://schemas.microsoft.com/office/drawing/2014/main" id="{9F186A86-196D-29AC-A82D-2993D77F4B63}"/>
              </a:ext>
            </a:extLst>
          </p:cNvPr>
          <p:cNvGraphicFramePr>
            <a:graphicFrameLocks noGrp="1"/>
          </p:cNvGraphicFramePr>
          <p:nvPr>
            <p:ph idx="1"/>
            <p:extLst>
              <p:ext uri="{D42A27DB-BD31-4B8C-83A1-F6EECF244321}">
                <p14:modId xmlns:p14="http://schemas.microsoft.com/office/powerpoint/2010/main" val="683928874"/>
              </p:ext>
            </p:extLst>
          </p:nvPr>
        </p:nvGraphicFramePr>
        <p:xfrm>
          <a:off x="1152144" y="1901952"/>
          <a:ext cx="9363456"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4B1DD6ED-13D6-3106-1808-AA9D68433676}"/>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301254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2" name="Picture Placeholder 11"/>
          <p:cNvPicPr>
            <a:picLocks noGrp="1" noChangeAspect="1"/>
          </p:cNvPicPr>
          <p:nvPr>
            <p:ph type="pic" sz="quarter" idx="22"/>
          </p:nvPr>
        </p:nvPicPr>
        <p:blipFill>
          <a:blip r:embed="rId3" cstate="screen">
            <a:extLst>
              <a:ext uri="{28A0092B-C50C-407E-A947-70E740481C1C}">
                <a14:useLocalDpi xmlns:a14="http://schemas.microsoft.com/office/drawing/2010/main"/>
              </a:ext>
            </a:extLst>
          </a:blip>
          <a:srcRect/>
          <a:stretch/>
        </p:blipFill>
        <p:spPr bwMode="auto">
          <a:prstGeom prst="rect">
            <a:avLst/>
          </a:prstGeom>
        </p:spPr>
      </p:pic>
      <p:sp>
        <p:nvSpPr>
          <p:cNvPr id="7" name="Content Placeholder 6"/>
          <p:cNvSpPr>
            <a:spLocks noGrp="1"/>
          </p:cNvSpPr>
          <p:nvPr>
            <p:ph sz="quarter" idx="23"/>
          </p:nvPr>
        </p:nvSpPr>
        <p:spPr bwMode="auto"/>
        <p:txBody>
          <a:bodyPr/>
          <a:lstStyle/>
          <a:p>
            <a:pPr marL="0" lvl="1" indent="0">
              <a:buNone/>
              <a:defRPr/>
            </a:pPr>
            <a:r>
              <a:rPr lang="en-AU" sz="2000" dirty="0"/>
              <a:t>I acknowledge the Traditional Owners of this land, the </a:t>
            </a:r>
            <a:r>
              <a:rPr lang="en-AU" sz="2000" dirty="0" err="1"/>
              <a:t>Turrbal</a:t>
            </a:r>
            <a:r>
              <a:rPr lang="en-AU" sz="2000" dirty="0"/>
              <a:t> and </a:t>
            </a:r>
            <a:r>
              <a:rPr lang="en-AU" sz="2000" dirty="0" err="1"/>
              <a:t>Jagera</a:t>
            </a:r>
            <a:r>
              <a:rPr lang="en-AU" sz="2000" dirty="0"/>
              <a:t> peoples, and their custodianship of the lands on which we meet, which have always been places of teaching and learning. Sovereignty was never ceded.</a:t>
            </a:r>
            <a:endParaRPr sz="2000" dirty="0"/>
          </a:p>
          <a:p>
            <a:pPr marL="0" lvl="1" indent="0">
              <a:buNone/>
              <a:defRPr/>
            </a:pPr>
            <a:r>
              <a:rPr lang="en-US" sz="2000" dirty="0"/>
              <a:t>I pay my respects to their Elders, past, present, and emerging. </a:t>
            </a:r>
            <a:r>
              <a:rPr sz="2000" dirty="0"/>
              <a:t>I acknowledge the important role Aboriginal and Torres Strait Islander peoples play in the Queensland research community.</a:t>
            </a:r>
          </a:p>
        </p:txBody>
      </p:sp>
      <p:sp>
        <p:nvSpPr>
          <p:cNvPr id="2" name="Title 1"/>
          <p:cNvSpPr>
            <a:spLocks noGrp="1"/>
          </p:cNvSpPr>
          <p:nvPr>
            <p:ph type="title"/>
          </p:nvPr>
        </p:nvSpPr>
        <p:spPr bwMode="auto"/>
        <p:txBody>
          <a:bodyPr/>
          <a:lstStyle/>
          <a:p>
            <a:pPr>
              <a:defRPr/>
            </a:pPr>
            <a:r>
              <a:rPr lang="en-AU" spc="0" dirty="0"/>
              <a:t>Acknowledgement  </a:t>
            </a:r>
            <a:br>
              <a:rPr lang="en-AU" spc="0" dirty="0"/>
            </a:br>
            <a:r>
              <a:rPr lang="en-AU" spc="0" dirty="0"/>
              <a:t>of Country</a:t>
            </a:r>
            <a:endParaRPr dirty="0"/>
          </a:p>
        </p:txBody>
      </p:sp>
      <p:sp>
        <p:nvSpPr>
          <p:cNvPr id="8" name="TextBox 7"/>
          <p:cNvSpPr txBox="1"/>
          <p:nvPr/>
        </p:nvSpPr>
        <p:spPr bwMode="auto">
          <a:xfrm>
            <a:off x="720000" y="6401514"/>
            <a:ext cx="5832648" cy="123111"/>
          </a:xfrm>
          <a:prstGeom prst="rect">
            <a:avLst/>
          </a:prstGeom>
          <a:noFill/>
        </p:spPr>
        <p:txBody>
          <a:bodyPr wrap="square" lIns="0" tIns="0" rIns="0" bIns="0" rtlCol="0">
            <a:spAutoFit/>
          </a:bodyPr>
          <a:lstStyle/>
          <a:p>
            <a:pPr>
              <a:defRPr/>
            </a:pPr>
            <a:r>
              <a:rPr lang="en-AU" sz="800">
                <a:latin typeface="Arial"/>
              </a:rPr>
              <a:t>Image: Digital reproduction of </a:t>
            </a:r>
            <a:r>
              <a:rPr lang="en-AU" sz="800" i="1">
                <a:latin typeface="Arial"/>
              </a:rPr>
              <a:t>A guidance through time</a:t>
            </a:r>
            <a:r>
              <a:rPr lang="en-AU" sz="800">
                <a:latin typeface="Arial"/>
              </a:rPr>
              <a:t> by Casey Coolwell and Kyra Mancktelow</a:t>
            </a:r>
            <a:endParaRPr lang="en-US" sz="80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What we’ll go through today</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59044470"/>
              </p:ext>
            </p:extLst>
          </p:nvPr>
        </p:nvGraphicFramePr>
        <p:xfrm>
          <a:off x="7791450" y="1169988"/>
          <a:ext cx="4132263" cy="496800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What is impostor syndrome?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When and why does impostor syndrome happen?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How does impostor syndrome affect us and others?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How can we manage impostor syndrome?</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Wrap-up</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D88-E2D7-8A5B-84D7-7C0E4EDD967E}"/>
              </a:ext>
            </a:extLst>
          </p:cNvPr>
          <p:cNvSpPr>
            <a:spLocks noGrp="1"/>
          </p:cNvSpPr>
          <p:nvPr>
            <p:ph type="title"/>
          </p:nvPr>
        </p:nvSpPr>
        <p:spPr/>
        <p:txBody>
          <a:bodyPr/>
          <a:lstStyle/>
          <a:p>
            <a:r>
              <a:rPr lang="en-AU" dirty="0"/>
              <a:t>What does “impostor syndrome” mean to you?</a:t>
            </a:r>
          </a:p>
        </p:txBody>
      </p:sp>
      <p:sp>
        <p:nvSpPr>
          <p:cNvPr id="3" name="Content Placeholder 2">
            <a:extLst>
              <a:ext uri="{FF2B5EF4-FFF2-40B4-BE49-F238E27FC236}">
                <a16:creationId xmlns:a16="http://schemas.microsoft.com/office/drawing/2014/main" id="{6BC4214A-9B80-26D9-74DE-0342E90B90A7}"/>
              </a:ext>
            </a:extLst>
          </p:cNvPr>
          <p:cNvSpPr>
            <a:spLocks noGrp="1"/>
          </p:cNvSpPr>
          <p:nvPr>
            <p:ph idx="1"/>
          </p:nvPr>
        </p:nvSpPr>
        <p:spPr/>
        <p:txBody>
          <a:bodyPr/>
          <a:lstStyle/>
          <a:p>
            <a:r>
              <a:rPr lang="en-AU" dirty="0"/>
              <a:t>We all might have slightly different personal definitions of impostor syndrome, so let’s get on the same page.</a:t>
            </a:r>
          </a:p>
          <a:p>
            <a:r>
              <a:rPr lang="en-AU" dirty="0"/>
              <a:t>Take a few minutes to think about your own understanding of impostor syndrome.</a:t>
            </a:r>
          </a:p>
          <a:p>
            <a:r>
              <a:rPr lang="en-AU" dirty="0"/>
              <a:t>Turn to the person next to you and compare your definitions and understandings.</a:t>
            </a:r>
          </a:p>
        </p:txBody>
      </p:sp>
      <p:sp>
        <p:nvSpPr>
          <p:cNvPr id="7" name="Footer Placeholder 5">
            <a:extLst>
              <a:ext uri="{FF2B5EF4-FFF2-40B4-BE49-F238E27FC236}">
                <a16:creationId xmlns:a16="http://schemas.microsoft.com/office/drawing/2014/main" id="{009C6BAF-CF8C-4ED3-12CD-95FD96C306E0}"/>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pic>
        <p:nvPicPr>
          <p:cNvPr id="10" name="Graphic 9" descr="Chat with solid fill">
            <a:extLst>
              <a:ext uri="{FF2B5EF4-FFF2-40B4-BE49-F238E27FC236}">
                <a16:creationId xmlns:a16="http://schemas.microsoft.com/office/drawing/2014/main" id="{BD92F949-700B-6508-2AB5-604EAEF35E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7535" y="4648200"/>
            <a:ext cx="1628274" cy="1628274"/>
          </a:xfrm>
          <a:prstGeom prst="rect">
            <a:avLst/>
          </a:prstGeom>
        </p:spPr>
      </p:pic>
    </p:spTree>
    <p:extLst>
      <p:ext uri="{BB962C8B-B14F-4D97-AF65-F5344CB8AC3E}">
        <p14:creationId xmlns:p14="http://schemas.microsoft.com/office/powerpoint/2010/main" val="32383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2C706-74E1-0D6D-2341-07026EB55F12}"/>
              </a:ext>
            </a:extLst>
          </p:cNvPr>
          <p:cNvSpPr>
            <a:spLocks noGrp="1"/>
          </p:cNvSpPr>
          <p:nvPr>
            <p:ph type="title"/>
          </p:nvPr>
        </p:nvSpPr>
        <p:spPr/>
        <p:txBody>
          <a:bodyPr/>
          <a:lstStyle/>
          <a:p>
            <a:r>
              <a:rPr lang="en-AU" dirty="0"/>
              <a:t>A formal definition of impostor syndrome</a:t>
            </a:r>
          </a:p>
        </p:txBody>
      </p:sp>
      <p:sp>
        <p:nvSpPr>
          <p:cNvPr id="6" name="Content Placeholder 5">
            <a:extLst>
              <a:ext uri="{FF2B5EF4-FFF2-40B4-BE49-F238E27FC236}">
                <a16:creationId xmlns:a16="http://schemas.microsoft.com/office/drawing/2014/main" id="{0968228E-64B3-2629-9948-5882999FD34D}"/>
              </a:ext>
            </a:extLst>
          </p:cNvPr>
          <p:cNvSpPr>
            <a:spLocks noGrp="1"/>
          </p:cNvSpPr>
          <p:nvPr>
            <p:ph idx="1"/>
          </p:nvPr>
        </p:nvSpPr>
        <p:spPr/>
        <p:txBody>
          <a:bodyPr>
            <a:normAutofit lnSpcReduction="10000"/>
          </a:bodyPr>
          <a:lstStyle/>
          <a:p>
            <a:r>
              <a:rPr lang="en-AU" dirty="0"/>
              <a:t>“</a:t>
            </a:r>
            <a:r>
              <a:rPr lang="en-AU" i="1" dirty="0"/>
              <a:t>The experience of intellectual fraudulence and fear of exposure whereby individuals believe that they have fooled others into thinking they are more competent than they actually believe themselves to be, despite clear evidence of their competency</a:t>
            </a:r>
            <a:r>
              <a:rPr lang="en-AU" dirty="0"/>
              <a:t>” (</a:t>
            </a:r>
            <a:r>
              <a:rPr lang="en-AU" dirty="0" err="1"/>
              <a:t>Clance</a:t>
            </a:r>
            <a:r>
              <a:rPr lang="en-AU" dirty="0"/>
              <a:t> &amp; </a:t>
            </a:r>
            <a:r>
              <a:rPr lang="en-AU" dirty="0" err="1"/>
              <a:t>Imes</a:t>
            </a:r>
            <a:r>
              <a:rPr lang="en-AU" dirty="0"/>
              <a:t>, 1978; </a:t>
            </a:r>
            <a:r>
              <a:rPr lang="en-AU" dirty="0" err="1"/>
              <a:t>Gullifor</a:t>
            </a:r>
            <a:r>
              <a:rPr lang="en-AU" dirty="0"/>
              <a:t> et al., 2023).</a:t>
            </a:r>
          </a:p>
          <a:p>
            <a:r>
              <a:rPr lang="en-AU" dirty="0"/>
              <a:t>The state of research on impostor syndrome is surprisingly fragmented (</a:t>
            </a:r>
            <a:r>
              <a:rPr lang="en-AU" dirty="0" err="1"/>
              <a:t>Gullifor</a:t>
            </a:r>
            <a:r>
              <a:rPr lang="en-AU" dirty="0"/>
              <a:t> et al., 2023).</a:t>
            </a:r>
          </a:p>
          <a:p>
            <a:r>
              <a:rPr lang="en-AU" dirty="0"/>
              <a:t>While some people might be more prone to experiencing impostor syndrome than others, anyone can get it – whether it’s a long-term experience or a few fleeting thoughts.</a:t>
            </a:r>
          </a:p>
        </p:txBody>
      </p:sp>
      <p:sp>
        <p:nvSpPr>
          <p:cNvPr id="7" name="Footer Placeholder 5">
            <a:extLst>
              <a:ext uri="{FF2B5EF4-FFF2-40B4-BE49-F238E27FC236}">
                <a16:creationId xmlns:a16="http://schemas.microsoft.com/office/drawing/2014/main" id="{561C5362-47CE-AB9E-6087-EA3FCD8D064B}"/>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7288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5164-E890-D755-8DFE-5D1EA4EF51DC}"/>
              </a:ext>
            </a:extLst>
          </p:cNvPr>
          <p:cNvSpPr>
            <a:spLocks noGrp="1"/>
          </p:cNvSpPr>
          <p:nvPr>
            <p:ph type="title"/>
          </p:nvPr>
        </p:nvSpPr>
        <p:spPr/>
        <p:txBody>
          <a:bodyPr/>
          <a:lstStyle/>
          <a:p>
            <a:r>
              <a:rPr lang="en-AU" dirty="0"/>
              <a:t>When and why does impostor syndrome happen?</a:t>
            </a:r>
          </a:p>
        </p:txBody>
      </p:sp>
      <p:sp>
        <p:nvSpPr>
          <p:cNvPr id="3" name="Content Placeholder 2">
            <a:extLst>
              <a:ext uri="{FF2B5EF4-FFF2-40B4-BE49-F238E27FC236}">
                <a16:creationId xmlns:a16="http://schemas.microsoft.com/office/drawing/2014/main" id="{9F191FC1-435B-23F0-4227-F0B19CE05B55}"/>
              </a:ext>
            </a:extLst>
          </p:cNvPr>
          <p:cNvSpPr>
            <a:spLocks noGrp="1"/>
          </p:cNvSpPr>
          <p:nvPr>
            <p:ph idx="1"/>
          </p:nvPr>
        </p:nvSpPr>
        <p:spPr/>
        <p:txBody>
          <a:bodyPr/>
          <a:lstStyle/>
          <a:p>
            <a:r>
              <a:rPr lang="en-AU" dirty="0"/>
              <a:t>To manage our impostor syndrome, we need to know when and why it happens.</a:t>
            </a:r>
          </a:p>
          <a:p>
            <a:r>
              <a:rPr lang="en-AU" dirty="0"/>
              <a:t>Write a bit about times you’ve experienced impostor syndrome – one experience per post-it note. Focus on what triggered it or when it happened.</a:t>
            </a:r>
          </a:p>
          <a:p>
            <a:r>
              <a:rPr lang="en-AU" dirty="0"/>
              <a:t>Stick your notes on the wall, grouping them together with other notes that have similar underlying themes.</a:t>
            </a:r>
          </a:p>
        </p:txBody>
      </p:sp>
      <p:pic>
        <p:nvPicPr>
          <p:cNvPr id="10" name="Graphic 9" descr="Postit Notes with solid fill">
            <a:extLst>
              <a:ext uri="{FF2B5EF4-FFF2-40B4-BE49-F238E27FC236}">
                <a16:creationId xmlns:a16="http://schemas.microsoft.com/office/drawing/2014/main" id="{4100780F-2D8A-6C94-43FD-E914B9C7A9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971625">
            <a:off x="10502126" y="4443014"/>
            <a:ext cx="1339515" cy="1339515"/>
          </a:xfrm>
          <a:prstGeom prst="rect">
            <a:avLst/>
          </a:prstGeom>
        </p:spPr>
      </p:pic>
      <p:pic>
        <p:nvPicPr>
          <p:cNvPr id="11" name="Graphic 10" descr="Postit Notes with solid fill">
            <a:extLst>
              <a:ext uri="{FF2B5EF4-FFF2-40B4-BE49-F238E27FC236}">
                <a16:creationId xmlns:a16="http://schemas.microsoft.com/office/drawing/2014/main" id="{7226BC7D-49F2-00C6-9C8B-B606BD0EE6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21340">
            <a:off x="9196348" y="4812471"/>
            <a:ext cx="1339515" cy="1339515"/>
          </a:xfrm>
          <a:prstGeom prst="rect">
            <a:avLst/>
          </a:prstGeom>
        </p:spPr>
      </p:pic>
      <p:sp>
        <p:nvSpPr>
          <p:cNvPr id="12" name="Footer Placeholder 5">
            <a:extLst>
              <a:ext uri="{FF2B5EF4-FFF2-40B4-BE49-F238E27FC236}">
                <a16:creationId xmlns:a16="http://schemas.microsoft.com/office/drawing/2014/main" id="{5666DC35-2AD8-B41A-CF04-6E956FBE538E}"/>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216620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E92F-AEB3-FE33-822F-9B567A741626}"/>
              </a:ext>
            </a:extLst>
          </p:cNvPr>
          <p:cNvSpPr>
            <a:spLocks noGrp="1"/>
          </p:cNvSpPr>
          <p:nvPr>
            <p:ph type="title"/>
          </p:nvPr>
        </p:nvSpPr>
        <p:spPr/>
        <p:txBody>
          <a:bodyPr/>
          <a:lstStyle/>
          <a:p>
            <a:r>
              <a:rPr lang="en-AU" dirty="0"/>
              <a:t>Factors leading to impostor syndrome</a:t>
            </a:r>
          </a:p>
        </p:txBody>
      </p:sp>
      <p:sp>
        <p:nvSpPr>
          <p:cNvPr id="3" name="Content Placeholder 2">
            <a:extLst>
              <a:ext uri="{FF2B5EF4-FFF2-40B4-BE49-F238E27FC236}">
                <a16:creationId xmlns:a16="http://schemas.microsoft.com/office/drawing/2014/main" id="{1CEF342B-5A79-0E41-D248-466449C567EE}"/>
              </a:ext>
            </a:extLst>
          </p:cNvPr>
          <p:cNvSpPr>
            <a:spLocks noGrp="1"/>
          </p:cNvSpPr>
          <p:nvPr>
            <p:ph idx="1"/>
          </p:nvPr>
        </p:nvSpPr>
        <p:spPr/>
        <p:txBody>
          <a:bodyPr>
            <a:normAutofit lnSpcReduction="10000"/>
          </a:bodyPr>
          <a:lstStyle/>
          <a:p>
            <a:r>
              <a:rPr lang="en-AU" dirty="0"/>
              <a:t>There are many potential factors that can contribute to experiences of impostor syndrome.</a:t>
            </a:r>
          </a:p>
          <a:p>
            <a:r>
              <a:rPr lang="en-AU" dirty="0"/>
              <a:t>Some of these are caused by other people or are even structural issues, so it’s not all “on you” as an individual.</a:t>
            </a:r>
          </a:p>
          <a:p>
            <a:r>
              <a:rPr lang="en-AU" dirty="0"/>
              <a:t>For example, managers can cause “</a:t>
            </a:r>
            <a:r>
              <a:rPr lang="en-AU" dirty="0" err="1"/>
              <a:t>impostorisation</a:t>
            </a:r>
            <a:r>
              <a:rPr lang="en-AU" dirty="0"/>
              <a:t>” by failing to support their employees (Gutiérrez, 2023).</a:t>
            </a:r>
          </a:p>
          <a:p>
            <a:r>
              <a:rPr lang="en-AU" dirty="0"/>
              <a:t>Racism, sexism, and other forms of discrimination can also trigger and exacerbate impostor syndrome (Feenstra et al, 2020).</a:t>
            </a:r>
          </a:p>
        </p:txBody>
      </p:sp>
      <p:sp>
        <p:nvSpPr>
          <p:cNvPr id="7" name="Footer Placeholder 5">
            <a:extLst>
              <a:ext uri="{FF2B5EF4-FFF2-40B4-BE49-F238E27FC236}">
                <a16:creationId xmlns:a16="http://schemas.microsoft.com/office/drawing/2014/main" id="{1375AD30-26D6-6D63-B02F-A8425A719963}"/>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spTree>
    <p:extLst>
      <p:ext uri="{BB962C8B-B14F-4D97-AF65-F5344CB8AC3E}">
        <p14:creationId xmlns:p14="http://schemas.microsoft.com/office/powerpoint/2010/main" val="331020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32D3-2454-C647-1F52-879EB2862C06}"/>
              </a:ext>
            </a:extLst>
          </p:cNvPr>
          <p:cNvSpPr>
            <a:spLocks noGrp="1"/>
          </p:cNvSpPr>
          <p:nvPr>
            <p:ph type="title"/>
          </p:nvPr>
        </p:nvSpPr>
        <p:spPr>
          <a:xfrm>
            <a:off x="576071" y="3090672"/>
            <a:ext cx="6502620" cy="676656"/>
          </a:xfrm>
        </p:spPr>
        <p:txBody>
          <a:bodyPr/>
          <a:lstStyle/>
          <a:p>
            <a:r>
              <a:rPr lang="en-AU" sz="6600" dirty="0"/>
              <a:t>Break time!</a:t>
            </a:r>
          </a:p>
        </p:txBody>
      </p:sp>
      <p:sp>
        <p:nvSpPr>
          <p:cNvPr id="18" name="Footer Placeholder 5">
            <a:extLst>
              <a:ext uri="{FF2B5EF4-FFF2-40B4-BE49-F238E27FC236}">
                <a16:creationId xmlns:a16="http://schemas.microsoft.com/office/drawing/2014/main" id="{744E5A1B-8F94-513C-A173-A8A82764BAFC}"/>
              </a:ext>
            </a:extLst>
          </p:cNvPr>
          <p:cNvSpPr>
            <a:spLocks noGrp="1"/>
          </p:cNvSpPr>
          <p:nvPr>
            <p:ph type="ftr" sz="quarter" idx="11"/>
          </p:nvPr>
        </p:nvSpPr>
        <p:spPr>
          <a:xfrm>
            <a:off x="2808048" y="6464808"/>
            <a:ext cx="6051648" cy="310896"/>
          </a:xfrm>
        </p:spPr>
        <p:txBody>
          <a:bodyPr/>
          <a:lstStyle/>
          <a:p>
            <a:r>
              <a:rPr lang="en-US" dirty="0"/>
              <a:t>Dealing with impostor syndrome: You are not alone</a:t>
            </a:r>
          </a:p>
        </p:txBody>
      </p:sp>
      <p:pic>
        <p:nvPicPr>
          <p:cNvPr id="22" name="Picture Placeholder 21" descr="Kitten sleeping in a bed">
            <a:extLst>
              <a:ext uri="{FF2B5EF4-FFF2-40B4-BE49-F238E27FC236}">
                <a16:creationId xmlns:a16="http://schemas.microsoft.com/office/drawing/2014/main" id="{A7DD445E-92B9-2B4C-244A-AD9633A9915B}"/>
              </a:ext>
            </a:extLst>
          </p:cNvPr>
          <p:cNvPicPr>
            <a:picLocks noGrp="1" noChangeAspect="1"/>
          </p:cNvPicPr>
          <p:nvPr>
            <p:ph type="pic" idx="1"/>
          </p:nvPr>
        </p:nvPicPr>
        <p:blipFill>
          <a:blip r:embed="rId2"/>
          <a:srcRect l="25729" r="25729"/>
          <a:stretch>
            <a:fillRect/>
          </a:stretch>
        </p:blipFill>
        <p:spPr/>
      </p:pic>
    </p:spTree>
    <p:extLst>
      <p:ext uri="{BB962C8B-B14F-4D97-AF65-F5344CB8AC3E}">
        <p14:creationId xmlns:p14="http://schemas.microsoft.com/office/powerpoint/2010/main" val="9177577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30e9df3-be65-4c73-a93b-d1236ebd677e"/>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{D3B0174D-429C-454F-B602-BD0FFCAF14E5}tf11964407_win32</Template>
  <TotalTime>815</TotalTime>
  <Words>1499</Words>
  <Application>Microsoft Office PowerPoint</Application>
  <PresentationFormat>Widescreen</PresentationFormat>
  <Paragraphs>95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vt:lpstr>
      <vt:lpstr>Gill Sans Nova Light</vt:lpstr>
      <vt:lpstr>Sagona Book</vt:lpstr>
      <vt:lpstr>Office Theme</vt:lpstr>
      <vt:lpstr>Dealing with impostor syndrome: You are not alone</vt:lpstr>
      <vt:lpstr>Your emotional safety is important!</vt:lpstr>
      <vt:lpstr>Acknowledgement   of Country</vt:lpstr>
      <vt:lpstr>What we’ll go through today</vt:lpstr>
      <vt:lpstr>What does “impostor syndrome” mean to you?</vt:lpstr>
      <vt:lpstr>A formal definition of impostor syndrome</vt:lpstr>
      <vt:lpstr>When and why does impostor syndrome happen?</vt:lpstr>
      <vt:lpstr>Factors leading to impostor syndrome</vt:lpstr>
      <vt:lpstr>Break time!</vt:lpstr>
      <vt:lpstr>How does impostor syndrome affect us and others?</vt:lpstr>
      <vt:lpstr>Effects of impostor syndrome</vt:lpstr>
      <vt:lpstr>How can we manage impostor syndrome?</vt:lpstr>
      <vt:lpstr>In 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impostor syndrome: You are not alone</dc:title>
  <dc:creator>Senn Oon</dc:creator>
  <cp:lastModifiedBy>Senn Oon</cp:lastModifiedBy>
  <cp:revision>19</cp:revision>
  <dcterms:created xsi:type="dcterms:W3CDTF">2023-11-18T06:37:18Z</dcterms:created>
  <dcterms:modified xsi:type="dcterms:W3CDTF">2023-11-19T13:15:28Z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