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  <p:sldMasterId id="2147483792" r:id="rId2"/>
  </p:sldMasterIdLst>
  <p:sldIdLst>
    <p:sldId id="256" r:id="rId3"/>
    <p:sldId id="257" r:id="rId4"/>
    <p:sldId id="258" r:id="rId5"/>
    <p:sldId id="265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08" d="100"/>
          <a:sy n="108" d="100"/>
        </p:scale>
        <p:origin x="7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D0110-9222-4052-A1CD-3DFDE7DE392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72B8B-95C8-4AA2-8266-A62F3DFD40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is mentorship and what are its benefits for mentors and mentees?</a:t>
          </a:r>
        </a:p>
      </dgm:t>
    </dgm:pt>
    <dgm:pt modelId="{99F16B81-F24D-4198-88E9-A38D82E45558}" type="parTrans" cxnId="{4DC5FC55-85C8-4E55-8F12-0038B8C825A0}">
      <dgm:prSet/>
      <dgm:spPr/>
      <dgm:t>
        <a:bodyPr/>
        <a:lstStyle/>
        <a:p>
          <a:endParaRPr lang="en-US"/>
        </a:p>
      </dgm:t>
    </dgm:pt>
    <dgm:pt modelId="{DB7B340B-CC9F-43B0-98EB-ABC40502A7F0}" type="sibTrans" cxnId="{4DC5FC55-85C8-4E55-8F12-0038B8C825A0}">
      <dgm:prSet/>
      <dgm:spPr/>
      <dgm:t>
        <a:bodyPr/>
        <a:lstStyle/>
        <a:p>
          <a:endParaRPr lang="en-US"/>
        </a:p>
      </dgm:t>
    </dgm:pt>
    <dgm:pt modelId="{F91AE2FE-EC96-4F54-B6AC-FEEB4800D2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can mentors and mentees create a successful mentoring relationship?</a:t>
          </a:r>
        </a:p>
      </dgm:t>
    </dgm:pt>
    <dgm:pt modelId="{818AFAB0-1620-42C7-B6C9-F122D416A653}" type="parTrans" cxnId="{10A61B2C-6A61-4045-A3AC-AA38F54147DD}">
      <dgm:prSet/>
      <dgm:spPr/>
      <dgm:t>
        <a:bodyPr/>
        <a:lstStyle/>
        <a:p>
          <a:endParaRPr lang="en-US"/>
        </a:p>
      </dgm:t>
    </dgm:pt>
    <dgm:pt modelId="{F7C50BB0-FB6E-4DA9-807D-BFAE180F5ACE}" type="sibTrans" cxnId="{10A61B2C-6A61-4045-A3AC-AA38F54147DD}">
      <dgm:prSet/>
      <dgm:spPr/>
      <dgm:t>
        <a:bodyPr/>
        <a:lstStyle/>
        <a:p>
          <a:endParaRPr lang="en-US"/>
        </a:p>
      </dgm:t>
    </dgm:pt>
    <dgm:pt modelId="{7C96D848-A0E0-4642-B050-C603C811ED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Networking session</a:t>
          </a:r>
        </a:p>
      </dgm:t>
    </dgm:pt>
    <dgm:pt modelId="{757394C8-388A-40F3-A47C-5A9DF2E05618}" type="parTrans" cxnId="{C89E0B09-EA04-417D-8A25-30E2428C5C14}">
      <dgm:prSet/>
      <dgm:spPr/>
      <dgm:t>
        <a:bodyPr/>
        <a:lstStyle/>
        <a:p>
          <a:endParaRPr lang="en-US"/>
        </a:p>
      </dgm:t>
    </dgm:pt>
    <dgm:pt modelId="{20B55834-F868-45BC-99C0-E9DEECC8A312}" type="sibTrans" cxnId="{C89E0B09-EA04-417D-8A25-30E2428C5C14}">
      <dgm:prSet/>
      <dgm:spPr/>
      <dgm:t>
        <a:bodyPr/>
        <a:lstStyle/>
        <a:p>
          <a:endParaRPr lang="en-US"/>
        </a:p>
      </dgm:t>
    </dgm:pt>
    <dgm:pt modelId="{50ACD59D-7B5F-4F84-BDF6-E8E5E5EC1A25}" type="pres">
      <dgm:prSet presAssocID="{6BAD0110-9222-4052-A1CD-3DFDE7DE3922}" presName="root" presStyleCnt="0">
        <dgm:presLayoutVars>
          <dgm:dir/>
          <dgm:resizeHandles val="exact"/>
        </dgm:presLayoutVars>
      </dgm:prSet>
      <dgm:spPr/>
    </dgm:pt>
    <dgm:pt modelId="{70C56697-67DD-4F2E-ABDB-FEF012708BEB}" type="pres">
      <dgm:prSet presAssocID="{83772B8B-95C8-4AA2-8266-A62F3DFD40C0}" presName="compNode" presStyleCnt="0"/>
      <dgm:spPr/>
    </dgm:pt>
    <dgm:pt modelId="{787B180E-D59C-4652-916C-E36A9EE6FBDF}" type="pres">
      <dgm:prSet presAssocID="{83772B8B-95C8-4AA2-8266-A62F3DFD40C0}" presName="iconBgRect" presStyleLbl="bgShp" presStyleIdx="0" presStyleCnt="3"/>
      <dgm:spPr/>
    </dgm:pt>
    <dgm:pt modelId="{97769CB1-01DA-488E-B00D-B4C2D8B112F6}" type="pres">
      <dgm:prSet presAssocID="{83772B8B-95C8-4AA2-8266-A62F3DFD40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30EF76E-B550-4AAF-B839-F0492C416A34}" type="pres">
      <dgm:prSet presAssocID="{83772B8B-95C8-4AA2-8266-A62F3DFD40C0}" presName="spaceRect" presStyleCnt="0"/>
      <dgm:spPr/>
    </dgm:pt>
    <dgm:pt modelId="{9B16178B-0B1C-4599-8674-73BB98A454AD}" type="pres">
      <dgm:prSet presAssocID="{83772B8B-95C8-4AA2-8266-A62F3DFD40C0}" presName="textRect" presStyleLbl="revTx" presStyleIdx="0" presStyleCnt="3">
        <dgm:presLayoutVars>
          <dgm:chMax val="1"/>
          <dgm:chPref val="1"/>
        </dgm:presLayoutVars>
      </dgm:prSet>
      <dgm:spPr/>
    </dgm:pt>
    <dgm:pt modelId="{3D2F9C05-D5D8-4E17-A7F7-D30FF160705D}" type="pres">
      <dgm:prSet presAssocID="{DB7B340B-CC9F-43B0-98EB-ABC40502A7F0}" presName="sibTrans" presStyleCnt="0"/>
      <dgm:spPr/>
    </dgm:pt>
    <dgm:pt modelId="{55F08663-0805-41F0-9407-7D47F7207AAA}" type="pres">
      <dgm:prSet presAssocID="{F91AE2FE-EC96-4F54-B6AC-FEEB4800D2AD}" presName="compNode" presStyleCnt="0"/>
      <dgm:spPr/>
    </dgm:pt>
    <dgm:pt modelId="{00FEABAE-140B-42D4-9749-6CA39FC4DDF8}" type="pres">
      <dgm:prSet presAssocID="{F91AE2FE-EC96-4F54-B6AC-FEEB4800D2AD}" presName="iconBgRect" presStyleLbl="bgShp" presStyleIdx="1" presStyleCnt="3"/>
      <dgm:spPr/>
    </dgm:pt>
    <dgm:pt modelId="{C5E00CF8-F5AE-44D5-8534-D5EB18D51DF1}" type="pres">
      <dgm:prSet presAssocID="{F91AE2FE-EC96-4F54-B6AC-FEEB4800D2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2A4B9CC-5466-4F0B-9947-E4F00AF7630A}" type="pres">
      <dgm:prSet presAssocID="{F91AE2FE-EC96-4F54-B6AC-FEEB4800D2AD}" presName="spaceRect" presStyleCnt="0"/>
      <dgm:spPr/>
    </dgm:pt>
    <dgm:pt modelId="{03547819-94F6-4343-AD5B-638F1E5D8D8C}" type="pres">
      <dgm:prSet presAssocID="{F91AE2FE-EC96-4F54-B6AC-FEEB4800D2AD}" presName="textRect" presStyleLbl="revTx" presStyleIdx="1" presStyleCnt="3">
        <dgm:presLayoutVars>
          <dgm:chMax val="1"/>
          <dgm:chPref val="1"/>
        </dgm:presLayoutVars>
      </dgm:prSet>
      <dgm:spPr/>
    </dgm:pt>
    <dgm:pt modelId="{762C7C20-5224-4C34-8455-2785B555CC9E}" type="pres">
      <dgm:prSet presAssocID="{F7C50BB0-FB6E-4DA9-807D-BFAE180F5ACE}" presName="sibTrans" presStyleCnt="0"/>
      <dgm:spPr/>
    </dgm:pt>
    <dgm:pt modelId="{95AFF200-53D1-4605-8652-650B12C88163}" type="pres">
      <dgm:prSet presAssocID="{7C96D848-A0E0-4642-B050-C603C811ED23}" presName="compNode" presStyleCnt="0"/>
      <dgm:spPr/>
    </dgm:pt>
    <dgm:pt modelId="{B3B2FB9F-6BA7-4A1C-BB00-1C8E21B4ABFA}" type="pres">
      <dgm:prSet presAssocID="{7C96D848-A0E0-4642-B050-C603C811ED23}" presName="iconBgRect" presStyleLbl="bgShp" presStyleIdx="2" presStyleCnt="3"/>
      <dgm:spPr/>
    </dgm:pt>
    <dgm:pt modelId="{AA230B46-3DF4-4028-9078-DC0C859883D4}" type="pres">
      <dgm:prSet presAssocID="{7C96D848-A0E0-4642-B050-C603C811ED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76475B1-BAD7-45C7-B12F-FACC40386924}" type="pres">
      <dgm:prSet presAssocID="{7C96D848-A0E0-4642-B050-C603C811ED23}" presName="spaceRect" presStyleCnt="0"/>
      <dgm:spPr/>
    </dgm:pt>
    <dgm:pt modelId="{2B47C3F9-24FB-4C78-871B-EC15DA7359B9}" type="pres">
      <dgm:prSet presAssocID="{7C96D848-A0E0-4642-B050-C603C811ED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9E0B09-EA04-417D-8A25-30E2428C5C14}" srcId="{6BAD0110-9222-4052-A1CD-3DFDE7DE3922}" destId="{7C96D848-A0E0-4642-B050-C603C811ED23}" srcOrd="2" destOrd="0" parTransId="{757394C8-388A-40F3-A47C-5A9DF2E05618}" sibTransId="{20B55834-F868-45BC-99C0-E9DEECC8A312}"/>
    <dgm:cxn modelId="{AE786B1E-226E-46E5-A657-2A6EE0C71791}" type="presOf" srcId="{83772B8B-95C8-4AA2-8266-A62F3DFD40C0}" destId="{9B16178B-0B1C-4599-8674-73BB98A454AD}" srcOrd="0" destOrd="0" presId="urn:microsoft.com/office/officeart/2018/5/layout/IconCircleLabelList"/>
    <dgm:cxn modelId="{10A61B2C-6A61-4045-A3AC-AA38F54147DD}" srcId="{6BAD0110-9222-4052-A1CD-3DFDE7DE3922}" destId="{F91AE2FE-EC96-4F54-B6AC-FEEB4800D2AD}" srcOrd="1" destOrd="0" parTransId="{818AFAB0-1620-42C7-B6C9-F122D416A653}" sibTransId="{F7C50BB0-FB6E-4DA9-807D-BFAE180F5ACE}"/>
    <dgm:cxn modelId="{94248447-1A76-4B00-899E-686221ED8D83}" type="presOf" srcId="{F91AE2FE-EC96-4F54-B6AC-FEEB4800D2AD}" destId="{03547819-94F6-4343-AD5B-638F1E5D8D8C}" srcOrd="0" destOrd="0" presId="urn:microsoft.com/office/officeart/2018/5/layout/IconCircleLabelList"/>
    <dgm:cxn modelId="{4DC5FC55-85C8-4E55-8F12-0038B8C825A0}" srcId="{6BAD0110-9222-4052-A1CD-3DFDE7DE3922}" destId="{83772B8B-95C8-4AA2-8266-A62F3DFD40C0}" srcOrd="0" destOrd="0" parTransId="{99F16B81-F24D-4198-88E9-A38D82E45558}" sibTransId="{DB7B340B-CC9F-43B0-98EB-ABC40502A7F0}"/>
    <dgm:cxn modelId="{8EFE15CA-B340-4D2F-AD44-84F4AA68A822}" type="presOf" srcId="{7C96D848-A0E0-4642-B050-C603C811ED23}" destId="{2B47C3F9-24FB-4C78-871B-EC15DA7359B9}" srcOrd="0" destOrd="0" presId="urn:microsoft.com/office/officeart/2018/5/layout/IconCircleLabelList"/>
    <dgm:cxn modelId="{47943CDA-EAD6-4ABB-95C2-BC45DFF2869B}" type="presOf" srcId="{6BAD0110-9222-4052-A1CD-3DFDE7DE3922}" destId="{50ACD59D-7B5F-4F84-BDF6-E8E5E5EC1A25}" srcOrd="0" destOrd="0" presId="urn:microsoft.com/office/officeart/2018/5/layout/IconCircleLabelList"/>
    <dgm:cxn modelId="{F7B7D670-EF00-4ED7-89EB-947069CCA9FF}" type="presParOf" srcId="{50ACD59D-7B5F-4F84-BDF6-E8E5E5EC1A25}" destId="{70C56697-67DD-4F2E-ABDB-FEF012708BEB}" srcOrd="0" destOrd="0" presId="urn:microsoft.com/office/officeart/2018/5/layout/IconCircleLabelList"/>
    <dgm:cxn modelId="{439E2351-E0A3-4C39-9498-4BE19D522FEE}" type="presParOf" srcId="{70C56697-67DD-4F2E-ABDB-FEF012708BEB}" destId="{787B180E-D59C-4652-916C-E36A9EE6FBDF}" srcOrd="0" destOrd="0" presId="urn:microsoft.com/office/officeart/2018/5/layout/IconCircleLabelList"/>
    <dgm:cxn modelId="{B2FD870D-49D0-488C-AD57-42828AFCD9B9}" type="presParOf" srcId="{70C56697-67DD-4F2E-ABDB-FEF012708BEB}" destId="{97769CB1-01DA-488E-B00D-B4C2D8B112F6}" srcOrd="1" destOrd="0" presId="urn:microsoft.com/office/officeart/2018/5/layout/IconCircleLabelList"/>
    <dgm:cxn modelId="{4F3B4CB6-6BF7-492D-8952-BD94F3BC167D}" type="presParOf" srcId="{70C56697-67DD-4F2E-ABDB-FEF012708BEB}" destId="{F30EF76E-B550-4AAF-B839-F0492C416A34}" srcOrd="2" destOrd="0" presId="urn:microsoft.com/office/officeart/2018/5/layout/IconCircleLabelList"/>
    <dgm:cxn modelId="{F6E98853-B4A6-42F9-8626-9B6C255C4EE6}" type="presParOf" srcId="{70C56697-67DD-4F2E-ABDB-FEF012708BEB}" destId="{9B16178B-0B1C-4599-8674-73BB98A454AD}" srcOrd="3" destOrd="0" presId="urn:microsoft.com/office/officeart/2018/5/layout/IconCircleLabelList"/>
    <dgm:cxn modelId="{A2574194-5B25-4204-AFF4-876C4FA38DE4}" type="presParOf" srcId="{50ACD59D-7B5F-4F84-BDF6-E8E5E5EC1A25}" destId="{3D2F9C05-D5D8-4E17-A7F7-D30FF160705D}" srcOrd="1" destOrd="0" presId="urn:microsoft.com/office/officeart/2018/5/layout/IconCircleLabelList"/>
    <dgm:cxn modelId="{0BD12B63-99E8-46F8-AD43-214A180DB9AB}" type="presParOf" srcId="{50ACD59D-7B5F-4F84-BDF6-E8E5E5EC1A25}" destId="{55F08663-0805-41F0-9407-7D47F7207AAA}" srcOrd="2" destOrd="0" presId="urn:microsoft.com/office/officeart/2018/5/layout/IconCircleLabelList"/>
    <dgm:cxn modelId="{C221455F-B751-4C3F-9583-BFB764955CA8}" type="presParOf" srcId="{55F08663-0805-41F0-9407-7D47F7207AAA}" destId="{00FEABAE-140B-42D4-9749-6CA39FC4DDF8}" srcOrd="0" destOrd="0" presId="urn:microsoft.com/office/officeart/2018/5/layout/IconCircleLabelList"/>
    <dgm:cxn modelId="{B66CAD06-032C-48C3-AFEF-57FC027A7153}" type="presParOf" srcId="{55F08663-0805-41F0-9407-7D47F7207AAA}" destId="{C5E00CF8-F5AE-44D5-8534-D5EB18D51DF1}" srcOrd="1" destOrd="0" presId="urn:microsoft.com/office/officeart/2018/5/layout/IconCircleLabelList"/>
    <dgm:cxn modelId="{378F8EFE-77CD-4899-8CF0-37FCDB429496}" type="presParOf" srcId="{55F08663-0805-41F0-9407-7D47F7207AAA}" destId="{62A4B9CC-5466-4F0B-9947-E4F00AF7630A}" srcOrd="2" destOrd="0" presId="urn:microsoft.com/office/officeart/2018/5/layout/IconCircleLabelList"/>
    <dgm:cxn modelId="{4DB44298-BB63-4C10-B628-3C120880ED44}" type="presParOf" srcId="{55F08663-0805-41F0-9407-7D47F7207AAA}" destId="{03547819-94F6-4343-AD5B-638F1E5D8D8C}" srcOrd="3" destOrd="0" presId="urn:microsoft.com/office/officeart/2018/5/layout/IconCircleLabelList"/>
    <dgm:cxn modelId="{85A04A82-C4DA-473E-9643-55A4A9F55DA4}" type="presParOf" srcId="{50ACD59D-7B5F-4F84-BDF6-E8E5E5EC1A25}" destId="{762C7C20-5224-4C34-8455-2785B555CC9E}" srcOrd="3" destOrd="0" presId="urn:microsoft.com/office/officeart/2018/5/layout/IconCircleLabelList"/>
    <dgm:cxn modelId="{F339167B-D493-45E5-939A-411EBF914CFD}" type="presParOf" srcId="{50ACD59D-7B5F-4F84-BDF6-E8E5E5EC1A25}" destId="{95AFF200-53D1-4605-8652-650B12C88163}" srcOrd="4" destOrd="0" presId="urn:microsoft.com/office/officeart/2018/5/layout/IconCircleLabelList"/>
    <dgm:cxn modelId="{7BA981A5-7FCB-4E47-800B-E1EACE8C93AD}" type="presParOf" srcId="{95AFF200-53D1-4605-8652-650B12C88163}" destId="{B3B2FB9F-6BA7-4A1C-BB00-1C8E21B4ABFA}" srcOrd="0" destOrd="0" presId="urn:microsoft.com/office/officeart/2018/5/layout/IconCircleLabelList"/>
    <dgm:cxn modelId="{48434263-7813-45A0-BAC0-C403B082DD04}" type="presParOf" srcId="{95AFF200-53D1-4605-8652-650B12C88163}" destId="{AA230B46-3DF4-4028-9078-DC0C859883D4}" srcOrd="1" destOrd="0" presId="urn:microsoft.com/office/officeart/2018/5/layout/IconCircleLabelList"/>
    <dgm:cxn modelId="{EFB998A8-6A6E-430D-814D-179D06F727FE}" type="presParOf" srcId="{95AFF200-53D1-4605-8652-650B12C88163}" destId="{E76475B1-BAD7-45C7-B12F-FACC40386924}" srcOrd="2" destOrd="0" presId="urn:microsoft.com/office/officeart/2018/5/layout/IconCircleLabelList"/>
    <dgm:cxn modelId="{6FE30B15-C1E7-432E-9D77-FF397066FA3C}" type="presParOf" srcId="{95AFF200-53D1-4605-8652-650B12C88163}" destId="{2B47C3F9-24FB-4C78-871B-EC15DA7359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B180E-D59C-4652-916C-E36A9EE6FBDF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69CB1-01DA-488E-B00D-B4C2D8B112F6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6178B-0B1C-4599-8674-73BB98A454AD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What is mentorship and what are its benefits for mentors and mentees?</a:t>
          </a:r>
        </a:p>
      </dsp:txBody>
      <dsp:txXfrm>
        <a:off x="54974" y="2798862"/>
        <a:ext cx="2868750" cy="720000"/>
      </dsp:txXfrm>
    </dsp:sp>
    <dsp:sp modelId="{00FEABAE-140B-42D4-9749-6CA39FC4DDF8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00CF8-F5AE-44D5-8534-D5EB18D51DF1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7819-94F6-4343-AD5B-638F1E5D8D8C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How can mentors and mentees create a successful mentoring relationship?</a:t>
          </a:r>
        </a:p>
      </dsp:txBody>
      <dsp:txXfrm>
        <a:off x="3425756" y="2798862"/>
        <a:ext cx="2868750" cy="720000"/>
      </dsp:txXfrm>
    </dsp:sp>
    <dsp:sp modelId="{B3B2FB9F-6BA7-4A1C-BB00-1C8E21B4ABFA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30B46-3DF4-4028-9078-DC0C859883D4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7C3F9-24FB-4C78-871B-EC15DA7359B9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Networking session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B9EBBA-996F-894A-B54A-D6246ED52CEA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4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7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9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32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B9EBBA-996F-894A-B54A-D6246ED52CEA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278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31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09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5760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7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3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82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28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6518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44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6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3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920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5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2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021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fATAT6L9o5k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br.org/2021/12/mentorship-is-not-a-one-way-street" TargetMode="External"/><Relationship Id="rId3" Type="http://schemas.openxmlformats.org/officeDocument/2006/relationships/hyperlink" Target="https://www.mentorcliq.com/blog/benefits-of-mentoring" TargetMode="External"/><Relationship Id="rId7" Type="http://schemas.openxmlformats.org/officeDocument/2006/relationships/hyperlink" Target="https://ideas.ted.com/3-principles-to-building-and-keeping-a-great-relationship-with-a-mentor/" TargetMode="External"/><Relationship Id="rId2" Type="http://schemas.openxmlformats.org/officeDocument/2006/relationships/hyperlink" Target="https://www.forbes.com/sites/laurencebradford/2018/01/31/8-tips-for-an-amazing-mentor-relationship/?sh=5948522321e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getherplatform.com/blog/how-to-build-a-successful-mentor-relationship" TargetMode="External"/><Relationship Id="rId5" Type="http://schemas.openxmlformats.org/officeDocument/2006/relationships/hyperlink" Target="https://hbr.org/2022/01/the-best-mentorships-help-both-people-grow" TargetMode="External"/><Relationship Id="rId4" Type="http://schemas.openxmlformats.org/officeDocument/2006/relationships/hyperlink" Target="https://au.indeed.com/career-advice/career-development/mentoring-relationsh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F97C-A7E1-BFC2-54FB-836C8E530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for ongoing 1-on-1 mentorship after </a:t>
            </a:r>
            <a:r>
              <a:rPr lang="en-US" dirty="0" err="1"/>
              <a:t>ResBaz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Start here!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F00DF-0DD1-C6E4-EFFD-A497A6F6D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Senn</a:t>
            </a:r>
            <a:r>
              <a:rPr lang="en-US" dirty="0"/>
              <a:t> Oon</a:t>
            </a:r>
          </a:p>
        </p:txBody>
      </p:sp>
    </p:spTree>
    <p:extLst>
      <p:ext uri="{BB962C8B-B14F-4D97-AF65-F5344CB8AC3E}">
        <p14:creationId xmlns:p14="http://schemas.microsoft.com/office/powerpoint/2010/main" val="326717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006B-2B3B-F575-5B8D-814BC776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of Country</a:t>
            </a:r>
          </a:p>
        </p:txBody>
      </p:sp>
      <p:pic>
        <p:nvPicPr>
          <p:cNvPr id="5" name="Picture Placeholder 11">
            <a:extLst>
              <a:ext uri="{FF2B5EF4-FFF2-40B4-BE49-F238E27FC236}">
                <a16:creationId xmlns:a16="http://schemas.microsoft.com/office/drawing/2014/main" id="{0B0BDED4-D253-A0C1-1D59-8FE3D4D86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6058049" y="822325"/>
            <a:ext cx="4992390" cy="51847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34DCC-CDDC-C367-FDC2-3BC245D6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AU" sz="1400" dirty="0"/>
              <a:t>I acknowledge the Traditional Owners of this land, the </a:t>
            </a:r>
            <a:r>
              <a:rPr lang="en-AU" sz="1400" dirty="0" err="1"/>
              <a:t>Turrbal</a:t>
            </a:r>
            <a:r>
              <a:rPr lang="en-AU" sz="1400" dirty="0"/>
              <a:t> and </a:t>
            </a:r>
            <a:r>
              <a:rPr lang="en-AU" sz="1400" dirty="0" err="1"/>
              <a:t>Jagera</a:t>
            </a:r>
            <a:r>
              <a:rPr lang="en-AU" sz="1400" dirty="0"/>
              <a:t> peoples, and their custodianship of the lands on which we meet, which have always been places of teaching and learning. Sovereignty was never ceded.</a:t>
            </a:r>
          </a:p>
          <a:p>
            <a:pPr marL="0" lvl="1" indent="0">
              <a:buNone/>
              <a:defRPr/>
            </a:pPr>
            <a:r>
              <a:rPr lang="en-AU" sz="1400" dirty="0"/>
              <a:t>I pay my respects to their Elders, past, present, and emerging. I acknowledge the important role Aboriginal and Torres Strait Islander peoples play in the Queensland research community.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F2B42-7C27-FC60-1618-1BCC6C85F2CD}"/>
              </a:ext>
            </a:extLst>
          </p:cNvPr>
          <p:cNvSpPr txBox="1"/>
          <p:nvPr/>
        </p:nvSpPr>
        <p:spPr bwMode="auto">
          <a:xfrm>
            <a:off x="6058049" y="6222670"/>
            <a:ext cx="44815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AU" sz="800" dirty="0">
                <a:latin typeface="Arial"/>
              </a:rPr>
              <a:t>Image: Digital reproduction of </a:t>
            </a:r>
            <a:r>
              <a:rPr lang="en-AU" sz="800" i="1" dirty="0">
                <a:latin typeface="Arial"/>
              </a:rPr>
              <a:t>A guidance through time</a:t>
            </a:r>
            <a:r>
              <a:rPr lang="en-AU" sz="800" dirty="0">
                <a:latin typeface="Arial"/>
              </a:rPr>
              <a:t> by Casey </a:t>
            </a:r>
            <a:r>
              <a:rPr lang="en-AU" sz="800" dirty="0" err="1">
                <a:latin typeface="Arial"/>
              </a:rPr>
              <a:t>Coolwell</a:t>
            </a:r>
            <a:r>
              <a:rPr lang="en-AU" sz="800" dirty="0">
                <a:latin typeface="Arial"/>
              </a:rPr>
              <a:t> and Kyra </a:t>
            </a:r>
            <a:r>
              <a:rPr lang="en-AU" sz="800" dirty="0" err="1">
                <a:latin typeface="Arial"/>
              </a:rPr>
              <a:t>Mancktelow</a:t>
            </a:r>
            <a:endParaRPr lang="en-US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04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CEE-E980-11DC-1EE7-B0F4FBE7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10DD9E-75E5-D8CE-79B9-365AD286F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4925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32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5E89C-FCD3-8BB5-9D2D-DF0861D2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mentorship? What is a mentor?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4E723-C0D0-5A1B-504E-1D83603949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Mentorship is “the influence, guidance, or direction given by a mentor” – Merriam-Webster Dictionary</a:t>
            </a:r>
          </a:p>
          <a:p>
            <a:r>
              <a:rPr lang="en-US" sz="2400" dirty="0"/>
              <a:t>A mentor is “a trusted counselor or guide” – also Merriam-Webster Dictionary</a:t>
            </a:r>
          </a:p>
        </p:txBody>
      </p:sp>
      <p:pic>
        <p:nvPicPr>
          <p:cNvPr id="7" name="Online Media 1" descr="How Great Mentor Relationships Are Formed | Simon Sinek">
            <a:hlinkClick r:id="" action="ppaction://media"/>
            <a:extLst>
              <a:ext uri="{FF2B5EF4-FFF2-40B4-BE49-F238E27FC236}">
                <a16:creationId xmlns:a16="http://schemas.microsoft.com/office/drawing/2014/main" id="{423C20B4-82FF-57A9-2BA8-736A1CE69BA3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89638" y="2954199"/>
            <a:ext cx="4754562" cy="26863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1063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29A17E-A0AB-84DB-7788-FDB77A16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mentorship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84AC068-7022-EA62-38E4-465279BA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mentors and mentees get value out of mentorships.</a:t>
            </a:r>
          </a:p>
          <a:p>
            <a:r>
              <a:rPr lang="en-US" dirty="0"/>
              <a:t>Mentees get experienced advice, mentors get fresh perspectives (Bradford, 2018).</a:t>
            </a:r>
          </a:p>
          <a:p>
            <a:r>
              <a:rPr lang="en-US" dirty="0"/>
              <a:t>Mentors and mentees can create meaningful, reciprocal connections and develop their leadership skills (Cook, 2022).</a:t>
            </a:r>
          </a:p>
          <a:p>
            <a:r>
              <a:rPr lang="en-US" dirty="0"/>
              <a:t>Don’t think of yourself as exclusively a mentor or a mentee – you can be both (Nour, 2022).</a:t>
            </a:r>
          </a:p>
        </p:txBody>
      </p:sp>
    </p:spTree>
    <p:extLst>
      <p:ext uri="{BB962C8B-B14F-4D97-AF65-F5344CB8AC3E}">
        <p14:creationId xmlns:p14="http://schemas.microsoft.com/office/powerpoint/2010/main" val="52696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C6F9-4894-3352-7553-BFC9C8B3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successful (mentoring) relationships?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C2E1-5E12-8D99-BCD2-A8F7610A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clear goals, expectations, and boundaries for the relationship (Indeed Editorial Team, 2022; Reeves, 2021).</a:t>
            </a:r>
          </a:p>
          <a:p>
            <a:r>
              <a:rPr lang="en-US" dirty="0"/>
              <a:t>Come to meetings prepared and ready to give and receive feedback (Reeves, 2021).</a:t>
            </a:r>
          </a:p>
          <a:p>
            <a:r>
              <a:rPr lang="en-US" dirty="0"/>
              <a:t>Circle back on how you’ve used advice or feedback and the outcomes (</a:t>
            </a:r>
            <a:r>
              <a:rPr lang="en-US" dirty="0" err="1"/>
              <a:t>Reffkin</a:t>
            </a:r>
            <a:r>
              <a:rPr lang="en-US" dirty="0"/>
              <a:t>, 2021).</a:t>
            </a:r>
          </a:p>
          <a:p>
            <a:r>
              <a:rPr lang="en-US" dirty="0"/>
              <a:t>Build trust by showing humility and vulnerability and giving the other person space to do the same (Young, 2021).</a:t>
            </a:r>
          </a:p>
        </p:txBody>
      </p:sp>
    </p:spTree>
    <p:extLst>
      <p:ext uri="{BB962C8B-B14F-4D97-AF65-F5344CB8AC3E}">
        <p14:creationId xmlns:p14="http://schemas.microsoft.com/office/powerpoint/2010/main" val="16277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2181-50C8-0AF7-6729-B485DA122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time!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40442AB-B9B5-AA08-ED22-73A140A78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F8DE-426F-8D1D-CB1E-3F2122235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2C040-5522-7359-23A7-3A1E82A8A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 luck on your mentorship journeys!</a:t>
            </a:r>
          </a:p>
        </p:txBody>
      </p:sp>
    </p:spTree>
    <p:extLst>
      <p:ext uri="{BB962C8B-B14F-4D97-AF65-F5344CB8AC3E}">
        <p14:creationId xmlns:p14="http://schemas.microsoft.com/office/powerpoint/2010/main" val="231859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D740-0686-21EF-6DCD-75EEFCA6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58A2-903B-912F-33B5-F87B42D6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Bradford, L. (2018, January 31). 8 Tips For An Amazing Mentor Relationship. </a:t>
            </a:r>
            <a:r>
              <a:rPr lang="en-US" i="1" dirty="0"/>
              <a:t>Forbes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https://www.forbes.com/sites/laurencebradford/2018/01/31/8-tips-for-an-amazing-mentor-relationship/?sh=5948522321e2</a:t>
            </a:r>
            <a:endParaRPr lang="en-US" dirty="0"/>
          </a:p>
          <a:p>
            <a:r>
              <a:rPr lang="en-US" dirty="0"/>
              <a:t>Cook, S. (2022, February 28). 9 Clear Benefits of Mentoring (for Mentors and Mentees). </a:t>
            </a:r>
            <a:r>
              <a:rPr lang="en-US" i="1" dirty="0" err="1"/>
              <a:t>mentorCliQ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https://www.mentorcliq.com/blog/benefits-of-mentoring</a:t>
            </a:r>
            <a:endParaRPr lang="en-US" dirty="0"/>
          </a:p>
          <a:p>
            <a:r>
              <a:rPr lang="en-US" dirty="0"/>
              <a:t>Indeed Editorial Team. (2022, December 17). What Is A Mentoring Relationship? (Plus How To Build One). </a:t>
            </a:r>
            <a:r>
              <a:rPr lang="en-US" i="1" dirty="0"/>
              <a:t>Indeed Career Guide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https://au.indeed.com/career-advice/career-development/mentoring-relationship</a:t>
            </a:r>
            <a:endParaRPr lang="en-US" dirty="0"/>
          </a:p>
          <a:p>
            <a:r>
              <a:rPr lang="en-US" dirty="0"/>
              <a:t>Nour, D. (2022, January 5). The Best Mentorships Help Both People Grow. </a:t>
            </a:r>
            <a:r>
              <a:rPr lang="en-US" i="1" dirty="0"/>
              <a:t>Harvard Business Review Ascend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https://hbr.org/2022/01/the-best-mentorships-help-both-people-grow</a:t>
            </a:r>
            <a:endParaRPr lang="en-US" dirty="0"/>
          </a:p>
          <a:p>
            <a:r>
              <a:rPr lang="en-US" dirty="0"/>
              <a:t>Reeves, M. (2021, November 5). How to Build a Successful Mentoring Relationship.</a:t>
            </a:r>
            <a:r>
              <a:rPr lang="en-US" i="1" dirty="0"/>
              <a:t> together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https://www.togetherplatform.com/blog/how-to-build-a-successful-mentor-relationship</a:t>
            </a:r>
            <a:endParaRPr lang="en-US" dirty="0"/>
          </a:p>
          <a:p>
            <a:r>
              <a:rPr lang="en-US" dirty="0" err="1"/>
              <a:t>Reffkin</a:t>
            </a:r>
            <a:r>
              <a:rPr lang="en-US" dirty="0"/>
              <a:t>, R. (2021, July 20). 3 principles to building – and keeping – a great relationship with a mentor. </a:t>
            </a:r>
            <a:r>
              <a:rPr lang="en-US" i="1" dirty="0"/>
              <a:t>TED Ideas Blog</a:t>
            </a:r>
            <a:r>
              <a:rPr lang="en-US" dirty="0"/>
              <a:t>. </a:t>
            </a:r>
            <a:r>
              <a:rPr lang="en-US" dirty="0">
                <a:hlinkClick r:id="rId7"/>
              </a:rPr>
              <a:t>https://ideas.ted.com/3-principles-to-building-and-keeping-a-great-relationship-with-a-mentor/</a:t>
            </a:r>
            <a:endParaRPr lang="en-US" dirty="0"/>
          </a:p>
          <a:p>
            <a:r>
              <a:rPr lang="en-US" dirty="0"/>
              <a:t>Young, C. J. (2021, December 1). Mentorship Is Not A One-Way Street. </a:t>
            </a:r>
            <a:r>
              <a:rPr lang="en-US" i="1" dirty="0"/>
              <a:t>Harvard Business Review Ascend. </a:t>
            </a:r>
            <a:r>
              <a:rPr lang="en-US" i="1" dirty="0">
                <a:hlinkClick r:id="rId8"/>
              </a:rPr>
              <a:t>https://hbr.org/2021/12/mentorship-is-not-a-one-way-street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9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{8AAFF60B-0138-2943-BA65-6BD40343B5E7}tf10001061</Template>
  <TotalTime>611</TotalTime>
  <Words>589</Words>
  <Application>Microsoft Macintosh PowerPoint</Application>
  <PresentationFormat>Widescreen</PresentationFormat>
  <Paragraphs>34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1_Integral</vt:lpstr>
      <vt:lpstr>Looking for ongoing 1-on-1 mentorship after ResBaz? Start here!</vt:lpstr>
      <vt:lpstr>Acknowledgement of Country</vt:lpstr>
      <vt:lpstr>Today’s agenda</vt:lpstr>
      <vt:lpstr>What is mentorship? What is a mentor?</vt:lpstr>
      <vt:lpstr>Benefits of mentorship</vt:lpstr>
      <vt:lpstr>How do we build successful (mentoring) relationships?</vt:lpstr>
      <vt:lpstr>Networking time!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ongoing 1-on-1 mentorship after ResBaz? Start here!</dc:title>
  <dc:creator>Senn Oon</dc:creator>
  <cp:lastModifiedBy>Senn Oon</cp:lastModifiedBy>
  <cp:revision>18</cp:revision>
  <dcterms:created xsi:type="dcterms:W3CDTF">2023-11-22T00:11:29Z</dcterms:created>
  <dcterms:modified xsi:type="dcterms:W3CDTF">2023-11-22T10:24:22Z</dcterms:modified>
</cp:coreProperties>
</file>