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8" r:id="rId4"/>
  </p:sldIdLst>
  <p:sldSz cx="9906000" cy="6858000" type="A4"/>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421"/>
  </p:normalViewPr>
  <p:slideViewPr>
    <p:cSldViewPr snapToObjects="1">
      <p:cViewPr>
        <p:scale>
          <a:sx n="125" d="100"/>
          <a:sy n="125" d="100"/>
        </p:scale>
        <p:origin x="-221" y="-1944"/>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309424" y="1066799"/>
            <a:ext cx="1754326" cy="3428763"/>
          </a:xfrm>
          <a:prstGeom prst="rect">
            <a:avLst/>
          </a:prstGeom>
          <a:solidFill>
            <a:srgbClr val="FFFFFF"/>
          </a:solidFill>
        </p:spPr>
        <p:txBody>
          <a:bodyPr vert="horz"/>
          <a:lstStyle>
            <a:lvl1pPr marL="0" indent="0">
              <a:buNone/>
              <a:defRPr sz="900" b="0" i="0" baseline="0"/>
            </a:lvl1pPr>
          </a:lstStyle>
          <a:p>
            <a:pPr lvl="0"/>
            <a:r>
              <a:rPr lang="en-GB"/>
              <a:t>Click to edit Master text styles</a:t>
            </a:r>
          </a:p>
        </p:txBody>
      </p:sp>
      <p:sp>
        <p:nvSpPr>
          <p:cNvPr id="10" name="Text Placeholder 8"/>
          <p:cNvSpPr>
            <a:spLocks noGrp="1"/>
          </p:cNvSpPr>
          <p:nvPr>
            <p:ph type="body" sz="quarter" idx="11"/>
          </p:nvPr>
        </p:nvSpPr>
        <p:spPr>
          <a:xfrm>
            <a:off x="2185335" y="1066800"/>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1" name="Text Placeholder 8"/>
          <p:cNvSpPr>
            <a:spLocks noGrp="1"/>
          </p:cNvSpPr>
          <p:nvPr>
            <p:ph type="body" sz="quarter" idx="12"/>
          </p:nvPr>
        </p:nvSpPr>
        <p:spPr>
          <a:xfrm>
            <a:off x="4067689" y="1066800"/>
            <a:ext cx="1754326" cy="3428762"/>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2" name="Text Placeholder 8"/>
          <p:cNvSpPr>
            <a:spLocks noGrp="1"/>
          </p:cNvSpPr>
          <p:nvPr>
            <p:ph type="body" sz="quarter" idx="13"/>
          </p:nvPr>
        </p:nvSpPr>
        <p:spPr>
          <a:xfrm>
            <a:off x="5948526" y="1056067"/>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3" name="Text Placeholder 8"/>
          <p:cNvSpPr>
            <a:spLocks noGrp="1"/>
          </p:cNvSpPr>
          <p:nvPr>
            <p:ph type="body" sz="quarter" idx="14"/>
          </p:nvPr>
        </p:nvSpPr>
        <p:spPr>
          <a:xfrm>
            <a:off x="7835806" y="1056066"/>
            <a:ext cx="1754326" cy="3439495"/>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5" name="Text Placeholder 8"/>
          <p:cNvSpPr>
            <a:spLocks noGrp="1"/>
          </p:cNvSpPr>
          <p:nvPr>
            <p:ph type="body" sz="quarter" idx="16"/>
          </p:nvPr>
        </p:nvSpPr>
        <p:spPr>
          <a:xfrm>
            <a:off x="2196704" y="2965800"/>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7" name="Text Placeholder 8"/>
          <p:cNvSpPr>
            <a:spLocks noGrp="1"/>
          </p:cNvSpPr>
          <p:nvPr>
            <p:ph type="body" sz="quarter" idx="18"/>
          </p:nvPr>
        </p:nvSpPr>
        <p:spPr>
          <a:xfrm>
            <a:off x="5952078" y="2965800"/>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9" name="Text Placeholder 8"/>
          <p:cNvSpPr>
            <a:spLocks noGrp="1"/>
          </p:cNvSpPr>
          <p:nvPr>
            <p:ph type="body" sz="quarter" idx="20"/>
          </p:nvPr>
        </p:nvSpPr>
        <p:spPr>
          <a:xfrm>
            <a:off x="309424" y="4876800"/>
            <a:ext cx="2052776" cy="14478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20" name="Text Placeholder 8"/>
          <p:cNvSpPr>
            <a:spLocks noGrp="1"/>
          </p:cNvSpPr>
          <p:nvPr>
            <p:ph type="body" sz="quarter" idx="21"/>
          </p:nvPr>
        </p:nvSpPr>
        <p:spPr>
          <a:xfrm>
            <a:off x="5685201" y="4876800"/>
            <a:ext cx="3904932" cy="1447800"/>
          </a:xfrm>
          <a:prstGeom prst="rect">
            <a:avLst/>
          </a:prstGeom>
          <a:solidFill>
            <a:srgbClr val="FFFFFF"/>
          </a:solidFill>
        </p:spPr>
        <p:txBody>
          <a:bodyPr vert="horz"/>
          <a:lstStyle>
            <a:lvl1pPr marL="0" indent="0">
              <a:buNone/>
              <a:defRPr sz="900" baseline="0"/>
            </a:lvl1pPr>
          </a:lstStyle>
          <a:p>
            <a:pPr lvl="0"/>
            <a:r>
              <a:rPr lang="en-GB" dirty="0"/>
              <a:t>Click to edit Master text styles</a:t>
            </a:r>
          </a:p>
        </p:txBody>
      </p:sp>
      <p:sp>
        <p:nvSpPr>
          <p:cNvPr id="22" name="Text Placeholder 8"/>
          <p:cNvSpPr>
            <a:spLocks noGrp="1"/>
          </p:cNvSpPr>
          <p:nvPr>
            <p:ph type="body" sz="quarter" idx="22"/>
          </p:nvPr>
        </p:nvSpPr>
        <p:spPr>
          <a:xfrm>
            <a:off x="3962400" y="381000"/>
            <a:ext cx="1403350" cy="228600"/>
          </a:xfrm>
          <a:prstGeom prst="rect">
            <a:avLst/>
          </a:prstGeom>
          <a:solidFill>
            <a:srgbClr val="FFFFFF"/>
          </a:solidFill>
          <a:ln>
            <a:noFill/>
          </a:ln>
        </p:spPr>
        <p:txBody>
          <a:bodyPr vert="horz"/>
          <a:lstStyle>
            <a:lvl1pPr marL="0" indent="0">
              <a:buNone/>
              <a:defRPr sz="900" baseline="0"/>
            </a:lvl1pPr>
          </a:lstStyle>
          <a:p>
            <a:pPr lvl="0"/>
            <a:r>
              <a:rPr lang="en-GB"/>
              <a:t>Click to edit Master text styles</a:t>
            </a:r>
          </a:p>
        </p:txBody>
      </p:sp>
      <p:sp>
        <p:nvSpPr>
          <p:cNvPr id="23" name="Text Placeholder 8"/>
          <p:cNvSpPr>
            <a:spLocks noGrp="1"/>
          </p:cNvSpPr>
          <p:nvPr>
            <p:ph type="body" sz="quarter" idx="23"/>
          </p:nvPr>
        </p:nvSpPr>
        <p:spPr>
          <a:xfrm>
            <a:off x="5685201" y="381000"/>
            <a:ext cx="140335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
        <p:nvSpPr>
          <p:cNvPr id="24" name="Text Placeholder 8"/>
          <p:cNvSpPr>
            <a:spLocks noGrp="1"/>
          </p:cNvSpPr>
          <p:nvPr>
            <p:ph type="body" sz="quarter" idx="24"/>
          </p:nvPr>
        </p:nvSpPr>
        <p:spPr>
          <a:xfrm>
            <a:off x="7759700" y="381000"/>
            <a:ext cx="115570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
        <p:nvSpPr>
          <p:cNvPr id="25" name="Text Placeholder 8"/>
          <p:cNvSpPr>
            <a:spLocks noGrp="1"/>
          </p:cNvSpPr>
          <p:nvPr>
            <p:ph type="body" sz="quarter" idx="25"/>
          </p:nvPr>
        </p:nvSpPr>
        <p:spPr>
          <a:xfrm>
            <a:off x="9245600" y="381000"/>
            <a:ext cx="41275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
        <p:nvSpPr>
          <p:cNvPr id="3" name="Text Placeholder 8">
            <a:extLst>
              <a:ext uri="{FF2B5EF4-FFF2-40B4-BE49-F238E27FC236}">
                <a16:creationId xmlns:a16="http://schemas.microsoft.com/office/drawing/2014/main" id="{34E32484-BCB7-93FB-25B9-3831A500BFA5}"/>
              </a:ext>
            </a:extLst>
          </p:cNvPr>
          <p:cNvSpPr>
            <a:spLocks noGrp="1"/>
          </p:cNvSpPr>
          <p:nvPr>
            <p:ph type="body" sz="quarter" idx="26"/>
          </p:nvPr>
        </p:nvSpPr>
        <p:spPr>
          <a:xfrm>
            <a:off x="3094649" y="4864562"/>
            <a:ext cx="2052776" cy="14478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Tree>
    <p:extLst>
      <p:ext uri="{BB962C8B-B14F-4D97-AF65-F5344CB8AC3E}">
        <p14:creationId xmlns:p14="http://schemas.microsoft.com/office/powerpoint/2010/main" val="2655913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7AE55C10-7E52-1D5E-90AA-1B6DD95217B1}"/>
              </a:ext>
            </a:extLst>
          </p:cNvPr>
          <p:cNvSpPr/>
          <p:nvPr userDrawn="1"/>
        </p:nvSpPr>
        <p:spPr>
          <a:xfrm>
            <a:off x="244475" y="762000"/>
            <a:ext cx="9405938" cy="56388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rtl="0" fontAlgn="auto">
              <a:spcBef>
                <a:spcPts val="0"/>
              </a:spcBef>
              <a:spcAft>
                <a:spcPts val="0"/>
              </a:spcAft>
              <a:defRPr/>
            </a:pPr>
            <a:endParaRPr lang="en-GB" dirty="0"/>
          </a:p>
        </p:txBody>
      </p:sp>
      <p:sp>
        <p:nvSpPr>
          <p:cNvPr id="1027" name="TextBox 6">
            <a:extLst>
              <a:ext uri="{FF2B5EF4-FFF2-40B4-BE49-F238E27FC236}">
                <a16:creationId xmlns:a16="http://schemas.microsoft.com/office/drawing/2014/main" id="{80B51EAE-127D-435C-45DB-D0A41C07838F}"/>
              </a:ext>
            </a:extLst>
          </p:cNvPr>
          <p:cNvSpPr txBox="1">
            <a:spLocks noChangeArrowheads="1"/>
          </p:cNvSpPr>
          <p:nvPr userDrawn="1"/>
        </p:nvSpPr>
        <p:spPr bwMode="auto">
          <a:xfrm>
            <a:off x="247650" y="304800"/>
            <a:ext cx="25717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b="1">
                <a:latin typeface="Arial" charset="0"/>
                <a:cs typeface="Arial" charset="0"/>
              </a:rPr>
              <a:t>Business Model Canvas</a:t>
            </a:r>
          </a:p>
        </p:txBody>
      </p:sp>
      <p:sp>
        <p:nvSpPr>
          <p:cNvPr id="1028" name="TextBox 7">
            <a:extLst>
              <a:ext uri="{FF2B5EF4-FFF2-40B4-BE49-F238E27FC236}">
                <a16:creationId xmlns:a16="http://schemas.microsoft.com/office/drawing/2014/main" id="{9513B892-33DC-A86E-D8B4-7CC581108EF5}"/>
              </a:ext>
            </a:extLst>
          </p:cNvPr>
          <p:cNvSpPr txBox="1">
            <a:spLocks noChangeArrowheads="1"/>
          </p:cNvSpPr>
          <p:nvPr userDrawn="1"/>
        </p:nvSpPr>
        <p:spPr bwMode="auto">
          <a:xfrm>
            <a:off x="3860800" y="184150"/>
            <a:ext cx="1403350"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00" i="1">
                <a:latin typeface="Arial" charset="0"/>
                <a:cs typeface="Arial" charset="0"/>
              </a:rPr>
              <a:t>Designed for:</a:t>
            </a:r>
          </a:p>
        </p:txBody>
      </p:sp>
      <p:sp>
        <p:nvSpPr>
          <p:cNvPr id="1029" name="TextBox 8">
            <a:extLst>
              <a:ext uri="{FF2B5EF4-FFF2-40B4-BE49-F238E27FC236}">
                <a16:creationId xmlns:a16="http://schemas.microsoft.com/office/drawing/2014/main" id="{23E63512-67B3-767F-2572-9CD83142B25F}"/>
              </a:ext>
            </a:extLst>
          </p:cNvPr>
          <p:cNvSpPr txBox="1">
            <a:spLocks noChangeArrowheads="1"/>
          </p:cNvSpPr>
          <p:nvPr userDrawn="1"/>
        </p:nvSpPr>
        <p:spPr bwMode="auto">
          <a:xfrm>
            <a:off x="5586413" y="180975"/>
            <a:ext cx="1403350"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00" i="1">
                <a:latin typeface="Arial" charset="0"/>
                <a:cs typeface="Arial" charset="0"/>
              </a:rPr>
              <a:t>Designed by:</a:t>
            </a:r>
          </a:p>
        </p:txBody>
      </p:sp>
      <p:sp>
        <p:nvSpPr>
          <p:cNvPr id="1030" name="TextBox 9">
            <a:extLst>
              <a:ext uri="{FF2B5EF4-FFF2-40B4-BE49-F238E27FC236}">
                <a16:creationId xmlns:a16="http://schemas.microsoft.com/office/drawing/2014/main" id="{FFC6D236-53D2-35C7-56C1-0EA93744E8D2}"/>
              </a:ext>
            </a:extLst>
          </p:cNvPr>
          <p:cNvSpPr txBox="1">
            <a:spLocks noChangeArrowheads="1"/>
          </p:cNvSpPr>
          <p:nvPr userDrawn="1"/>
        </p:nvSpPr>
        <p:spPr bwMode="auto">
          <a:xfrm>
            <a:off x="7664450" y="180975"/>
            <a:ext cx="1214438" cy="203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00" i="1">
                <a:latin typeface="Arial" charset="0"/>
                <a:cs typeface="Arial" charset="0"/>
              </a:rPr>
              <a:t>Date:</a:t>
            </a:r>
          </a:p>
        </p:txBody>
      </p:sp>
      <p:sp>
        <p:nvSpPr>
          <p:cNvPr id="1031" name="TextBox 10">
            <a:extLst>
              <a:ext uri="{FF2B5EF4-FFF2-40B4-BE49-F238E27FC236}">
                <a16:creationId xmlns:a16="http://schemas.microsoft.com/office/drawing/2014/main" id="{40BBDF57-C7AD-D11E-475F-CD2DCDB8D90F}"/>
              </a:ext>
            </a:extLst>
          </p:cNvPr>
          <p:cNvSpPr txBox="1">
            <a:spLocks noChangeArrowheads="1"/>
          </p:cNvSpPr>
          <p:nvPr userDrawn="1"/>
        </p:nvSpPr>
        <p:spPr bwMode="auto">
          <a:xfrm>
            <a:off x="9142413" y="180975"/>
            <a:ext cx="620712" cy="200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700" i="1">
                <a:latin typeface="Arial" charset="0"/>
                <a:cs typeface="Arial" charset="0"/>
              </a:rPr>
              <a:t>Version:</a:t>
            </a:r>
          </a:p>
        </p:txBody>
      </p:sp>
      <p:sp>
        <p:nvSpPr>
          <p:cNvPr id="1032" name="TextBox 11">
            <a:extLst>
              <a:ext uri="{FF2B5EF4-FFF2-40B4-BE49-F238E27FC236}">
                <a16:creationId xmlns:a16="http://schemas.microsoft.com/office/drawing/2014/main" id="{E004D318-E77C-5A31-2A21-55D8DB35054D}"/>
              </a:ext>
            </a:extLst>
          </p:cNvPr>
          <p:cNvSpPr txBox="1">
            <a:spLocks noChangeArrowheads="1"/>
          </p:cNvSpPr>
          <p:nvPr userDrawn="1"/>
        </p:nvSpPr>
        <p:spPr bwMode="auto">
          <a:xfrm>
            <a:off x="244475" y="78898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Key Partners</a:t>
            </a:r>
          </a:p>
        </p:txBody>
      </p:sp>
      <p:sp>
        <p:nvSpPr>
          <p:cNvPr id="1033" name="TextBox 13">
            <a:extLst>
              <a:ext uri="{FF2B5EF4-FFF2-40B4-BE49-F238E27FC236}">
                <a16:creationId xmlns:a16="http://schemas.microsoft.com/office/drawing/2014/main" id="{7A4678F5-E184-31CB-886D-4B3B0BB6504E}"/>
              </a:ext>
            </a:extLst>
          </p:cNvPr>
          <p:cNvSpPr txBox="1">
            <a:spLocks noChangeArrowheads="1"/>
          </p:cNvSpPr>
          <p:nvPr userDrawn="1"/>
        </p:nvSpPr>
        <p:spPr bwMode="auto">
          <a:xfrm>
            <a:off x="244475" y="4572000"/>
            <a:ext cx="174942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dirty="0">
                <a:latin typeface="Arial" charset="0"/>
                <a:cs typeface="Arial" charset="0"/>
              </a:rPr>
              <a:t>Cost Structure</a:t>
            </a:r>
          </a:p>
        </p:txBody>
      </p:sp>
      <p:sp>
        <p:nvSpPr>
          <p:cNvPr id="1034" name="TextBox 14">
            <a:extLst>
              <a:ext uri="{FF2B5EF4-FFF2-40B4-BE49-F238E27FC236}">
                <a16:creationId xmlns:a16="http://schemas.microsoft.com/office/drawing/2014/main" id="{89ED6C8C-9CBB-A411-2B1C-21E90E41582D}"/>
              </a:ext>
            </a:extLst>
          </p:cNvPr>
          <p:cNvSpPr txBox="1">
            <a:spLocks noChangeArrowheads="1"/>
          </p:cNvSpPr>
          <p:nvPr userDrawn="1"/>
        </p:nvSpPr>
        <p:spPr bwMode="auto">
          <a:xfrm>
            <a:off x="2124075" y="788988"/>
            <a:ext cx="175101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Key Activities</a:t>
            </a:r>
          </a:p>
        </p:txBody>
      </p:sp>
      <p:sp>
        <p:nvSpPr>
          <p:cNvPr id="1035" name="TextBox 15">
            <a:extLst>
              <a:ext uri="{FF2B5EF4-FFF2-40B4-BE49-F238E27FC236}">
                <a16:creationId xmlns:a16="http://schemas.microsoft.com/office/drawing/2014/main" id="{37150DD9-8C74-D1F7-982A-3C21302E21E3}"/>
              </a:ext>
            </a:extLst>
          </p:cNvPr>
          <p:cNvSpPr txBox="1">
            <a:spLocks noChangeArrowheads="1"/>
          </p:cNvSpPr>
          <p:nvPr userDrawn="1"/>
        </p:nvSpPr>
        <p:spPr bwMode="auto">
          <a:xfrm>
            <a:off x="2124075" y="2649538"/>
            <a:ext cx="175101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Key Resources</a:t>
            </a:r>
          </a:p>
        </p:txBody>
      </p:sp>
      <p:sp>
        <p:nvSpPr>
          <p:cNvPr id="1036" name="TextBox 16">
            <a:extLst>
              <a:ext uri="{FF2B5EF4-FFF2-40B4-BE49-F238E27FC236}">
                <a16:creationId xmlns:a16="http://schemas.microsoft.com/office/drawing/2014/main" id="{C47D24F2-00CB-D6D6-10DE-12886177D2F9}"/>
              </a:ext>
            </a:extLst>
          </p:cNvPr>
          <p:cNvSpPr txBox="1">
            <a:spLocks noChangeArrowheads="1"/>
          </p:cNvSpPr>
          <p:nvPr userDrawn="1"/>
        </p:nvSpPr>
        <p:spPr bwMode="auto">
          <a:xfrm>
            <a:off x="4025900" y="78898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Value Propositions</a:t>
            </a:r>
          </a:p>
        </p:txBody>
      </p:sp>
      <p:sp>
        <p:nvSpPr>
          <p:cNvPr id="1037" name="TextBox 18">
            <a:extLst>
              <a:ext uri="{FF2B5EF4-FFF2-40B4-BE49-F238E27FC236}">
                <a16:creationId xmlns:a16="http://schemas.microsoft.com/office/drawing/2014/main" id="{06F3E7DA-937D-EF3D-8C83-8B367CA018A2}"/>
              </a:ext>
            </a:extLst>
          </p:cNvPr>
          <p:cNvSpPr txBox="1">
            <a:spLocks noChangeArrowheads="1"/>
          </p:cNvSpPr>
          <p:nvPr userDrawn="1"/>
        </p:nvSpPr>
        <p:spPr bwMode="auto">
          <a:xfrm>
            <a:off x="5919788" y="78263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Customer Relationships</a:t>
            </a:r>
          </a:p>
        </p:txBody>
      </p:sp>
      <p:sp>
        <p:nvSpPr>
          <p:cNvPr id="1038" name="TextBox 19">
            <a:extLst>
              <a:ext uri="{FF2B5EF4-FFF2-40B4-BE49-F238E27FC236}">
                <a16:creationId xmlns:a16="http://schemas.microsoft.com/office/drawing/2014/main" id="{7899F5F5-87CC-B06B-F311-82B18562030F}"/>
              </a:ext>
            </a:extLst>
          </p:cNvPr>
          <p:cNvSpPr txBox="1">
            <a:spLocks noChangeArrowheads="1"/>
          </p:cNvSpPr>
          <p:nvPr userDrawn="1"/>
        </p:nvSpPr>
        <p:spPr bwMode="auto">
          <a:xfrm>
            <a:off x="5919788" y="2643188"/>
            <a:ext cx="1749425"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Channels</a:t>
            </a:r>
          </a:p>
        </p:txBody>
      </p:sp>
      <p:sp>
        <p:nvSpPr>
          <p:cNvPr id="1039" name="TextBox 20">
            <a:extLst>
              <a:ext uri="{FF2B5EF4-FFF2-40B4-BE49-F238E27FC236}">
                <a16:creationId xmlns:a16="http://schemas.microsoft.com/office/drawing/2014/main" id="{177B3CE6-6427-BA37-A10A-BD4000F081AD}"/>
              </a:ext>
            </a:extLst>
          </p:cNvPr>
          <p:cNvSpPr txBox="1">
            <a:spLocks noChangeArrowheads="1"/>
          </p:cNvSpPr>
          <p:nvPr userDrawn="1"/>
        </p:nvSpPr>
        <p:spPr bwMode="auto">
          <a:xfrm>
            <a:off x="7818438" y="78898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Customer Segments</a:t>
            </a:r>
          </a:p>
        </p:txBody>
      </p:sp>
      <p:sp>
        <p:nvSpPr>
          <p:cNvPr id="1040" name="TextBox 22">
            <a:extLst>
              <a:ext uri="{FF2B5EF4-FFF2-40B4-BE49-F238E27FC236}">
                <a16:creationId xmlns:a16="http://schemas.microsoft.com/office/drawing/2014/main" id="{81DB9219-2FD5-4599-8002-111A59ED2DB0}"/>
              </a:ext>
            </a:extLst>
          </p:cNvPr>
          <p:cNvSpPr txBox="1">
            <a:spLocks noChangeArrowheads="1"/>
          </p:cNvSpPr>
          <p:nvPr userDrawn="1"/>
        </p:nvSpPr>
        <p:spPr bwMode="auto">
          <a:xfrm>
            <a:off x="6099175" y="4572000"/>
            <a:ext cx="174942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dirty="0">
                <a:latin typeface="Arial" charset="0"/>
                <a:cs typeface="Arial" charset="0"/>
              </a:rPr>
              <a:t>Revenue Streams</a:t>
            </a:r>
          </a:p>
        </p:txBody>
      </p:sp>
      <p:sp>
        <p:nvSpPr>
          <p:cNvPr id="25" name="Rectangle 24">
            <a:extLst>
              <a:ext uri="{FF2B5EF4-FFF2-40B4-BE49-F238E27FC236}">
                <a16:creationId xmlns:a16="http://schemas.microsoft.com/office/drawing/2014/main" id="{B737E57F-16AF-20C0-DB47-06F30E58BA71}"/>
              </a:ext>
            </a:extLst>
          </p:cNvPr>
          <p:cNvSpPr/>
          <p:nvPr userDrawn="1"/>
        </p:nvSpPr>
        <p:spPr>
          <a:xfrm>
            <a:off x="244475" y="762000"/>
            <a:ext cx="1879600"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6" name="Rectangle 25">
            <a:extLst>
              <a:ext uri="{FF2B5EF4-FFF2-40B4-BE49-F238E27FC236}">
                <a16:creationId xmlns:a16="http://schemas.microsoft.com/office/drawing/2014/main" id="{E6590CC7-BF64-BC2C-A393-DFC5A5F87584}"/>
              </a:ext>
            </a:extLst>
          </p:cNvPr>
          <p:cNvSpPr/>
          <p:nvPr userDrawn="1"/>
        </p:nvSpPr>
        <p:spPr>
          <a:xfrm>
            <a:off x="2124075" y="760413"/>
            <a:ext cx="1881188"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7" name="Rectangle 26">
            <a:extLst>
              <a:ext uri="{FF2B5EF4-FFF2-40B4-BE49-F238E27FC236}">
                <a16:creationId xmlns:a16="http://schemas.microsoft.com/office/drawing/2014/main" id="{9F5813F6-C5D5-02AE-8CDD-8D5362B621D1}"/>
              </a:ext>
            </a:extLst>
          </p:cNvPr>
          <p:cNvSpPr/>
          <p:nvPr userDrawn="1"/>
        </p:nvSpPr>
        <p:spPr>
          <a:xfrm>
            <a:off x="2124075" y="2643188"/>
            <a:ext cx="1881188"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8" name="Rectangle 27">
            <a:extLst>
              <a:ext uri="{FF2B5EF4-FFF2-40B4-BE49-F238E27FC236}">
                <a16:creationId xmlns:a16="http://schemas.microsoft.com/office/drawing/2014/main" id="{E08E8558-6D56-3FF7-862E-B2D8F7E521E7}"/>
              </a:ext>
            </a:extLst>
          </p:cNvPr>
          <p:cNvSpPr/>
          <p:nvPr userDrawn="1"/>
        </p:nvSpPr>
        <p:spPr>
          <a:xfrm>
            <a:off x="4005263" y="762000"/>
            <a:ext cx="1879600"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9" name="Rectangle 28">
            <a:extLst>
              <a:ext uri="{FF2B5EF4-FFF2-40B4-BE49-F238E27FC236}">
                <a16:creationId xmlns:a16="http://schemas.microsoft.com/office/drawing/2014/main" id="{024F8645-1D53-5AC8-9369-BD021300D0CE}"/>
              </a:ext>
            </a:extLst>
          </p:cNvPr>
          <p:cNvSpPr/>
          <p:nvPr userDrawn="1"/>
        </p:nvSpPr>
        <p:spPr>
          <a:xfrm>
            <a:off x="5884863" y="762000"/>
            <a:ext cx="1879600"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0" name="Rectangle 29">
            <a:extLst>
              <a:ext uri="{FF2B5EF4-FFF2-40B4-BE49-F238E27FC236}">
                <a16:creationId xmlns:a16="http://schemas.microsoft.com/office/drawing/2014/main" id="{2D5734E7-05D4-5097-503D-6FCE7EA4F25A}"/>
              </a:ext>
            </a:extLst>
          </p:cNvPr>
          <p:cNvSpPr/>
          <p:nvPr userDrawn="1"/>
        </p:nvSpPr>
        <p:spPr>
          <a:xfrm>
            <a:off x="5884863" y="2643188"/>
            <a:ext cx="1879600"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1" name="Rectangle 30">
            <a:extLst>
              <a:ext uri="{FF2B5EF4-FFF2-40B4-BE49-F238E27FC236}">
                <a16:creationId xmlns:a16="http://schemas.microsoft.com/office/drawing/2014/main" id="{CB83236E-7645-82B3-F91A-145BABF0F6BC}"/>
              </a:ext>
            </a:extLst>
          </p:cNvPr>
          <p:cNvSpPr/>
          <p:nvPr userDrawn="1"/>
        </p:nvSpPr>
        <p:spPr>
          <a:xfrm>
            <a:off x="7770813" y="762000"/>
            <a:ext cx="1881187"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2" name="Rectangle 31">
            <a:extLst>
              <a:ext uri="{FF2B5EF4-FFF2-40B4-BE49-F238E27FC236}">
                <a16:creationId xmlns:a16="http://schemas.microsoft.com/office/drawing/2014/main" id="{54B38902-3F78-3735-5674-5844E9DE08BE}"/>
              </a:ext>
            </a:extLst>
          </p:cNvPr>
          <p:cNvSpPr/>
          <p:nvPr userDrawn="1"/>
        </p:nvSpPr>
        <p:spPr>
          <a:xfrm>
            <a:off x="244474" y="4579938"/>
            <a:ext cx="5640389"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3" name="Rectangle 32">
            <a:extLst>
              <a:ext uri="{FF2B5EF4-FFF2-40B4-BE49-F238E27FC236}">
                <a16:creationId xmlns:a16="http://schemas.microsoft.com/office/drawing/2014/main" id="{6A97148D-ED23-EA86-93BA-D2D869F4E17B}"/>
              </a:ext>
            </a:extLst>
          </p:cNvPr>
          <p:cNvSpPr/>
          <p:nvPr userDrawn="1"/>
        </p:nvSpPr>
        <p:spPr>
          <a:xfrm>
            <a:off x="2747963" y="4579938"/>
            <a:ext cx="6902450"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rtl="0" fontAlgn="auto">
              <a:spcBef>
                <a:spcPts val="0"/>
              </a:spcBef>
              <a:spcAft>
                <a:spcPts val="0"/>
              </a:spcAft>
              <a:defRPr/>
            </a:pPr>
            <a:endParaRPr lang="en-GB" dirty="0"/>
          </a:p>
        </p:txBody>
      </p:sp>
      <p:pic>
        <p:nvPicPr>
          <p:cNvPr id="1050" name="Picture 13">
            <a:extLst>
              <a:ext uri="{FF2B5EF4-FFF2-40B4-BE49-F238E27FC236}">
                <a16:creationId xmlns:a16="http://schemas.microsoft.com/office/drawing/2014/main" id="{1905BB1D-D1B7-4F59-7148-C8719E51EBD9}"/>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9220200" y="7064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1" name="Picture 14">
            <a:extLst>
              <a:ext uri="{FF2B5EF4-FFF2-40B4-BE49-F238E27FC236}">
                <a16:creationId xmlns:a16="http://schemas.microsoft.com/office/drawing/2014/main" id="{1D9892C2-67A2-7B6B-960F-AFC1CDAE31AF}"/>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5278438" y="7112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2" name="Picture 16">
            <a:extLst>
              <a:ext uri="{FF2B5EF4-FFF2-40B4-BE49-F238E27FC236}">
                <a16:creationId xmlns:a16="http://schemas.microsoft.com/office/drawing/2014/main" id="{322B0BE2-D7EA-01FD-88DF-430D694F3B5E}"/>
              </a:ext>
            </a:extLst>
          </p:cNvPr>
          <p:cNvPicPr>
            <a:picLocks noChangeAspect="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67600" y="7064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3" name="Picture 17">
            <a:extLst>
              <a:ext uri="{FF2B5EF4-FFF2-40B4-BE49-F238E27FC236}">
                <a16:creationId xmlns:a16="http://schemas.microsoft.com/office/drawing/2014/main" id="{0957AA21-BFF5-7260-2A0C-1CF5C9853C20}"/>
              </a:ext>
            </a:extLst>
          </p:cNvPr>
          <p:cNvPicPr>
            <a:picLocks noChangeAspect="1"/>
          </p:cNvPicPr>
          <p:nvPr userDrawn="1"/>
        </p:nvPicPr>
        <p:blipFill>
          <a:blip r:embed="rId6">
            <a:extLst>
              <a:ext uri="{28A0092B-C50C-407E-A947-70E740481C1C}">
                <a14:useLocalDpi xmlns:a14="http://schemas.microsoft.com/office/drawing/2010/main" val="0"/>
              </a:ext>
            </a:extLst>
          </a:blip>
          <a:srcRect l="11171"/>
          <a:stretch>
            <a:fillRect/>
          </a:stretch>
        </p:blipFill>
        <p:spPr bwMode="auto">
          <a:xfrm>
            <a:off x="7394575" y="44958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 name="Picture 19">
            <a:extLst>
              <a:ext uri="{FF2B5EF4-FFF2-40B4-BE49-F238E27FC236}">
                <a16:creationId xmlns:a16="http://schemas.microsoft.com/office/drawing/2014/main" id="{D9986A86-700E-FCB8-393E-E4624C190C43}"/>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048000" y="7064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5" name="Picture 20">
            <a:extLst>
              <a:ext uri="{FF2B5EF4-FFF2-40B4-BE49-F238E27FC236}">
                <a16:creationId xmlns:a16="http://schemas.microsoft.com/office/drawing/2014/main" id="{FE0ED2B2-6C05-2060-1431-718CCEC6F054}"/>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1143000" y="706438"/>
            <a:ext cx="3603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6" name="Picture 21">
            <a:extLst>
              <a:ext uri="{FF2B5EF4-FFF2-40B4-BE49-F238E27FC236}">
                <a16:creationId xmlns:a16="http://schemas.microsoft.com/office/drawing/2014/main" id="{B84BA2A9-AEE9-0964-DF9E-4DE7F4F35296}"/>
              </a:ext>
            </a:extLst>
          </p:cNvPr>
          <p:cNvPicPr>
            <a:picLocks noChangeAspect="1"/>
          </p:cNvPicPr>
          <p:nvPr userDrawn="1"/>
        </p:nvPicPr>
        <p:blipFill>
          <a:blip r:embed="rId9">
            <a:extLst>
              <a:ext uri="{28A0092B-C50C-407E-A947-70E740481C1C}">
                <a14:useLocalDpi xmlns:a14="http://schemas.microsoft.com/office/drawing/2010/main" val="0"/>
              </a:ext>
            </a:extLst>
          </a:blip>
          <a:srcRect t="8025" r="6839"/>
          <a:stretch>
            <a:fillRect/>
          </a:stretch>
        </p:blipFill>
        <p:spPr bwMode="auto">
          <a:xfrm>
            <a:off x="1316038" y="44958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7" name="Picture 15">
            <a:extLst>
              <a:ext uri="{FF2B5EF4-FFF2-40B4-BE49-F238E27FC236}">
                <a16:creationId xmlns:a16="http://schemas.microsoft.com/office/drawing/2014/main" id="{45EE993A-A0D6-49FF-17C0-7DC85B98450E}"/>
              </a:ext>
            </a:extLst>
          </p:cNvPr>
          <p:cNvPicPr>
            <a:picLocks noChangeAspect="1"/>
          </p:cNvPicPr>
          <p:nvPr userDrawn="1"/>
        </p:nvPicPr>
        <p:blipFill>
          <a:blip r:embed="rId10">
            <a:extLst>
              <a:ext uri="{28A0092B-C50C-407E-A947-70E740481C1C}">
                <a14:useLocalDpi xmlns:a14="http://schemas.microsoft.com/office/drawing/2010/main" val="0"/>
              </a:ext>
            </a:extLst>
          </a:blip>
          <a:srcRect/>
          <a:stretch>
            <a:fillRect/>
          </a:stretch>
        </p:blipFill>
        <p:spPr bwMode="auto">
          <a:xfrm>
            <a:off x="6726238" y="2590800"/>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8" name="Picture 18">
            <a:extLst>
              <a:ext uri="{FF2B5EF4-FFF2-40B4-BE49-F238E27FC236}">
                <a16:creationId xmlns:a16="http://schemas.microsoft.com/office/drawing/2014/main" id="{6861BA58-071D-96FD-2087-28914A7CD717}"/>
              </a:ext>
            </a:extLst>
          </p:cNvPr>
          <p:cNvPicPr>
            <a:picLocks noChangeAspect="1"/>
          </p:cNvPicPr>
          <p:nvPr userDrawn="1"/>
        </p:nvPicPr>
        <p:blipFill>
          <a:blip r:embed="rId11">
            <a:extLst>
              <a:ext uri="{28A0092B-C50C-407E-A947-70E740481C1C}">
                <a14:useLocalDpi xmlns:a14="http://schemas.microsoft.com/office/drawing/2010/main" val="0"/>
              </a:ext>
            </a:extLst>
          </a:blip>
          <a:srcRect b="6728"/>
          <a:stretch>
            <a:fillRect/>
          </a:stretch>
        </p:blipFill>
        <p:spPr bwMode="auto">
          <a:xfrm>
            <a:off x="3200400" y="2590800"/>
            <a:ext cx="3603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13">
            <a:extLst>
              <a:ext uri="{FF2B5EF4-FFF2-40B4-BE49-F238E27FC236}">
                <a16:creationId xmlns:a16="http://schemas.microsoft.com/office/drawing/2014/main" id="{CB13BB14-F036-EA6B-53CD-91C7B7056031}"/>
              </a:ext>
            </a:extLst>
          </p:cNvPr>
          <p:cNvSpPr txBox="1">
            <a:spLocks noChangeArrowheads="1"/>
          </p:cNvSpPr>
          <p:nvPr userDrawn="1"/>
        </p:nvSpPr>
        <p:spPr bwMode="auto">
          <a:xfrm>
            <a:off x="2974975" y="4574735"/>
            <a:ext cx="174942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dirty="0">
                <a:latin typeface="Arial" charset="0"/>
                <a:cs typeface="Arial" charset="0"/>
              </a:rPr>
              <a:t>Competitors</a:t>
            </a:r>
          </a:p>
        </p:txBody>
      </p:sp>
      <p:pic>
        <p:nvPicPr>
          <p:cNvPr id="5" name="Picture 21">
            <a:extLst>
              <a:ext uri="{FF2B5EF4-FFF2-40B4-BE49-F238E27FC236}">
                <a16:creationId xmlns:a16="http://schemas.microsoft.com/office/drawing/2014/main" id="{824D44EA-A5FA-B34D-A70B-8B2C4A75BE20}"/>
              </a:ext>
            </a:extLst>
          </p:cNvPr>
          <p:cNvPicPr>
            <a:picLocks noChangeAspect="1"/>
          </p:cNvPicPr>
          <p:nvPr userDrawn="1"/>
        </p:nvPicPr>
        <p:blipFill>
          <a:blip r:embed="rId9">
            <a:extLst>
              <a:ext uri="{28A0092B-C50C-407E-A947-70E740481C1C}">
                <a14:useLocalDpi xmlns:a14="http://schemas.microsoft.com/office/drawing/2010/main" val="0"/>
              </a:ext>
            </a:extLst>
          </a:blip>
          <a:srcRect t="8025" r="6839"/>
          <a:stretch>
            <a:fillRect/>
          </a:stretch>
        </p:blipFill>
        <p:spPr bwMode="auto">
          <a:xfrm>
            <a:off x="3963987" y="4516437"/>
            <a:ext cx="360362"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0" fontAlgn="base" hangingPunct="0">
        <a:spcBef>
          <a:spcPct val="0"/>
        </a:spcBef>
        <a:spcAft>
          <a:spcPct val="0"/>
        </a:spcAft>
        <a:defRPr sz="4400" kern="1200">
          <a:solidFill>
            <a:schemeClr val="tx1"/>
          </a:solidFill>
          <a:latin typeface="Arial"/>
          <a:ea typeface="ＭＳ Ｐゴシック" charset="0"/>
          <a:cs typeface="Arial"/>
        </a:defRPr>
      </a:lvl1pPr>
      <a:lvl2pPr algn="ctr" defTabSz="457200" rtl="0" eaLnBrk="0" fontAlgn="base" hangingPunct="0">
        <a:spcBef>
          <a:spcPct val="0"/>
        </a:spcBef>
        <a:spcAft>
          <a:spcPct val="0"/>
        </a:spcAft>
        <a:defRPr sz="4400">
          <a:solidFill>
            <a:schemeClr val="tx1"/>
          </a:solidFill>
          <a:latin typeface="Arial" charset="0"/>
          <a:ea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ＭＳ Ｐゴシック" charset="0"/>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0"/>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ＭＳ Ｐゴシック" charset="0"/>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ＭＳ Ｐゴシック" charset="0"/>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40">
            <a:extLst>
              <a:ext uri="{FF2B5EF4-FFF2-40B4-BE49-F238E27FC236}">
                <a16:creationId xmlns:a16="http://schemas.microsoft.com/office/drawing/2014/main" id="{1A2E9C52-DF52-5392-93AE-36E9AAB43BC8}"/>
              </a:ext>
            </a:extLst>
          </p:cNvPr>
          <p:cNvSpPr>
            <a:spLocks noGrp="1"/>
          </p:cNvSpPr>
          <p:nvPr>
            <p:ph type="body" sz="quarter" idx="10"/>
          </p:nvPr>
        </p:nvSpPr>
        <p:spPr bwMode="auto">
          <a:xfrm>
            <a:off x="309563" y="1066800"/>
            <a:ext cx="1754187" cy="34290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AE" dirty="0">
                <a:solidFill>
                  <a:srgbClr val="919191"/>
                </a:solidFill>
                <a:latin typeface="Arial" panose="020B0604020202020204" pitchFamily="34" charset="0"/>
                <a:ea typeface="ＭＳ Ｐゴシック" panose="020B0600070205080204" pitchFamily="34" charset="-128"/>
              </a:rPr>
              <a:t>Who are our Key Partners? Who are our key suppliers? Which Key Resources are we acquiring from partners? Which Key Activities do partners perform?</a:t>
            </a:r>
            <a:br>
              <a:rPr lang="en-GB" altLang="en-AE" dirty="0">
                <a:solidFill>
                  <a:srgbClr val="919191"/>
                </a:solidFill>
                <a:latin typeface="Arial" panose="020B0604020202020204" pitchFamily="34" charset="0"/>
                <a:ea typeface="ＭＳ Ｐゴシック" panose="020B0600070205080204" pitchFamily="34" charset="-128"/>
              </a:rPr>
            </a:br>
            <a:r>
              <a:rPr lang="en-GB" altLang="en-AE" dirty="0">
                <a:solidFill>
                  <a:srgbClr val="919191"/>
                </a:solidFill>
                <a:latin typeface="Arial" panose="020B0604020202020204" pitchFamily="34" charset="0"/>
                <a:ea typeface="ＭＳ Ｐゴシック" panose="020B0600070205080204" pitchFamily="34" charset="-128"/>
              </a:rPr>
              <a:t>                          MOTIVATIONS FOR PARTNERSHIPS: Optimization and economy, Reduction of risk and uncertainty, Acquisition of particular resources and activities</a:t>
            </a:r>
          </a:p>
        </p:txBody>
      </p:sp>
      <p:sp>
        <p:nvSpPr>
          <p:cNvPr id="2050" name="Text Placeholder 41">
            <a:extLst>
              <a:ext uri="{FF2B5EF4-FFF2-40B4-BE49-F238E27FC236}">
                <a16:creationId xmlns:a16="http://schemas.microsoft.com/office/drawing/2014/main" id="{EB47DE18-F46D-DE7C-3988-A80E76A3DEB3}"/>
              </a:ext>
            </a:extLst>
          </p:cNvPr>
          <p:cNvSpPr>
            <a:spLocks noGrp="1"/>
          </p:cNvSpPr>
          <p:nvPr>
            <p:ph type="body" sz="quarter" idx="11"/>
          </p:nvPr>
        </p:nvSpPr>
        <p:spPr bwMode="auto">
          <a:xfrm>
            <a:off x="2185988" y="1066800"/>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dirty="0">
                <a:solidFill>
                  <a:schemeClr val="tx2">
                    <a:lumMod val="50000"/>
                    <a:lumOff val="50000"/>
                  </a:schemeClr>
                </a:solidFill>
                <a:latin typeface="Arial" charset="0"/>
              </a:rPr>
              <a:t>What Key Activities do our Value Propositions require? Our Distribution Channels? Customer Relationships? Revenue streams?</a:t>
            </a:r>
            <a:br>
              <a:rPr lang="en-GB" dirty="0">
                <a:solidFill>
                  <a:schemeClr val="tx2">
                    <a:lumMod val="50000"/>
                    <a:lumOff val="50000"/>
                  </a:schemeClr>
                </a:solidFill>
                <a:latin typeface="Arial" charset="0"/>
              </a:rPr>
            </a:br>
            <a:r>
              <a:rPr lang="en-GB" dirty="0">
                <a:solidFill>
                  <a:schemeClr val="tx2">
                    <a:lumMod val="50000"/>
                    <a:lumOff val="50000"/>
                  </a:schemeClr>
                </a:solidFill>
                <a:latin typeface="Arial" charset="0"/>
              </a:rPr>
              <a:t>                           CATEGORIES:        Production, Problem Solving, Platform/Network</a:t>
            </a:r>
          </a:p>
        </p:txBody>
      </p:sp>
      <p:sp>
        <p:nvSpPr>
          <p:cNvPr id="2051" name="Text Placeholder 42">
            <a:extLst>
              <a:ext uri="{FF2B5EF4-FFF2-40B4-BE49-F238E27FC236}">
                <a16:creationId xmlns:a16="http://schemas.microsoft.com/office/drawing/2014/main" id="{7BA2CA09-10CE-3B15-21B9-D5B013603B1D}"/>
              </a:ext>
            </a:extLst>
          </p:cNvPr>
          <p:cNvSpPr>
            <a:spLocks noGrp="1"/>
          </p:cNvSpPr>
          <p:nvPr>
            <p:ph type="body" sz="quarter" idx="12"/>
          </p:nvPr>
        </p:nvSpPr>
        <p:spPr bwMode="auto">
          <a:xfrm>
            <a:off x="4067175" y="1066800"/>
            <a:ext cx="1754188" cy="34290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AE" dirty="0">
                <a:solidFill>
                  <a:srgbClr val="919191"/>
                </a:solidFill>
                <a:latin typeface="Arial" panose="020B0604020202020204" pitchFamily="34" charset="0"/>
                <a:ea typeface="ＭＳ Ｐゴシック" panose="020B0600070205080204" pitchFamily="34" charset="-128"/>
              </a:rPr>
              <a:t>What value do we deliver to the customer? Which one of our customer</a:t>
            </a:r>
            <a:r>
              <a:rPr lang="en-GB" altLang="en-GB" dirty="0">
                <a:solidFill>
                  <a:srgbClr val="919191"/>
                </a:solidFill>
                <a:latin typeface="Arial" panose="020B0604020202020204" pitchFamily="34" charset="0"/>
                <a:ea typeface="ＭＳ Ｐゴシック" panose="020B0600070205080204" pitchFamily="34" charset="-128"/>
              </a:rPr>
              <a:t>’</a:t>
            </a:r>
            <a:r>
              <a:rPr lang="en-GB" altLang="en-AE" dirty="0">
                <a:solidFill>
                  <a:srgbClr val="919191"/>
                </a:solidFill>
                <a:latin typeface="Arial" panose="020B0604020202020204" pitchFamily="34" charset="0"/>
                <a:ea typeface="ＭＳ Ｐゴシック" panose="020B0600070205080204" pitchFamily="34" charset="-128"/>
              </a:rPr>
              <a:t>s problems are we helping to solve? What bundles of products and services are we offering to each Customer Segment? Which customer needs are we satisfying?</a:t>
            </a:r>
            <a:br>
              <a:rPr lang="en-GB" altLang="en-AE" dirty="0">
                <a:solidFill>
                  <a:srgbClr val="919191"/>
                </a:solidFill>
                <a:latin typeface="Arial" panose="020B0604020202020204" pitchFamily="34" charset="0"/>
                <a:ea typeface="ＭＳ Ｐゴシック" panose="020B0600070205080204" pitchFamily="34" charset="-128"/>
              </a:rPr>
            </a:br>
            <a:r>
              <a:rPr lang="en-GB" altLang="en-AE" dirty="0">
                <a:solidFill>
                  <a:srgbClr val="919191"/>
                </a:solidFill>
                <a:latin typeface="Arial" panose="020B0604020202020204" pitchFamily="34" charset="0"/>
                <a:ea typeface="ＭＳ Ｐゴシック" panose="020B0600070205080204" pitchFamily="34" charset="-128"/>
              </a:rPr>
              <a:t>               CHARACTERISTICS: Newness, Performance, Customization, </a:t>
            </a:r>
            <a:r>
              <a:rPr lang="en-GB" altLang="en-GB" dirty="0">
                <a:solidFill>
                  <a:srgbClr val="919191"/>
                </a:solidFill>
                <a:latin typeface="Arial" panose="020B0604020202020204" pitchFamily="34" charset="0"/>
                <a:ea typeface="ＭＳ Ｐゴシック" panose="020B0600070205080204" pitchFamily="34" charset="-128"/>
              </a:rPr>
              <a:t>“</a:t>
            </a:r>
            <a:r>
              <a:rPr lang="en-GB" altLang="en-AE" dirty="0">
                <a:solidFill>
                  <a:srgbClr val="919191"/>
                </a:solidFill>
                <a:latin typeface="Arial" panose="020B0604020202020204" pitchFamily="34" charset="0"/>
                <a:ea typeface="ＭＳ Ｐゴシック" panose="020B0600070205080204" pitchFamily="34" charset="-128"/>
              </a:rPr>
              <a:t>Getting the Job Done</a:t>
            </a:r>
            <a:r>
              <a:rPr lang="en-GB" altLang="en-GB" dirty="0">
                <a:solidFill>
                  <a:srgbClr val="919191"/>
                </a:solidFill>
                <a:latin typeface="Arial" panose="020B0604020202020204" pitchFamily="34" charset="0"/>
                <a:ea typeface="ＭＳ Ｐゴシック" panose="020B0600070205080204" pitchFamily="34" charset="-128"/>
              </a:rPr>
              <a:t>”</a:t>
            </a:r>
            <a:r>
              <a:rPr lang="en-GB" altLang="en-AE" dirty="0">
                <a:solidFill>
                  <a:srgbClr val="919191"/>
                </a:solidFill>
                <a:latin typeface="Arial" panose="020B0604020202020204" pitchFamily="34" charset="0"/>
                <a:ea typeface="ＭＳ Ｐゴシック" panose="020B0600070205080204" pitchFamily="34" charset="-128"/>
              </a:rPr>
              <a:t>, Design, Brand/Status, Price, Cost Reduction, Risk Reduction, Accessibility, Convenience/Usability</a:t>
            </a:r>
          </a:p>
        </p:txBody>
      </p:sp>
      <p:sp>
        <p:nvSpPr>
          <p:cNvPr id="2052" name="Text Placeholder 43">
            <a:extLst>
              <a:ext uri="{FF2B5EF4-FFF2-40B4-BE49-F238E27FC236}">
                <a16:creationId xmlns:a16="http://schemas.microsoft.com/office/drawing/2014/main" id="{B5C49E97-16B1-6EBF-B5FB-2E54E6296ED3}"/>
              </a:ext>
            </a:extLst>
          </p:cNvPr>
          <p:cNvSpPr>
            <a:spLocks noGrp="1"/>
          </p:cNvSpPr>
          <p:nvPr>
            <p:ph type="body" sz="quarter" idx="13"/>
          </p:nvPr>
        </p:nvSpPr>
        <p:spPr bwMode="auto">
          <a:xfrm>
            <a:off x="5948363" y="1055688"/>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dirty="0">
                <a:solidFill>
                  <a:schemeClr val="tx2">
                    <a:lumMod val="50000"/>
                    <a:lumOff val="50000"/>
                  </a:schemeClr>
                </a:solidFill>
                <a:latin typeface="Arial" charset="0"/>
              </a:rPr>
              <a:t>What type of relationship does each of our Customer Segments expect us to establish and maintain with them? Which ones have we established? How are they integrated with the rest of our business model? How costly are they?</a:t>
            </a:r>
          </a:p>
        </p:txBody>
      </p:sp>
      <p:sp>
        <p:nvSpPr>
          <p:cNvPr id="2053" name="Text Placeholder 44">
            <a:extLst>
              <a:ext uri="{FF2B5EF4-FFF2-40B4-BE49-F238E27FC236}">
                <a16:creationId xmlns:a16="http://schemas.microsoft.com/office/drawing/2014/main" id="{D70DE9E6-553E-7C4C-DFE7-CBB001A5B98F}"/>
              </a:ext>
            </a:extLst>
          </p:cNvPr>
          <p:cNvSpPr>
            <a:spLocks noGrp="1"/>
          </p:cNvSpPr>
          <p:nvPr>
            <p:ph type="body" sz="quarter" idx="14"/>
          </p:nvPr>
        </p:nvSpPr>
        <p:spPr bwMode="auto">
          <a:xfrm>
            <a:off x="7835900" y="1055688"/>
            <a:ext cx="1754188" cy="3440112"/>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dirty="0">
                <a:solidFill>
                  <a:schemeClr val="tx2">
                    <a:lumMod val="50000"/>
                    <a:lumOff val="50000"/>
                  </a:schemeClr>
                </a:solidFill>
                <a:latin typeface="Arial" charset="0"/>
              </a:rPr>
              <a:t>For whom are we creating value? Who are our most important customers? Is our customer base a Mass Market, Niche Market, Segmented, Diversified, Multi-sided Platform</a:t>
            </a:r>
          </a:p>
        </p:txBody>
      </p:sp>
      <p:sp>
        <p:nvSpPr>
          <p:cNvPr id="2054" name="Text Placeholder 45">
            <a:extLst>
              <a:ext uri="{FF2B5EF4-FFF2-40B4-BE49-F238E27FC236}">
                <a16:creationId xmlns:a16="http://schemas.microsoft.com/office/drawing/2014/main" id="{F052DFB5-18BC-6C38-C0C8-5716895A129B}"/>
              </a:ext>
            </a:extLst>
          </p:cNvPr>
          <p:cNvSpPr>
            <a:spLocks noGrp="1"/>
          </p:cNvSpPr>
          <p:nvPr>
            <p:ph type="body" sz="quarter" idx="16"/>
          </p:nvPr>
        </p:nvSpPr>
        <p:spPr bwMode="auto">
          <a:xfrm>
            <a:off x="2197100" y="2965450"/>
            <a:ext cx="1754188"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dirty="0">
                <a:solidFill>
                  <a:schemeClr val="tx2">
                    <a:lumMod val="50000"/>
                    <a:lumOff val="50000"/>
                  </a:schemeClr>
                </a:solidFill>
                <a:latin typeface="Arial" charset="0"/>
              </a:rPr>
              <a:t>What Key Resources do our Value Propositions require? Our Distribution Channels? Customer Relationships Revenue Streams?</a:t>
            </a:r>
            <a:br>
              <a:rPr lang="en-GB" dirty="0">
                <a:solidFill>
                  <a:schemeClr val="tx2">
                    <a:lumMod val="50000"/>
                    <a:lumOff val="50000"/>
                  </a:schemeClr>
                </a:solidFill>
                <a:latin typeface="Arial" charset="0"/>
              </a:rPr>
            </a:br>
            <a:r>
              <a:rPr lang="en-GB" dirty="0">
                <a:solidFill>
                  <a:schemeClr val="tx2">
                    <a:lumMod val="50000"/>
                    <a:lumOff val="50000"/>
                  </a:schemeClr>
                </a:solidFill>
                <a:latin typeface="Arial" charset="0"/>
              </a:rPr>
              <a:t>                                      TYPES OF RESOURCES: Physical, Intellectual (brand patents, copyrights, data), Human, Financial</a:t>
            </a:r>
          </a:p>
        </p:txBody>
      </p:sp>
      <p:sp>
        <p:nvSpPr>
          <p:cNvPr id="2055" name="Text Placeholder 46">
            <a:extLst>
              <a:ext uri="{FF2B5EF4-FFF2-40B4-BE49-F238E27FC236}">
                <a16:creationId xmlns:a16="http://schemas.microsoft.com/office/drawing/2014/main" id="{D68BED10-5453-631C-6055-C2C3065D8CC1}"/>
              </a:ext>
            </a:extLst>
          </p:cNvPr>
          <p:cNvSpPr>
            <a:spLocks noGrp="1"/>
          </p:cNvSpPr>
          <p:nvPr>
            <p:ph type="body" sz="quarter" idx="18"/>
          </p:nvPr>
        </p:nvSpPr>
        <p:spPr bwMode="auto">
          <a:xfrm>
            <a:off x="5951538" y="2965450"/>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dirty="0">
                <a:solidFill>
                  <a:schemeClr val="tx2">
                    <a:lumMod val="50000"/>
                    <a:lumOff val="50000"/>
                  </a:schemeClr>
                </a:solidFill>
                <a:latin typeface="Arial" charset="0"/>
              </a:rPr>
              <a:t>Through which Channels do our Customer Segments want to be reached? How are we reaching them now? How are our Channels integrated? Which ones work best? Which ones are most cost-efficient? How are we integrating them with customer routines?</a:t>
            </a:r>
          </a:p>
        </p:txBody>
      </p:sp>
      <p:sp>
        <p:nvSpPr>
          <p:cNvPr id="2056" name="Text Placeholder 47">
            <a:extLst>
              <a:ext uri="{FF2B5EF4-FFF2-40B4-BE49-F238E27FC236}">
                <a16:creationId xmlns:a16="http://schemas.microsoft.com/office/drawing/2014/main" id="{24FCA21C-6E7F-12CF-5360-84F1D6BE96AF}"/>
              </a:ext>
            </a:extLst>
          </p:cNvPr>
          <p:cNvSpPr>
            <a:spLocks noGrp="1"/>
          </p:cNvSpPr>
          <p:nvPr>
            <p:ph type="body" sz="quarter" idx="20"/>
          </p:nvPr>
        </p:nvSpPr>
        <p:spPr bwMode="auto">
          <a:xfrm>
            <a:off x="315913" y="4800600"/>
            <a:ext cx="2357437" cy="14478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AE" dirty="0">
                <a:solidFill>
                  <a:srgbClr val="919191"/>
                </a:solidFill>
                <a:latin typeface="Arial" panose="020B0604020202020204" pitchFamily="34" charset="0"/>
                <a:ea typeface="ＭＳ Ｐゴシック" panose="020B0600070205080204" pitchFamily="34" charset="-128"/>
              </a:rPr>
              <a:t>What are the most important costs inherent in our business model? Which Key Resources are most expensive? Which Key Activities are most expensive?</a:t>
            </a:r>
            <a:br>
              <a:rPr lang="en-GB" altLang="en-AE" dirty="0">
                <a:solidFill>
                  <a:srgbClr val="919191"/>
                </a:solidFill>
                <a:latin typeface="Arial" panose="020B0604020202020204" pitchFamily="34" charset="0"/>
                <a:ea typeface="ＭＳ Ｐゴシック" panose="020B0600070205080204" pitchFamily="34" charset="-128"/>
              </a:rPr>
            </a:br>
            <a:r>
              <a:rPr lang="en-GB" altLang="en-AE" dirty="0">
                <a:solidFill>
                  <a:srgbClr val="919191"/>
                </a:solidFill>
                <a:latin typeface="Arial" panose="020B0604020202020204" pitchFamily="34" charset="0"/>
                <a:ea typeface="ＭＳ Ｐゴシック" panose="020B0600070205080204" pitchFamily="34" charset="-128"/>
              </a:rPr>
              <a:t>                                                                                                                                     S YOUR BUSINESS MORE: Cost Driven (leanest cost structure, low price value proposition, maximum automation, extensive outsourcing), Value Driven (focused on value creation, premium value proposition).</a:t>
            </a:r>
            <a:br>
              <a:rPr lang="en-GB" altLang="en-AE" dirty="0">
                <a:solidFill>
                  <a:srgbClr val="919191"/>
                </a:solidFill>
                <a:latin typeface="Arial" panose="020B0604020202020204" pitchFamily="34" charset="0"/>
                <a:ea typeface="ＭＳ Ｐゴシック" panose="020B0600070205080204" pitchFamily="34" charset="-128"/>
              </a:rPr>
            </a:br>
            <a:endParaRPr lang="en-GB" altLang="en-AE" dirty="0">
              <a:solidFill>
                <a:srgbClr val="919191"/>
              </a:solidFill>
              <a:latin typeface="Arial" panose="020B0604020202020204" pitchFamily="34" charset="0"/>
              <a:ea typeface="ＭＳ Ｐゴシック" panose="020B0600070205080204" pitchFamily="34" charset="-128"/>
            </a:endParaRPr>
          </a:p>
        </p:txBody>
      </p:sp>
      <p:sp>
        <p:nvSpPr>
          <p:cNvPr id="2057" name="Text Placeholder 48">
            <a:extLst>
              <a:ext uri="{FF2B5EF4-FFF2-40B4-BE49-F238E27FC236}">
                <a16:creationId xmlns:a16="http://schemas.microsoft.com/office/drawing/2014/main" id="{86D2FE7B-24B6-45B6-7C17-F49D0F0E3B31}"/>
              </a:ext>
            </a:extLst>
          </p:cNvPr>
          <p:cNvSpPr>
            <a:spLocks noGrp="1"/>
          </p:cNvSpPr>
          <p:nvPr>
            <p:ph type="body" sz="quarter" idx="21"/>
          </p:nvPr>
        </p:nvSpPr>
        <p:spPr bwMode="auto">
          <a:xfrm>
            <a:off x="6007481" y="4724400"/>
            <a:ext cx="3641725" cy="14478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AE" dirty="0">
                <a:solidFill>
                  <a:srgbClr val="919191"/>
                </a:solidFill>
                <a:latin typeface="Arial" panose="020B0604020202020204" pitchFamily="34" charset="0"/>
                <a:ea typeface="ＭＳ Ｐゴシック" panose="020B0600070205080204" pitchFamily="34" charset="-128"/>
              </a:rPr>
              <a:t>For what value are our customers really willing to pay? For what do they currently pay? How are they currently paying? How would they prefer to pay? How much does each Revenue Stream contribute to overall revenues?</a:t>
            </a:r>
            <a:br>
              <a:rPr lang="en-GB" altLang="en-AE" dirty="0">
                <a:solidFill>
                  <a:srgbClr val="919191"/>
                </a:solidFill>
                <a:latin typeface="Arial" panose="020B0604020202020204" pitchFamily="34" charset="0"/>
                <a:ea typeface="ＭＳ Ｐゴシック" panose="020B0600070205080204" pitchFamily="34" charset="-128"/>
              </a:rPr>
            </a:br>
            <a:r>
              <a:rPr lang="en-GB" altLang="en-AE" dirty="0">
                <a:solidFill>
                  <a:srgbClr val="919191"/>
                </a:solidFill>
                <a:latin typeface="Arial" panose="020B0604020202020204" pitchFamily="34" charset="0"/>
                <a:ea typeface="ＭＳ Ｐゴシック" panose="020B0600070205080204" pitchFamily="34" charset="-128"/>
              </a:rPr>
              <a:t>                                                                                                                             TYPES: Asset sale, Usage fee, Subscription Fees, Lending/Renting/Leasing, Licensing, Brokerage fees, Advertising</a:t>
            </a:r>
            <a:br>
              <a:rPr lang="en-GB" altLang="en-AE" dirty="0">
                <a:solidFill>
                  <a:srgbClr val="919191"/>
                </a:solidFill>
                <a:latin typeface="Arial" panose="020B0604020202020204" pitchFamily="34" charset="0"/>
                <a:ea typeface="ＭＳ Ｐゴシック" panose="020B0600070205080204" pitchFamily="34" charset="-128"/>
              </a:rPr>
            </a:br>
            <a:r>
              <a:rPr lang="en-GB" altLang="en-AE" dirty="0">
                <a:solidFill>
                  <a:srgbClr val="919191"/>
                </a:solidFill>
                <a:latin typeface="Arial" panose="020B0604020202020204" pitchFamily="34" charset="0"/>
                <a:ea typeface="ＭＳ Ｐゴシック" panose="020B0600070205080204" pitchFamily="34" charset="-128"/>
              </a:rPr>
              <a:t>FIXED PRICING: List Price, Product feature dependent, Customer segment dependent, Volume dependent</a:t>
            </a:r>
            <a:br>
              <a:rPr lang="en-GB" altLang="en-AE" dirty="0">
                <a:solidFill>
                  <a:srgbClr val="919191"/>
                </a:solidFill>
                <a:latin typeface="Arial" panose="020B0604020202020204" pitchFamily="34" charset="0"/>
                <a:ea typeface="ＭＳ Ｐゴシック" panose="020B0600070205080204" pitchFamily="34" charset="-128"/>
              </a:rPr>
            </a:br>
            <a:r>
              <a:rPr lang="en-GB" altLang="en-AE" dirty="0">
                <a:solidFill>
                  <a:srgbClr val="919191"/>
                </a:solidFill>
                <a:latin typeface="Arial" panose="020B0604020202020204" pitchFamily="34" charset="0"/>
                <a:ea typeface="ＭＳ Ｐゴシック" panose="020B0600070205080204" pitchFamily="34" charset="-128"/>
              </a:rPr>
              <a:t>DYNAMIC PRICING: Negotiation (bargaining), Yield Management, Real-time-Market</a:t>
            </a:r>
          </a:p>
        </p:txBody>
      </p:sp>
      <p:sp>
        <p:nvSpPr>
          <p:cNvPr id="2058" name="Text Placeholder 49">
            <a:extLst>
              <a:ext uri="{FF2B5EF4-FFF2-40B4-BE49-F238E27FC236}">
                <a16:creationId xmlns:a16="http://schemas.microsoft.com/office/drawing/2014/main" id="{61297534-EE27-D9C7-5F1A-F44F5B1BD51A}"/>
              </a:ext>
            </a:extLst>
          </p:cNvPr>
          <p:cNvSpPr>
            <a:spLocks noGrp="1"/>
          </p:cNvSpPr>
          <p:nvPr>
            <p:ph type="body" sz="quarter" idx="22"/>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AE">
                <a:latin typeface="Arial" panose="020B0604020202020204" pitchFamily="34" charset="0"/>
                <a:ea typeface="ＭＳ Ｐゴシック" panose="020B0600070205080204" pitchFamily="34" charset="-128"/>
              </a:rPr>
              <a:t>Startup Name</a:t>
            </a:r>
          </a:p>
        </p:txBody>
      </p:sp>
      <p:sp>
        <p:nvSpPr>
          <p:cNvPr id="2059" name="Text Placeholder 50">
            <a:extLst>
              <a:ext uri="{FF2B5EF4-FFF2-40B4-BE49-F238E27FC236}">
                <a16:creationId xmlns:a16="http://schemas.microsoft.com/office/drawing/2014/main" id="{9169996F-2C92-4A28-33F8-F3BD57770522}"/>
              </a:ext>
            </a:extLst>
          </p:cNvPr>
          <p:cNvSpPr>
            <a:spLocks noGrp="1"/>
          </p:cNvSpPr>
          <p:nvPr>
            <p:ph type="body" sz="quarter" idx="23"/>
          </p:nvPr>
        </p:nvSpPr>
        <p:spPr bwMode="auto">
          <a:xfrm>
            <a:off x="5684838" y="381000"/>
            <a:ext cx="1403350" cy="228600"/>
          </a:xfrm>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AE">
                <a:latin typeface="Arial" panose="020B0604020202020204" pitchFamily="34" charset="0"/>
                <a:ea typeface="ＭＳ Ｐゴシック" panose="020B0600070205080204" pitchFamily="34" charset="-128"/>
              </a:rPr>
              <a:t>Name1, Name2, </a:t>
            </a:r>
            <a:r>
              <a:rPr lang="mr-IN" altLang="en-AE">
                <a:latin typeface="Arial" panose="020B0604020202020204" pitchFamily="34" charset="0"/>
                <a:ea typeface="ＭＳ Ｐゴシック" panose="020B0600070205080204" pitchFamily="34" charset="-128"/>
              </a:rPr>
              <a:t>…</a:t>
            </a:r>
            <a:endParaRPr lang="en-GB" altLang="en-AE">
              <a:latin typeface="Arial" panose="020B0604020202020204" pitchFamily="34" charset="0"/>
              <a:ea typeface="ＭＳ Ｐゴシック" panose="020B0600070205080204" pitchFamily="34" charset="-128"/>
            </a:endParaRPr>
          </a:p>
        </p:txBody>
      </p:sp>
      <p:sp>
        <p:nvSpPr>
          <p:cNvPr id="2060" name="Text Placeholder 68">
            <a:extLst>
              <a:ext uri="{FF2B5EF4-FFF2-40B4-BE49-F238E27FC236}">
                <a16:creationId xmlns:a16="http://schemas.microsoft.com/office/drawing/2014/main" id="{79E6B34E-1559-2505-9C56-1DC6C6397EEF}"/>
              </a:ext>
            </a:extLst>
          </p:cNvPr>
          <p:cNvSpPr>
            <a:spLocks noGrp="1"/>
          </p:cNvSpPr>
          <p:nvPr>
            <p:ph type="body" sz="quarter" idx="24"/>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AE">
                <a:latin typeface="Arial" panose="020B0604020202020204" pitchFamily="34" charset="0"/>
                <a:ea typeface="ＭＳ Ｐゴシック" panose="020B0600070205080204" pitchFamily="34" charset="-128"/>
              </a:rPr>
              <a:t>DD/MM/YYYY</a:t>
            </a:r>
          </a:p>
        </p:txBody>
      </p:sp>
      <p:sp>
        <p:nvSpPr>
          <p:cNvPr id="2061" name="Text Placeholder 69">
            <a:extLst>
              <a:ext uri="{FF2B5EF4-FFF2-40B4-BE49-F238E27FC236}">
                <a16:creationId xmlns:a16="http://schemas.microsoft.com/office/drawing/2014/main" id="{DCE1F829-F17D-05F5-682E-D58A11F3C5B7}"/>
              </a:ext>
            </a:extLst>
          </p:cNvPr>
          <p:cNvSpPr>
            <a:spLocks noGrp="1"/>
          </p:cNvSpPr>
          <p:nvPr>
            <p:ph type="body" sz="quarter" idx="25"/>
          </p:nvPr>
        </p:nvSpPr>
        <p:spPr bwMode="auto">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GB" altLang="en-AE">
                <a:latin typeface="Arial" panose="020B0604020202020204" pitchFamily="34" charset="0"/>
                <a:ea typeface="ＭＳ Ｐゴシック" panose="020B0600070205080204" pitchFamily="34" charset="-128"/>
              </a:rPr>
              <a:t>X.Y</a:t>
            </a:r>
          </a:p>
        </p:txBody>
      </p:sp>
      <p:sp>
        <p:nvSpPr>
          <p:cNvPr id="4" name="Text Placeholder 47">
            <a:extLst>
              <a:ext uri="{FF2B5EF4-FFF2-40B4-BE49-F238E27FC236}">
                <a16:creationId xmlns:a16="http://schemas.microsoft.com/office/drawing/2014/main" id="{F373097E-B5E0-C4E3-29B4-2CC66BFA087F}"/>
              </a:ext>
            </a:extLst>
          </p:cNvPr>
          <p:cNvSpPr txBox="1">
            <a:spLocks/>
          </p:cNvSpPr>
          <p:nvPr/>
        </p:nvSpPr>
        <p:spPr bwMode="auto">
          <a:xfrm>
            <a:off x="2895600" y="4800600"/>
            <a:ext cx="2357437" cy="1447800"/>
          </a:xfrm>
          <a:prstGeom prst="rect">
            <a:avLst/>
          </a:prstGeom>
          <a:solidFill>
            <a:srgbClr val="FFFFFF"/>
          </a:solidFill>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0" indent="0" algn="l" defTabSz="457200" rtl="0" eaLnBrk="0" fontAlgn="base" hangingPunct="0">
              <a:spcBef>
                <a:spcPct val="20000"/>
              </a:spcBef>
              <a:spcAft>
                <a:spcPct val="0"/>
              </a:spcAft>
              <a:buFont typeface="Arial" panose="020B0604020202020204" pitchFamily="34" charset="0"/>
              <a:buNone/>
              <a:defRPr sz="900" kern="1200" baseline="0">
                <a:solidFill>
                  <a:schemeClr val="tx1"/>
                </a:solidFill>
                <a:latin typeface="Arial"/>
                <a:ea typeface="ＭＳ Ｐゴシック" charset="0"/>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0"/>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ＭＳ Ｐゴシック" charset="0"/>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ＭＳ Ｐゴシック" charset="0"/>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solidFill>
                  <a:srgbClr val="919191"/>
                </a:solidFill>
                <a:latin typeface="Arial" panose="020B0604020202020204" pitchFamily="34" charset="0"/>
                <a:ea typeface="ＭＳ Ｐゴシック" panose="020B0600070205080204" pitchFamily="34" charset="-128"/>
              </a:rPr>
              <a:t>Your competitor could be a new business offering a substitute or similar product that makes your own redundant. Competition is not just another business that might take money away from you.</a:t>
            </a:r>
            <a:endParaRPr lang="en-AE" dirty="0">
              <a:solidFill>
                <a:srgbClr val="919191"/>
              </a:solidFill>
              <a:latin typeface="Arial" panose="020B0604020202020204" pitchFamily="34" charset="0"/>
              <a:ea typeface="ＭＳ Ｐゴシック"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469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0DF7745-DA92-BCA0-B160-335DB798B63C}"/>
              </a:ext>
            </a:extLst>
          </p:cNvPr>
          <p:cNvSpPr>
            <a:spLocks noGrp="1"/>
          </p:cNvSpPr>
          <p:nvPr>
            <p:ph type="body" sz="quarter" idx="10"/>
          </p:nvPr>
        </p:nvSpPr>
        <p:spPr/>
        <p:txBody>
          <a:bodyPr/>
          <a:lstStyle/>
          <a:p>
            <a:r>
              <a:rPr lang="en-US" sz="1400" b="1" dirty="0">
                <a:solidFill>
                  <a:srgbClr val="0D0D0D"/>
                </a:solidFill>
                <a:latin typeface="Söhne"/>
              </a:rPr>
              <a:t>-</a:t>
            </a:r>
            <a:r>
              <a:rPr lang="en-US" dirty="0">
                <a:solidFill>
                  <a:srgbClr val="0D0D0D"/>
                </a:solidFill>
                <a:latin typeface="Söhne"/>
              </a:rPr>
              <a:t> </a:t>
            </a:r>
            <a:r>
              <a:rPr lang="en-US" i="0" dirty="0">
                <a:solidFill>
                  <a:srgbClr val="0D0D0D"/>
                </a:solidFill>
                <a:effectLst/>
                <a:latin typeface="Söhne"/>
              </a:rPr>
              <a:t>Educational Institutions(Zewail   city)</a:t>
            </a:r>
            <a:endParaRPr lang="en-AE" dirty="0"/>
          </a:p>
          <a:p>
            <a:r>
              <a:rPr lang="en-AE" sz="1400" b="1" dirty="0"/>
              <a:t>- </a:t>
            </a:r>
            <a:r>
              <a:rPr lang="en-AE" dirty="0"/>
              <a:t>Technology provider</a:t>
            </a:r>
          </a:p>
          <a:p>
            <a:r>
              <a:rPr lang="en-AE" sz="1400" b="1" dirty="0"/>
              <a:t>-</a:t>
            </a:r>
            <a:r>
              <a:rPr lang="en-AE" dirty="0"/>
              <a:t> content provider</a:t>
            </a:r>
          </a:p>
          <a:p>
            <a:r>
              <a:rPr lang="en-AE" dirty="0"/>
              <a:t>-</a:t>
            </a:r>
            <a:r>
              <a:rPr lang="en-AE" b="1" dirty="0"/>
              <a:t>key resources</a:t>
            </a:r>
          </a:p>
          <a:p>
            <a:r>
              <a:rPr lang="en-AE" dirty="0"/>
              <a:t>1 - online devices</a:t>
            </a:r>
          </a:p>
          <a:p>
            <a:r>
              <a:rPr lang="en-AE" dirty="0"/>
              <a:t>2 - points instead of money)</a:t>
            </a:r>
          </a:p>
          <a:p>
            <a:r>
              <a:rPr lang="en-AE" dirty="0"/>
              <a:t>3 - teachers or students</a:t>
            </a:r>
          </a:p>
          <a:p>
            <a:r>
              <a:rPr lang="en-AE" dirty="0"/>
              <a:t>- </a:t>
            </a:r>
            <a:r>
              <a:rPr lang="en-AE" b="1" dirty="0"/>
              <a:t>key activities by partners</a:t>
            </a:r>
          </a:p>
          <a:p>
            <a:r>
              <a:rPr lang="en-AE" sz="1400" b="1" dirty="0"/>
              <a:t>-</a:t>
            </a:r>
            <a:r>
              <a:rPr lang="en-AE" b="1" dirty="0"/>
              <a:t> </a:t>
            </a:r>
            <a:r>
              <a:rPr lang="en-US" b="0" i="0" dirty="0">
                <a:solidFill>
                  <a:srgbClr val="0D0D0D"/>
                </a:solidFill>
                <a:effectLst/>
                <a:latin typeface="Söhne"/>
              </a:rPr>
              <a:t>Content Creation and Curation</a:t>
            </a:r>
          </a:p>
          <a:p>
            <a:r>
              <a:rPr lang="en-US" sz="1400" b="1" dirty="0">
                <a:solidFill>
                  <a:srgbClr val="0D0D0D"/>
                </a:solidFill>
                <a:latin typeface="Söhne"/>
              </a:rPr>
              <a:t>-</a:t>
            </a:r>
            <a:r>
              <a:rPr lang="en-US" b="1" dirty="0">
                <a:solidFill>
                  <a:srgbClr val="0D0D0D"/>
                </a:solidFill>
                <a:latin typeface="Söhne"/>
              </a:rPr>
              <a:t> </a:t>
            </a:r>
            <a:r>
              <a:rPr lang="en-US" b="0" i="0" dirty="0">
                <a:solidFill>
                  <a:srgbClr val="0D0D0D"/>
                </a:solidFill>
                <a:effectLst/>
                <a:latin typeface="Söhne"/>
              </a:rPr>
              <a:t>Quality Assurance of   Educational Content</a:t>
            </a:r>
            <a:endParaRPr lang="en-AE" b="1" dirty="0"/>
          </a:p>
          <a:p>
            <a:pPr algn="l"/>
            <a:r>
              <a:rPr lang="en-AE" sz="1400" b="1" i="0" dirty="0">
                <a:solidFill>
                  <a:srgbClr val="0D0D0D"/>
                </a:solidFill>
                <a:effectLst/>
                <a:latin typeface="Söhne"/>
              </a:rPr>
              <a:t>-</a:t>
            </a:r>
            <a:r>
              <a:rPr lang="en-AE" b="1" i="0" dirty="0">
                <a:solidFill>
                  <a:srgbClr val="0D0D0D"/>
                </a:solidFill>
                <a:effectLst/>
                <a:latin typeface="Söhne"/>
              </a:rPr>
              <a:t> </a:t>
            </a:r>
            <a:r>
              <a:rPr lang="en-US" b="0" i="0" dirty="0">
                <a:solidFill>
                  <a:srgbClr val="0D0D0D"/>
                </a:solidFill>
                <a:effectLst/>
                <a:latin typeface="Söhne"/>
              </a:rPr>
              <a:t>Marketing and Promotion</a:t>
            </a:r>
          </a:p>
          <a:p>
            <a:pPr algn="l"/>
            <a:r>
              <a:rPr lang="en-US" sz="1400" b="1" i="0" dirty="0">
                <a:solidFill>
                  <a:srgbClr val="0D0D0D"/>
                </a:solidFill>
                <a:effectLst/>
                <a:latin typeface="Söhne"/>
              </a:rPr>
              <a:t>-</a:t>
            </a:r>
            <a:r>
              <a:rPr lang="en-US" b="0" i="0" dirty="0">
                <a:solidFill>
                  <a:srgbClr val="0D0D0D"/>
                </a:solidFill>
                <a:effectLst/>
                <a:latin typeface="Söhne"/>
              </a:rPr>
              <a:t> User Acquisition Strategies</a:t>
            </a:r>
          </a:p>
          <a:p>
            <a:pPr algn="l"/>
            <a:r>
              <a:rPr lang="en-US" sz="1400" b="1" i="0" dirty="0">
                <a:solidFill>
                  <a:srgbClr val="0D0D0D"/>
                </a:solidFill>
                <a:effectLst/>
                <a:latin typeface="Söhne"/>
              </a:rPr>
              <a:t>- </a:t>
            </a:r>
            <a:r>
              <a:rPr lang="en-US" b="0" i="0" dirty="0">
                <a:solidFill>
                  <a:srgbClr val="0D0D0D"/>
                </a:solidFill>
                <a:effectLst/>
                <a:latin typeface="Söhne"/>
              </a:rPr>
              <a:t>Customer Support and Query Resolution</a:t>
            </a:r>
          </a:p>
          <a:p>
            <a:endParaRPr lang="en-AE" b="1" dirty="0"/>
          </a:p>
        </p:txBody>
      </p:sp>
      <p:sp>
        <p:nvSpPr>
          <p:cNvPr id="3" name="Text Placeholder 2">
            <a:extLst>
              <a:ext uri="{FF2B5EF4-FFF2-40B4-BE49-F238E27FC236}">
                <a16:creationId xmlns:a16="http://schemas.microsoft.com/office/drawing/2014/main" id="{C56BC9AC-E69E-0F3A-2187-F6CC0C9084B8}"/>
              </a:ext>
            </a:extLst>
          </p:cNvPr>
          <p:cNvSpPr>
            <a:spLocks noGrp="1"/>
          </p:cNvSpPr>
          <p:nvPr>
            <p:ph type="body" sz="quarter" idx="11"/>
          </p:nvPr>
        </p:nvSpPr>
        <p:spPr/>
        <p:txBody>
          <a:bodyPr/>
          <a:lstStyle/>
          <a:p>
            <a:r>
              <a:rPr lang="en-AE" sz="1400" b="1" i="0" dirty="0">
                <a:solidFill>
                  <a:srgbClr val="0D0D0D"/>
                </a:solidFill>
                <a:effectLst/>
                <a:latin typeface="Söhne"/>
              </a:rPr>
              <a:t>-</a:t>
            </a:r>
            <a:r>
              <a:rPr lang="en-US" b="0" i="0" dirty="0">
                <a:solidFill>
                  <a:srgbClr val="0D0D0D"/>
                </a:solidFill>
                <a:effectLst/>
                <a:latin typeface="Söhne"/>
              </a:rPr>
              <a:t>Content Creation and Curation</a:t>
            </a:r>
          </a:p>
          <a:p>
            <a:r>
              <a:rPr lang="en-US" sz="1400" b="1" dirty="0">
                <a:solidFill>
                  <a:srgbClr val="0D0D0D"/>
                </a:solidFill>
                <a:latin typeface="Söhne"/>
              </a:rPr>
              <a:t>-</a:t>
            </a:r>
            <a:r>
              <a:rPr lang="en-US" b="0" i="0" dirty="0">
                <a:solidFill>
                  <a:srgbClr val="0D0D0D"/>
                </a:solidFill>
                <a:effectLst/>
                <a:latin typeface="Söhne"/>
              </a:rPr>
              <a:t>Quality Assurance of Educational  Content</a:t>
            </a:r>
          </a:p>
          <a:p>
            <a:pPr algn="l"/>
            <a:r>
              <a:rPr lang="en-US" sz="1400" b="1" i="0" dirty="0">
                <a:solidFill>
                  <a:srgbClr val="0D0D0D"/>
                </a:solidFill>
                <a:effectLst/>
                <a:latin typeface="Söhne"/>
              </a:rPr>
              <a:t>-</a:t>
            </a:r>
            <a:r>
              <a:rPr lang="en-US" b="0" i="0" dirty="0">
                <a:solidFill>
                  <a:srgbClr val="0D0D0D"/>
                </a:solidFill>
                <a:effectLst/>
                <a:latin typeface="Söhne"/>
              </a:rPr>
              <a:t> Marketing and Promotion</a:t>
            </a:r>
          </a:p>
          <a:p>
            <a:pPr algn="l"/>
            <a:r>
              <a:rPr lang="en-US" sz="1400" b="1" i="0" dirty="0">
                <a:solidFill>
                  <a:srgbClr val="0D0D0D"/>
                </a:solidFill>
                <a:effectLst/>
                <a:latin typeface="Söhne"/>
              </a:rPr>
              <a:t>-</a:t>
            </a:r>
            <a:r>
              <a:rPr lang="en-US" b="0" i="0" dirty="0">
                <a:solidFill>
                  <a:srgbClr val="0D0D0D"/>
                </a:solidFill>
                <a:effectLst/>
                <a:latin typeface="Söhne"/>
              </a:rPr>
              <a:t> User Acquisition Strategies</a:t>
            </a:r>
          </a:p>
          <a:p>
            <a:r>
              <a:rPr lang="en-US" sz="1400" b="1" i="0" dirty="0">
                <a:solidFill>
                  <a:srgbClr val="0D0D0D"/>
                </a:solidFill>
                <a:effectLst/>
                <a:latin typeface="Söhne"/>
              </a:rPr>
              <a:t>-</a:t>
            </a:r>
            <a:r>
              <a:rPr lang="en-US" b="0" i="0" dirty="0">
                <a:solidFill>
                  <a:srgbClr val="0D0D0D"/>
                </a:solidFill>
                <a:effectLst/>
                <a:latin typeface="Söhne"/>
              </a:rPr>
              <a:t> Customer Support and Query Resolution</a:t>
            </a:r>
          </a:p>
          <a:p>
            <a:endParaRPr lang="en-AE" dirty="0"/>
          </a:p>
        </p:txBody>
      </p:sp>
      <p:sp>
        <p:nvSpPr>
          <p:cNvPr id="4" name="Text Placeholder 3">
            <a:extLst>
              <a:ext uri="{FF2B5EF4-FFF2-40B4-BE49-F238E27FC236}">
                <a16:creationId xmlns:a16="http://schemas.microsoft.com/office/drawing/2014/main" id="{4C466164-FE5C-652C-D75A-75EEA2091928}"/>
              </a:ext>
            </a:extLst>
          </p:cNvPr>
          <p:cNvSpPr>
            <a:spLocks noGrp="1"/>
          </p:cNvSpPr>
          <p:nvPr>
            <p:ph type="body" sz="quarter" idx="12"/>
          </p:nvPr>
        </p:nvSpPr>
        <p:spPr/>
        <p:txBody>
          <a:bodyPr/>
          <a:lstStyle/>
          <a:p>
            <a:r>
              <a:rPr lang="en-US" sz="1400" b="1" dirty="0">
                <a:solidFill>
                  <a:srgbClr val="0D0D0D"/>
                </a:solidFill>
                <a:latin typeface="Söhne"/>
              </a:rPr>
              <a:t>-</a:t>
            </a:r>
            <a:r>
              <a:rPr lang="en-US" dirty="0">
                <a:solidFill>
                  <a:srgbClr val="0D0D0D"/>
                </a:solidFill>
                <a:latin typeface="Söhne"/>
              </a:rPr>
              <a:t> </a:t>
            </a:r>
            <a:r>
              <a:rPr lang="en-US" i="0" dirty="0">
                <a:solidFill>
                  <a:srgbClr val="0D0D0D"/>
                </a:solidFill>
                <a:effectLst/>
                <a:latin typeface="Söhne"/>
              </a:rPr>
              <a:t>Diverse Skill Development</a:t>
            </a:r>
          </a:p>
          <a:p>
            <a:r>
              <a:rPr lang="en-US" sz="1400" b="1" dirty="0">
                <a:solidFill>
                  <a:srgbClr val="0D0D0D"/>
                </a:solidFill>
                <a:latin typeface="Söhne"/>
              </a:rPr>
              <a:t>-</a:t>
            </a:r>
            <a:r>
              <a:rPr lang="en-US" i="0" dirty="0">
                <a:solidFill>
                  <a:srgbClr val="0D0D0D"/>
                </a:solidFill>
                <a:effectLst/>
                <a:latin typeface="Söhne"/>
              </a:rPr>
              <a:t> Customized Learning Paths</a:t>
            </a:r>
          </a:p>
          <a:p>
            <a:r>
              <a:rPr lang="en-US" sz="1400" b="1" dirty="0">
                <a:solidFill>
                  <a:srgbClr val="0D0D0D"/>
                </a:solidFill>
                <a:latin typeface="Söhne"/>
              </a:rPr>
              <a:t>-</a:t>
            </a:r>
            <a:r>
              <a:rPr lang="en-US" i="0" dirty="0">
                <a:solidFill>
                  <a:srgbClr val="0D0D0D"/>
                </a:solidFill>
                <a:effectLst/>
                <a:latin typeface="Söhne"/>
              </a:rPr>
              <a:t> Limited Access to Quality Education</a:t>
            </a:r>
            <a:endParaRPr lang="en-US" dirty="0">
              <a:solidFill>
                <a:srgbClr val="0D0D0D"/>
              </a:solidFill>
              <a:latin typeface="Söhne"/>
            </a:endParaRPr>
          </a:p>
          <a:p>
            <a:r>
              <a:rPr lang="en-US" sz="1400" b="1" dirty="0">
                <a:solidFill>
                  <a:srgbClr val="0D0D0D"/>
                </a:solidFill>
                <a:latin typeface="Söhne"/>
              </a:rPr>
              <a:t>-</a:t>
            </a:r>
            <a:r>
              <a:rPr lang="en-US" i="0" dirty="0">
                <a:solidFill>
                  <a:srgbClr val="0D0D0D"/>
                </a:solidFill>
                <a:effectLst/>
                <a:latin typeface="Söhne"/>
              </a:rPr>
              <a:t> Difficulty in Skill Acquisition</a:t>
            </a:r>
          </a:p>
          <a:p>
            <a:r>
              <a:rPr lang="en-US" sz="1400" b="1" dirty="0">
                <a:solidFill>
                  <a:srgbClr val="0D0D0D"/>
                </a:solidFill>
                <a:latin typeface="Söhne"/>
              </a:rPr>
              <a:t>-</a:t>
            </a:r>
            <a:r>
              <a:rPr lang="en-US" i="0" dirty="0">
                <a:solidFill>
                  <a:srgbClr val="0D0D0D"/>
                </a:solidFill>
                <a:effectLst/>
                <a:latin typeface="Söhne"/>
              </a:rPr>
              <a:t> Products and Services</a:t>
            </a:r>
          </a:p>
          <a:p>
            <a:r>
              <a:rPr lang="en-US" sz="1400" b="1" dirty="0">
                <a:solidFill>
                  <a:srgbClr val="0D0D0D"/>
                </a:solidFill>
                <a:latin typeface="Söhne"/>
              </a:rPr>
              <a:t>-</a:t>
            </a:r>
            <a:r>
              <a:rPr lang="en-US" b="1" dirty="0">
                <a:solidFill>
                  <a:srgbClr val="0D0D0D"/>
                </a:solidFill>
                <a:latin typeface="Söhne"/>
              </a:rPr>
              <a:t> </a:t>
            </a:r>
            <a:r>
              <a:rPr lang="en-US" b="0" i="0" dirty="0">
                <a:solidFill>
                  <a:srgbClr val="0D0D0D"/>
                </a:solidFill>
                <a:effectLst/>
                <a:latin typeface="Söhne"/>
              </a:rPr>
              <a:t>offers skill owners a dedicated space to become instructors</a:t>
            </a:r>
          </a:p>
          <a:p>
            <a:r>
              <a:rPr lang="en-US" sz="1400" b="1" dirty="0">
                <a:solidFill>
                  <a:srgbClr val="0D0D0D"/>
                </a:solidFill>
                <a:latin typeface="Söhne"/>
              </a:rPr>
              <a:t>-</a:t>
            </a:r>
            <a:r>
              <a:rPr lang="en-US" dirty="0">
                <a:solidFill>
                  <a:srgbClr val="0D0D0D"/>
                </a:solidFill>
                <a:latin typeface="Söhne"/>
              </a:rPr>
              <a:t> who are interested in teaching or learning skills</a:t>
            </a:r>
            <a:endParaRPr lang="en-US" b="1" i="0" dirty="0">
              <a:solidFill>
                <a:srgbClr val="0D0D0D"/>
              </a:solidFill>
              <a:effectLst/>
              <a:latin typeface="Söhne"/>
            </a:endParaRPr>
          </a:p>
          <a:p>
            <a:endParaRPr lang="en-US" b="1" dirty="0">
              <a:solidFill>
                <a:srgbClr val="0D0D0D"/>
              </a:solidFill>
              <a:latin typeface="Söhne"/>
            </a:endParaRPr>
          </a:p>
          <a:p>
            <a:endParaRPr lang="en-AE" dirty="0"/>
          </a:p>
        </p:txBody>
      </p:sp>
      <p:sp>
        <p:nvSpPr>
          <p:cNvPr id="5" name="Text Placeholder 4">
            <a:extLst>
              <a:ext uri="{FF2B5EF4-FFF2-40B4-BE49-F238E27FC236}">
                <a16:creationId xmlns:a16="http://schemas.microsoft.com/office/drawing/2014/main" id="{9D952923-5470-7D87-B33D-2DFF386D377A}"/>
              </a:ext>
            </a:extLst>
          </p:cNvPr>
          <p:cNvSpPr>
            <a:spLocks noGrp="1"/>
          </p:cNvSpPr>
          <p:nvPr>
            <p:ph type="body" sz="quarter" idx="13"/>
          </p:nvPr>
        </p:nvSpPr>
        <p:spPr>
          <a:xfrm>
            <a:off x="6037265" y="1054704"/>
            <a:ext cx="1279459" cy="1530000"/>
          </a:xfrm>
        </p:spPr>
        <p:txBody>
          <a:bodyPr/>
          <a:lstStyle/>
          <a:p>
            <a:r>
              <a:rPr lang="en-US" sz="1400" b="1" dirty="0"/>
              <a:t>-</a:t>
            </a:r>
            <a:r>
              <a:rPr lang="en-US" sz="1400" dirty="0"/>
              <a:t> </a:t>
            </a:r>
            <a:r>
              <a:rPr lang="en-US" dirty="0"/>
              <a:t>P</a:t>
            </a:r>
            <a:r>
              <a:rPr lang="en-AE" dirty="0" err="1"/>
              <a:t>roviding</a:t>
            </a:r>
            <a:r>
              <a:rPr lang="en-AE" dirty="0"/>
              <a:t> excel</a:t>
            </a:r>
            <a:r>
              <a:rPr lang="en-US" dirty="0"/>
              <a:t>l</a:t>
            </a:r>
            <a:r>
              <a:rPr lang="en-AE" dirty="0" err="1"/>
              <a:t>ent</a:t>
            </a:r>
            <a:r>
              <a:rPr lang="en-AE" dirty="0"/>
              <a:t> support</a:t>
            </a:r>
          </a:p>
          <a:p>
            <a:r>
              <a:rPr lang="en-AE" sz="1400" b="1" dirty="0"/>
              <a:t>-</a:t>
            </a:r>
            <a:r>
              <a:rPr lang="en-AE" sz="1400" dirty="0"/>
              <a:t> </a:t>
            </a:r>
            <a:r>
              <a:rPr lang="en-AE" dirty="0"/>
              <a:t>Taking feedback from users to improve the application </a:t>
            </a:r>
          </a:p>
          <a:p>
            <a:r>
              <a:rPr lang="en-US" sz="1400" b="1" dirty="0">
                <a:solidFill>
                  <a:srgbClr val="0D0D0D"/>
                </a:solidFill>
                <a:latin typeface="Söhne"/>
              </a:rPr>
              <a:t>-</a:t>
            </a:r>
            <a:r>
              <a:rPr lang="en-US" dirty="0">
                <a:solidFill>
                  <a:srgbClr val="0D0D0D"/>
                </a:solidFill>
                <a:latin typeface="Söhne"/>
              </a:rPr>
              <a:t> cost is measured in points</a:t>
            </a:r>
            <a:r>
              <a:rPr lang="en-US" b="0" i="0" dirty="0">
                <a:solidFill>
                  <a:srgbClr val="0D0D0D"/>
                </a:solidFill>
                <a:effectLst/>
                <a:latin typeface="Söhne"/>
              </a:rPr>
              <a:t>.</a:t>
            </a:r>
            <a:endParaRPr lang="en-AE" dirty="0"/>
          </a:p>
        </p:txBody>
      </p:sp>
      <p:sp>
        <p:nvSpPr>
          <p:cNvPr id="7" name="Text Placeholder 6">
            <a:extLst>
              <a:ext uri="{FF2B5EF4-FFF2-40B4-BE49-F238E27FC236}">
                <a16:creationId xmlns:a16="http://schemas.microsoft.com/office/drawing/2014/main" id="{C05D390F-503E-4BB0-1A64-AB7838E06F4B}"/>
              </a:ext>
            </a:extLst>
          </p:cNvPr>
          <p:cNvSpPr>
            <a:spLocks noGrp="1"/>
          </p:cNvSpPr>
          <p:nvPr>
            <p:ph type="body" sz="quarter" idx="16"/>
          </p:nvPr>
        </p:nvSpPr>
        <p:spPr/>
        <p:txBody>
          <a:bodyPr/>
          <a:lstStyle/>
          <a:p>
            <a:r>
              <a:rPr lang="en-AE" sz="1400" b="1" dirty="0"/>
              <a:t> - </a:t>
            </a:r>
            <a:r>
              <a:rPr lang="en-AE" dirty="0"/>
              <a:t>physical (online devices)</a:t>
            </a:r>
          </a:p>
          <a:p>
            <a:r>
              <a:rPr lang="en-AE" sz="1400" b="1" dirty="0"/>
              <a:t> - </a:t>
            </a:r>
            <a:r>
              <a:rPr lang="en-AE" dirty="0"/>
              <a:t>Financial (points instead of money)</a:t>
            </a:r>
          </a:p>
          <a:p>
            <a:r>
              <a:rPr lang="en-AE" sz="1400" b="1" dirty="0"/>
              <a:t> -</a:t>
            </a:r>
            <a:r>
              <a:rPr lang="en-AE" sz="900" b="1" dirty="0"/>
              <a:t>  </a:t>
            </a:r>
            <a:r>
              <a:rPr lang="en-AE" dirty="0"/>
              <a:t>human (teachers or students)</a:t>
            </a:r>
          </a:p>
          <a:p>
            <a:endParaRPr lang="en-AE" dirty="0"/>
          </a:p>
        </p:txBody>
      </p:sp>
      <p:sp>
        <p:nvSpPr>
          <p:cNvPr id="8" name="Text Placeholder 7">
            <a:extLst>
              <a:ext uri="{FF2B5EF4-FFF2-40B4-BE49-F238E27FC236}">
                <a16:creationId xmlns:a16="http://schemas.microsoft.com/office/drawing/2014/main" id="{83E57E81-39CC-18AE-296D-515808FE947B}"/>
              </a:ext>
            </a:extLst>
          </p:cNvPr>
          <p:cNvSpPr>
            <a:spLocks noGrp="1"/>
          </p:cNvSpPr>
          <p:nvPr>
            <p:ph type="body" sz="quarter" idx="18"/>
          </p:nvPr>
        </p:nvSpPr>
        <p:spPr>
          <a:xfrm>
            <a:off x="5928245" y="3083100"/>
            <a:ext cx="1754326" cy="1295400"/>
          </a:xfrm>
        </p:spPr>
        <p:txBody>
          <a:bodyPr/>
          <a:lstStyle/>
          <a:p>
            <a:pPr algn="l"/>
            <a:r>
              <a:rPr lang="en-AE" sz="1400" b="1" i="0" dirty="0">
                <a:solidFill>
                  <a:srgbClr val="0D0D0D"/>
                </a:solidFill>
                <a:effectLst/>
                <a:latin typeface="Söhne"/>
              </a:rPr>
              <a:t>- </a:t>
            </a:r>
            <a:r>
              <a:rPr lang="en-US" b="0" i="0" dirty="0">
                <a:solidFill>
                  <a:srgbClr val="0D0D0D"/>
                </a:solidFill>
                <a:effectLst/>
                <a:latin typeface="Söhne"/>
              </a:rPr>
              <a:t>Mobile Applications</a:t>
            </a:r>
          </a:p>
          <a:p>
            <a:pPr algn="l"/>
            <a:r>
              <a:rPr lang="en-US" sz="1400" b="1" i="0" dirty="0">
                <a:solidFill>
                  <a:srgbClr val="0D0D0D"/>
                </a:solidFill>
                <a:effectLst/>
                <a:latin typeface="Söhne"/>
              </a:rPr>
              <a:t>-</a:t>
            </a:r>
            <a:r>
              <a:rPr lang="en-US" b="0" i="0" dirty="0">
                <a:solidFill>
                  <a:srgbClr val="0D0D0D"/>
                </a:solidFill>
                <a:effectLst/>
                <a:latin typeface="Söhne"/>
              </a:rPr>
              <a:t> Social Media Platforms</a:t>
            </a:r>
          </a:p>
          <a:p>
            <a:pPr algn="l"/>
            <a:r>
              <a:rPr lang="en-US" sz="1400" b="1" i="0" dirty="0">
                <a:solidFill>
                  <a:srgbClr val="0D0D0D"/>
                </a:solidFill>
                <a:effectLst/>
                <a:latin typeface="Söhne"/>
              </a:rPr>
              <a:t>-</a:t>
            </a:r>
            <a:r>
              <a:rPr lang="en-US" b="0" i="0" dirty="0">
                <a:solidFill>
                  <a:srgbClr val="0D0D0D"/>
                </a:solidFill>
                <a:effectLst/>
                <a:latin typeface="Söhne"/>
              </a:rPr>
              <a:t> Online Marketing and Advertising</a:t>
            </a:r>
          </a:p>
          <a:p>
            <a:pPr algn="l"/>
            <a:r>
              <a:rPr lang="en-US" sz="1400" b="1" i="0" dirty="0">
                <a:solidFill>
                  <a:srgbClr val="0D0D0D"/>
                </a:solidFill>
                <a:effectLst/>
                <a:latin typeface="Söhne"/>
              </a:rPr>
              <a:t>- </a:t>
            </a:r>
            <a:r>
              <a:rPr lang="en-US" b="0" i="0" dirty="0">
                <a:solidFill>
                  <a:srgbClr val="0D0D0D"/>
                </a:solidFill>
                <a:effectLst/>
                <a:latin typeface="Söhne"/>
              </a:rPr>
              <a:t>Sending Timely Notifications for Course Updates</a:t>
            </a:r>
          </a:p>
          <a:p>
            <a:pPr algn="l">
              <a:buFont typeface="Arial" panose="020B0604020202020204" pitchFamily="34" charset="0"/>
              <a:buChar char="•"/>
            </a:pPr>
            <a:endParaRPr lang="en-US" b="0" i="0" dirty="0">
              <a:solidFill>
                <a:srgbClr val="0D0D0D"/>
              </a:solidFill>
              <a:effectLst/>
              <a:latin typeface="Söhne"/>
            </a:endParaRPr>
          </a:p>
          <a:p>
            <a:endParaRPr lang="en-AE" dirty="0"/>
          </a:p>
        </p:txBody>
      </p:sp>
      <p:sp>
        <p:nvSpPr>
          <p:cNvPr id="9" name="Text Placeholder 8">
            <a:extLst>
              <a:ext uri="{FF2B5EF4-FFF2-40B4-BE49-F238E27FC236}">
                <a16:creationId xmlns:a16="http://schemas.microsoft.com/office/drawing/2014/main" id="{EE66FA99-C30D-9E8C-4DD2-62B3A3A3E8D7}"/>
              </a:ext>
            </a:extLst>
          </p:cNvPr>
          <p:cNvSpPr>
            <a:spLocks noGrp="1"/>
          </p:cNvSpPr>
          <p:nvPr>
            <p:ph type="body" sz="quarter" idx="20"/>
          </p:nvPr>
        </p:nvSpPr>
        <p:spPr/>
        <p:txBody>
          <a:bodyPr/>
          <a:lstStyle/>
          <a:p>
            <a:r>
              <a:rPr lang="en-AE" sz="1400" b="1" dirty="0"/>
              <a:t>-</a:t>
            </a:r>
            <a:r>
              <a:rPr lang="en-AE" dirty="0"/>
              <a:t> App development and maintenance cost</a:t>
            </a:r>
          </a:p>
          <a:p>
            <a:r>
              <a:rPr lang="en-AE" sz="1400" b="1" dirty="0"/>
              <a:t>-</a:t>
            </a:r>
            <a:r>
              <a:rPr lang="en-AE" dirty="0"/>
              <a:t> marketing and advertising </a:t>
            </a:r>
          </a:p>
          <a:p>
            <a:r>
              <a:rPr lang="en-AE" sz="1400" b="1" dirty="0"/>
              <a:t>- </a:t>
            </a:r>
            <a:r>
              <a:rPr lang="en-US" i="0" dirty="0">
                <a:solidFill>
                  <a:srgbClr val="0D0D0D"/>
                </a:solidFill>
                <a:effectLst/>
                <a:latin typeface="Söhne"/>
              </a:rPr>
              <a:t>Learning Materials</a:t>
            </a:r>
            <a:endParaRPr lang="en-AE" dirty="0"/>
          </a:p>
          <a:p>
            <a:endParaRPr lang="en-AE" dirty="0"/>
          </a:p>
          <a:p>
            <a:endParaRPr lang="en-AE" dirty="0"/>
          </a:p>
        </p:txBody>
      </p:sp>
      <p:sp>
        <p:nvSpPr>
          <p:cNvPr id="10" name="Text Placeholder 9">
            <a:extLst>
              <a:ext uri="{FF2B5EF4-FFF2-40B4-BE49-F238E27FC236}">
                <a16:creationId xmlns:a16="http://schemas.microsoft.com/office/drawing/2014/main" id="{CF898C8C-D8F5-C4C3-04A0-15B55572587B}"/>
              </a:ext>
            </a:extLst>
          </p:cNvPr>
          <p:cNvSpPr>
            <a:spLocks noGrp="1"/>
          </p:cNvSpPr>
          <p:nvPr>
            <p:ph type="body" sz="quarter" idx="21"/>
          </p:nvPr>
        </p:nvSpPr>
        <p:spPr>
          <a:xfrm>
            <a:off x="3341588" y="4876801"/>
            <a:ext cx="1622626" cy="1447800"/>
          </a:xfrm>
        </p:spPr>
        <p:txBody>
          <a:bodyPr/>
          <a:lstStyle/>
          <a:p>
            <a:r>
              <a:rPr lang="en-AE" dirty="0"/>
              <a:t>- The free online courses</a:t>
            </a:r>
          </a:p>
        </p:txBody>
      </p:sp>
      <p:sp>
        <p:nvSpPr>
          <p:cNvPr id="11" name="Text Placeholder 10">
            <a:extLst>
              <a:ext uri="{FF2B5EF4-FFF2-40B4-BE49-F238E27FC236}">
                <a16:creationId xmlns:a16="http://schemas.microsoft.com/office/drawing/2014/main" id="{6538AF64-79D9-1B61-52FF-B61653ED908C}"/>
              </a:ext>
            </a:extLst>
          </p:cNvPr>
          <p:cNvSpPr>
            <a:spLocks noGrp="1"/>
          </p:cNvSpPr>
          <p:nvPr>
            <p:ph type="body" sz="quarter" idx="22"/>
          </p:nvPr>
        </p:nvSpPr>
        <p:spPr/>
        <p:txBody>
          <a:bodyPr/>
          <a:lstStyle/>
          <a:p>
            <a:endParaRPr lang="en-AE"/>
          </a:p>
        </p:txBody>
      </p:sp>
      <p:sp>
        <p:nvSpPr>
          <p:cNvPr id="12" name="Text Placeholder 11">
            <a:extLst>
              <a:ext uri="{FF2B5EF4-FFF2-40B4-BE49-F238E27FC236}">
                <a16:creationId xmlns:a16="http://schemas.microsoft.com/office/drawing/2014/main" id="{984B8FB4-8061-5019-1BB4-0C56C9D432BA}"/>
              </a:ext>
            </a:extLst>
          </p:cNvPr>
          <p:cNvSpPr>
            <a:spLocks noGrp="1"/>
          </p:cNvSpPr>
          <p:nvPr>
            <p:ph type="body" sz="quarter" idx="23"/>
          </p:nvPr>
        </p:nvSpPr>
        <p:spPr/>
        <p:txBody>
          <a:bodyPr/>
          <a:lstStyle/>
          <a:p>
            <a:endParaRPr lang="en-AE"/>
          </a:p>
        </p:txBody>
      </p:sp>
      <p:sp>
        <p:nvSpPr>
          <p:cNvPr id="13" name="Text Placeholder 12">
            <a:extLst>
              <a:ext uri="{FF2B5EF4-FFF2-40B4-BE49-F238E27FC236}">
                <a16:creationId xmlns:a16="http://schemas.microsoft.com/office/drawing/2014/main" id="{AE7CBE18-450B-4EDC-D491-C2718FF30E2A}"/>
              </a:ext>
            </a:extLst>
          </p:cNvPr>
          <p:cNvSpPr>
            <a:spLocks noGrp="1"/>
          </p:cNvSpPr>
          <p:nvPr>
            <p:ph type="body" sz="quarter" idx="24"/>
          </p:nvPr>
        </p:nvSpPr>
        <p:spPr/>
        <p:txBody>
          <a:bodyPr/>
          <a:lstStyle/>
          <a:p>
            <a:endParaRPr lang="en-AE"/>
          </a:p>
        </p:txBody>
      </p:sp>
      <p:sp>
        <p:nvSpPr>
          <p:cNvPr id="14" name="Text Placeholder 13">
            <a:extLst>
              <a:ext uri="{FF2B5EF4-FFF2-40B4-BE49-F238E27FC236}">
                <a16:creationId xmlns:a16="http://schemas.microsoft.com/office/drawing/2014/main" id="{696EBB2F-E77F-A32E-4CEC-4E3AD0DDDA85}"/>
              </a:ext>
            </a:extLst>
          </p:cNvPr>
          <p:cNvSpPr>
            <a:spLocks noGrp="1"/>
          </p:cNvSpPr>
          <p:nvPr>
            <p:ph type="body" sz="quarter" idx="25"/>
          </p:nvPr>
        </p:nvSpPr>
        <p:spPr/>
        <p:txBody>
          <a:bodyPr/>
          <a:lstStyle/>
          <a:p>
            <a:endParaRPr lang="en-AE"/>
          </a:p>
        </p:txBody>
      </p:sp>
      <p:sp>
        <p:nvSpPr>
          <p:cNvPr id="20" name="TextBox 19">
            <a:extLst>
              <a:ext uri="{FF2B5EF4-FFF2-40B4-BE49-F238E27FC236}">
                <a16:creationId xmlns:a16="http://schemas.microsoft.com/office/drawing/2014/main" id="{EAF778D3-0A45-A519-EE80-6979C0531942}"/>
              </a:ext>
            </a:extLst>
          </p:cNvPr>
          <p:cNvSpPr txBox="1"/>
          <p:nvPr/>
        </p:nvSpPr>
        <p:spPr>
          <a:xfrm>
            <a:off x="6096000" y="4876800"/>
            <a:ext cx="2514600" cy="1554272"/>
          </a:xfrm>
          <a:prstGeom prst="rect">
            <a:avLst/>
          </a:prstGeom>
          <a:noFill/>
        </p:spPr>
        <p:txBody>
          <a:bodyPr wrap="square" rtlCol="0">
            <a:spAutoFit/>
          </a:bodyPr>
          <a:lstStyle/>
          <a:p>
            <a:r>
              <a:rPr lang="en-US" sz="1400" b="1" i="0" dirty="0">
                <a:solidFill>
                  <a:srgbClr val="0D0D0D"/>
                </a:solidFill>
                <a:effectLst/>
                <a:latin typeface="Söhne"/>
              </a:rPr>
              <a:t>-</a:t>
            </a:r>
            <a:r>
              <a:rPr lang="en-US" sz="1050" b="0" i="0" dirty="0">
                <a:solidFill>
                  <a:srgbClr val="0D0D0D"/>
                </a:solidFill>
                <a:effectLst/>
                <a:latin typeface="Söhne"/>
              </a:rPr>
              <a:t> Access to a Diverse Range of Skills and Subjects</a:t>
            </a:r>
          </a:p>
          <a:p>
            <a:r>
              <a:rPr lang="en-US" sz="1400" b="1" i="0" dirty="0">
                <a:solidFill>
                  <a:srgbClr val="0D0D0D"/>
                </a:solidFill>
                <a:effectLst/>
                <a:latin typeface="Söhne"/>
              </a:rPr>
              <a:t>-</a:t>
            </a:r>
            <a:r>
              <a:rPr lang="en-US" sz="1050" b="0" i="0" dirty="0">
                <a:solidFill>
                  <a:srgbClr val="0D0D0D"/>
                </a:solidFill>
                <a:effectLst/>
                <a:latin typeface="Söhne"/>
              </a:rPr>
              <a:t> Subscription Fees for Access to Premium Content</a:t>
            </a:r>
          </a:p>
          <a:p>
            <a:r>
              <a:rPr lang="en-US" sz="1400" b="1" dirty="0">
                <a:solidFill>
                  <a:srgbClr val="0D0D0D"/>
                </a:solidFill>
                <a:latin typeface="Söhne"/>
              </a:rPr>
              <a:t>-</a:t>
            </a:r>
            <a:r>
              <a:rPr lang="en-US" sz="1050" dirty="0">
                <a:solidFill>
                  <a:srgbClr val="0D0D0D"/>
                </a:solidFill>
                <a:latin typeface="Söhne"/>
              </a:rPr>
              <a:t> </a:t>
            </a:r>
            <a:r>
              <a:rPr lang="en-US" sz="1050" b="0" i="0" dirty="0">
                <a:solidFill>
                  <a:srgbClr val="0D0D0D"/>
                </a:solidFill>
                <a:effectLst/>
                <a:latin typeface="Söhne"/>
              </a:rPr>
              <a:t>Credit/Debit Cards</a:t>
            </a:r>
            <a:endParaRPr lang="en-US" sz="1050" dirty="0">
              <a:solidFill>
                <a:srgbClr val="0D0D0D"/>
              </a:solidFill>
              <a:latin typeface="Söhne"/>
            </a:endParaRPr>
          </a:p>
          <a:p>
            <a:r>
              <a:rPr lang="en-US" sz="1400" b="1" i="0" dirty="0">
                <a:solidFill>
                  <a:srgbClr val="0D0D0D"/>
                </a:solidFill>
                <a:effectLst/>
                <a:latin typeface="Söhne"/>
              </a:rPr>
              <a:t>-</a:t>
            </a:r>
            <a:r>
              <a:rPr lang="en-US" sz="1050" b="0" i="0" dirty="0">
                <a:solidFill>
                  <a:srgbClr val="0D0D0D"/>
                </a:solidFill>
                <a:effectLst/>
                <a:latin typeface="Söhne"/>
              </a:rPr>
              <a:t> Pay-Per-Session for Tutoring</a:t>
            </a:r>
          </a:p>
          <a:p>
            <a:endParaRPr lang="en-US" dirty="0"/>
          </a:p>
        </p:txBody>
      </p:sp>
      <p:sp>
        <p:nvSpPr>
          <p:cNvPr id="22" name="Text Placeholder 21">
            <a:extLst>
              <a:ext uri="{FF2B5EF4-FFF2-40B4-BE49-F238E27FC236}">
                <a16:creationId xmlns:a16="http://schemas.microsoft.com/office/drawing/2014/main" id="{648198CC-EE82-1153-FC01-A539B22D4E40}"/>
              </a:ext>
            </a:extLst>
          </p:cNvPr>
          <p:cNvSpPr>
            <a:spLocks noGrp="1"/>
          </p:cNvSpPr>
          <p:nvPr>
            <p:ph type="body" sz="quarter" idx="14"/>
          </p:nvPr>
        </p:nvSpPr>
        <p:spPr/>
        <p:txBody>
          <a:bodyPr/>
          <a:lstStyle/>
          <a:p>
            <a:r>
              <a:rPr lang="en-US" sz="1400" b="1" dirty="0"/>
              <a:t>- </a:t>
            </a:r>
            <a:r>
              <a:rPr lang="en-US" b="0" i="0" dirty="0">
                <a:solidFill>
                  <a:srgbClr val="0D0D0D"/>
                </a:solidFill>
                <a:effectLst/>
                <a:latin typeface="Söhne"/>
              </a:rPr>
              <a:t>Individuals seeking to learn and teach </a:t>
            </a:r>
            <a:endParaRPr lang="en-US" dirty="0"/>
          </a:p>
          <a:p>
            <a:r>
              <a:rPr lang="en-US" sz="1400" b="1" dirty="0"/>
              <a:t>-</a:t>
            </a:r>
            <a:r>
              <a:rPr lang="en-US" dirty="0"/>
              <a:t>  learners </a:t>
            </a:r>
          </a:p>
          <a:p>
            <a:r>
              <a:rPr lang="en-US" sz="1400" b="1" dirty="0"/>
              <a:t>-</a:t>
            </a:r>
            <a:r>
              <a:rPr lang="en-US" dirty="0"/>
              <a:t>  teachers </a:t>
            </a:r>
          </a:p>
          <a:p>
            <a:r>
              <a:rPr lang="en-US" sz="1400" b="1" dirty="0"/>
              <a:t>- </a:t>
            </a:r>
            <a:r>
              <a:rPr lang="en-US" i="0" dirty="0">
                <a:solidFill>
                  <a:srgbClr val="0D0D0D"/>
                </a:solidFill>
                <a:effectLst/>
                <a:latin typeface="Söhne"/>
              </a:rPr>
              <a:t>Community Building</a:t>
            </a:r>
          </a:p>
          <a:p>
            <a:r>
              <a:rPr lang="en-US" sz="1400" b="1" i="0" dirty="0">
                <a:solidFill>
                  <a:srgbClr val="0D0D0D"/>
                </a:solidFill>
                <a:effectLst/>
                <a:latin typeface="Söhne"/>
              </a:rPr>
              <a:t>- </a:t>
            </a:r>
            <a:r>
              <a:rPr lang="en-US" i="0" dirty="0">
                <a:solidFill>
                  <a:srgbClr val="0D0D0D"/>
                </a:solidFill>
                <a:effectLst/>
                <a:latin typeface="Söhne"/>
              </a:rPr>
              <a:t>Targeted Content Delivery</a:t>
            </a:r>
            <a:endParaRPr lang="en-US" dirty="0"/>
          </a:p>
        </p:txBody>
      </p:sp>
    </p:spTree>
    <p:extLst>
      <p:ext uri="{BB962C8B-B14F-4D97-AF65-F5344CB8AC3E}">
        <p14:creationId xmlns:p14="http://schemas.microsoft.com/office/powerpoint/2010/main" val="1563601462"/>
      </p:ext>
    </p:extLst>
  </p:cSld>
  <p:clrMapOvr>
    <a:masterClrMapping/>
  </p:clrMapOvr>
</p:sld>
</file>

<file path=ppt/theme/theme1.xml><?xml version="1.0" encoding="utf-8"?>
<a:theme xmlns:a="http://schemas.openxmlformats.org/drawingml/2006/main" name="Office Theme">
  <a:themeElements>
    <a:clrScheme name="Neos Chronos">
      <a:dk1>
        <a:srgbClr val="444444"/>
      </a:dk1>
      <a:lt1>
        <a:sysClr val="window" lastClr="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4267</TotalTime>
  <Words>780</Words>
  <Application>Microsoft Office PowerPoint</Application>
  <PresentationFormat>A4 Paper (210x297 mm)</PresentationFormat>
  <Paragraphs>62</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Söhne</vt:lpstr>
      <vt:lpstr>Office Theme</vt:lpstr>
      <vt:lpstr>PowerPoint Presentation</vt:lpstr>
      <vt:lpstr>PowerPoint Presentation</vt:lpstr>
      <vt:lpstr>PowerPoint Presentation</vt:lpstr>
    </vt:vector>
  </TitlesOfParts>
  <Manager/>
  <Company>Neos Chronos Limited</Company>
  <LinksUpToDate>false</LinksUpToDate>
  <SharedDoc>false</SharedDoc>
  <HyperlinkBase>https://neoschronos.com/assets/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 Canvas Template PPT</dc:title>
  <dc:subject/>
  <dc:creator>Thomas Papanikolaou</dc:creator>
  <cp:keywords>Business Model Canvas, Template, Powerpoint, ppt, pptx, English, Free</cp:keywords>
  <dc:description>The Business Model Canvas (www.businessmodelgeneration.com/canvas). This work is licensed under the Creative Commons Attribution-Share Alike 3.0 Unported License.</dc:description>
  <cp:lastModifiedBy>Pakinam Khaled</cp:lastModifiedBy>
  <cp:revision>53</cp:revision>
  <cp:lastPrinted>2019-04-01T19:25:48Z</cp:lastPrinted>
  <dcterms:created xsi:type="dcterms:W3CDTF">2019-04-01T16:49:19Z</dcterms:created>
  <dcterms:modified xsi:type="dcterms:W3CDTF">2024-03-02T09:30:38Z</dcterms:modified>
  <cp:category>PowerPoint Template PPT</cp:category>
</cp:coreProperties>
</file>