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IBM Plex Sans"/>
      <p:regular r:id="rId16"/>
      <p:bold r:id="rId17"/>
      <p:italic r:id="rId18"/>
      <p:boldItalic r:id="rId19"/>
    </p:embeddedFont>
    <p:embeddedFont>
      <p:font typeface="Libre Franklin"/>
      <p:regular r:id="rId20"/>
      <p:bold r:id="rId21"/>
      <p:italic r:id="rId22"/>
      <p:boldItalic r:id="rId23"/>
    </p:embeddedFont>
    <p:embeddedFont>
      <p:font typeface="Franklin Gothic"/>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5Io9y+7R5IBQV7R3pPpadR0Hq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FranklinGothic-bold.fntdata"/><Relationship Id="rId23"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IBMPlexSans-bold.fntdata"/><Relationship Id="rId16" Type="http://schemas.openxmlformats.org/officeDocument/2006/relationships/font" Target="fonts/IBMPlexSans-regular.fntdata"/><Relationship Id="rId19" Type="http://schemas.openxmlformats.org/officeDocument/2006/relationships/font" Target="fonts/IBMPlexSans-boldItalic.fntdata"/><Relationship Id="rId18" Type="http://schemas.openxmlformats.org/officeDocument/2006/relationships/font" Target="fonts/IBMPlex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Arial"/>
              <a:buNone/>
            </a:pPr>
            <a:r>
              <a:rPr b="1" i="0" lang="en-US">
                <a:solidFill>
                  <a:schemeClr val="dk2"/>
                </a:solidFill>
                <a:latin typeface="Arial"/>
                <a:ea typeface="Arial"/>
                <a:cs typeface="Arial"/>
                <a:sym typeface="Arial"/>
              </a:rPr>
              <a:t>TNSDC - FUNDAMENTALS OF CYBERSECURITY WITH KALI LINUX</a:t>
            </a:r>
            <a:endParaRPr b="1" i="0">
              <a:solidFill>
                <a:schemeClr val="dk2"/>
              </a:solidFill>
              <a:latin typeface="IBM Plex Sans"/>
              <a:ea typeface="IBM Plex Sans"/>
              <a:cs typeface="IBM Plex Sans"/>
              <a:sym typeface="IBM Plex Sans"/>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rPr>
              <a:t>S.Prathikshaa</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M.P.Nachimuthu M.jaganathan Engineering college,</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Computer Science And Engineering.</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2" name="Google Shape;152;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92500" lnSpcReduction="10000"/>
          </a:bodyPr>
          <a:lstStyle/>
          <a:p>
            <a:pPr indent="-306029" lvl="0" marL="306000" rtl="0" algn="l">
              <a:lnSpc>
                <a:spcPct val="110000"/>
              </a:lnSpc>
              <a:spcBef>
                <a:spcPts val="0"/>
              </a:spcBef>
              <a:spcAft>
                <a:spcPts val="0"/>
              </a:spcAft>
              <a:buSzPct val="92000"/>
              <a:buFont typeface="Franklin Gothic"/>
              <a:buAutoNum type="arabicPeriod"/>
            </a:pPr>
            <a:r>
              <a:rPr b="0" i="0" lang="en-US">
                <a:solidFill>
                  <a:schemeClr val="dk1"/>
                </a:solidFill>
                <a:latin typeface="Arial"/>
                <a:ea typeface="Arial"/>
                <a:cs typeface="Arial"/>
                <a:sym typeface="Arial"/>
              </a:rPr>
              <a:t>Academic Journals:</a:t>
            </a:r>
            <a:endParaRPr/>
          </a:p>
          <a:p>
            <a:pPr indent="-285750" lvl="1" marL="742950" rtl="0" algn="l">
              <a:spcBef>
                <a:spcPts val="859"/>
              </a:spcBef>
              <a:spcAft>
                <a:spcPts val="0"/>
              </a:spcAft>
              <a:buSzPct val="92000"/>
              <a:buFont typeface="Franklin Gothic"/>
              <a:buAutoNum type="arabicPeriod"/>
            </a:pPr>
            <a:r>
              <a:rPr b="0" i="0" lang="en-US">
                <a:solidFill>
                  <a:schemeClr val="dk1"/>
                </a:solidFill>
                <a:latin typeface="Arial"/>
                <a:ea typeface="Arial"/>
                <a:cs typeface="Arial"/>
                <a:sym typeface="Arial"/>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endParaRPr/>
          </a:p>
          <a:p>
            <a:pPr indent="-306029" lvl="0" marL="306000" rtl="0" algn="l">
              <a:lnSpc>
                <a:spcPct val="110000"/>
              </a:lnSpc>
              <a:spcBef>
                <a:spcPts val="914"/>
              </a:spcBef>
              <a:spcAft>
                <a:spcPts val="0"/>
              </a:spcAft>
              <a:buSzPct val="92000"/>
              <a:buFont typeface="Franklin Gothic"/>
              <a:buAutoNum type="arabicPeriod"/>
            </a:pPr>
            <a:r>
              <a:rPr b="0" i="0" lang="en-US">
                <a:solidFill>
                  <a:schemeClr val="dk1"/>
                </a:solidFill>
                <a:latin typeface="Arial"/>
                <a:ea typeface="Arial"/>
                <a:cs typeface="Arial"/>
                <a:sym typeface="Arial"/>
              </a:rPr>
              <a:t>Conference Proceedings:</a:t>
            </a:r>
            <a:endParaRPr/>
          </a:p>
          <a:p>
            <a:pPr indent="-285750" lvl="1" marL="742950" rtl="0" algn="l">
              <a:spcBef>
                <a:spcPts val="859"/>
              </a:spcBef>
              <a:spcAft>
                <a:spcPts val="0"/>
              </a:spcAft>
              <a:buSzPct val="92000"/>
              <a:buFont typeface="Franklin Gothic"/>
              <a:buAutoNum type="arabicPeriod"/>
            </a:pPr>
            <a:r>
              <a:rPr b="0" i="0" lang="en-US">
                <a:solidFill>
                  <a:schemeClr val="dk1"/>
                </a:solidFill>
                <a:latin typeface="Arial"/>
                <a:ea typeface="Arial"/>
                <a:cs typeface="Arial"/>
                <a:sym typeface="Arial"/>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endParaRPr/>
          </a:p>
          <a:p>
            <a:pPr indent="-306029" lvl="0" marL="306000" rtl="0" algn="l">
              <a:lnSpc>
                <a:spcPct val="110000"/>
              </a:lnSpc>
              <a:spcBef>
                <a:spcPts val="914"/>
              </a:spcBef>
              <a:spcAft>
                <a:spcPts val="0"/>
              </a:spcAft>
              <a:buSzPct val="92000"/>
              <a:buFont typeface="Franklin Gothic"/>
              <a:buAutoNum type="arabicPeriod"/>
            </a:pPr>
            <a:r>
              <a:rPr b="0" i="0" lang="en-US">
                <a:solidFill>
                  <a:schemeClr val="dk1"/>
                </a:solidFill>
                <a:latin typeface="Arial"/>
                <a:ea typeface="Arial"/>
                <a:cs typeface="Arial"/>
                <a:sym typeface="Arial"/>
              </a:rPr>
              <a:t>Books and Textbooks:</a:t>
            </a:r>
            <a:endParaRPr/>
          </a:p>
          <a:p>
            <a:pPr indent="-285750" lvl="1" marL="742950" rtl="0" algn="l">
              <a:spcBef>
                <a:spcPts val="859"/>
              </a:spcBef>
              <a:spcAft>
                <a:spcPts val="0"/>
              </a:spcAft>
              <a:buSzPct val="92000"/>
              <a:buFont typeface="Franklin Gothic"/>
              <a:buAutoNum type="arabicPeriod"/>
            </a:pPr>
            <a:r>
              <a:rPr b="0" i="0" lang="en-US">
                <a:solidFill>
                  <a:schemeClr val="dk1"/>
                </a:solidFill>
                <a:latin typeface="Arial"/>
                <a:ea typeface="Arial"/>
                <a:cs typeface="Arial"/>
                <a:sym typeface="Arial"/>
              </a:rPr>
              <a:t>Cybersecurity Textbooks: Books covering cybersecurity fundamentals and advanced topics may include chapters or sections on keylogger detection methods, machine learning in cybersecurity, and threat intelligence analysis.</a:t>
            </a:r>
            <a:endParaRPr/>
          </a:p>
          <a:p>
            <a:pPr indent="-306029" lvl="0" marL="306000" rtl="0" algn="l">
              <a:lnSpc>
                <a:spcPct val="110000"/>
              </a:lnSpc>
              <a:spcBef>
                <a:spcPts val="914"/>
              </a:spcBef>
              <a:spcAft>
                <a:spcPts val="0"/>
              </a:spcAft>
              <a:buSzPct val="92000"/>
              <a:buFont typeface="Franklin Gothic"/>
              <a:buAutoNum type="arabicPeriod"/>
            </a:pPr>
            <a:r>
              <a:rPr b="0" i="0" lang="en-US">
                <a:solidFill>
                  <a:schemeClr val="dk1"/>
                </a:solidFill>
                <a:latin typeface="Arial"/>
                <a:ea typeface="Arial"/>
                <a:cs typeface="Arial"/>
                <a:sym typeface="Arial"/>
              </a:rPr>
              <a:t>Online Resources:</a:t>
            </a:r>
            <a:endParaRPr/>
          </a:p>
          <a:p>
            <a:pPr indent="-285750" lvl="1" marL="742950" rtl="0" algn="l">
              <a:spcBef>
                <a:spcPts val="859"/>
              </a:spcBef>
              <a:spcAft>
                <a:spcPts val="0"/>
              </a:spcAft>
              <a:buSzPct val="92000"/>
              <a:buFont typeface="Franklin Gothic"/>
              <a:buAutoNum type="arabicPeriod"/>
            </a:pPr>
            <a:r>
              <a:rPr b="0" i="0" lang="en-US">
                <a:solidFill>
                  <a:schemeClr val="dk1"/>
                </a:solidFill>
                <a:latin typeface="Arial"/>
                <a:ea typeface="Arial"/>
                <a:cs typeface="Arial"/>
                <a:sym typeface="Arial"/>
              </a:rPr>
              <a:t>Cybersecurity Blogs and Websites: Websites like Krebs on Security, The Hacker News, and Schneier on Security often publish articles and analyses on emerging cybersecurity threats, including keyloggers, and countermeasures.</a:t>
            </a:r>
            <a:endParaRPr/>
          </a:p>
          <a:p>
            <a:pPr indent="-306029" lvl="0" marL="306000" rtl="0" algn="l">
              <a:lnSpc>
                <a:spcPct val="110000"/>
              </a:lnSpc>
              <a:spcBef>
                <a:spcPts val="914"/>
              </a:spcBef>
              <a:spcAft>
                <a:spcPts val="0"/>
              </a:spcAft>
              <a:buSzPct val="92000"/>
              <a:buFont typeface="Franklin Gothic"/>
              <a:buAutoNum type="arabicPeriod"/>
            </a:pPr>
            <a:r>
              <a:rPr b="0" i="0" lang="en-US">
                <a:solidFill>
                  <a:schemeClr val="dk1"/>
                </a:solidFill>
                <a:latin typeface="Arial"/>
                <a:ea typeface="Arial"/>
                <a:cs typeface="Arial"/>
                <a:sym typeface="Arial"/>
              </a:rPr>
              <a:t>Research Institutions and Organizations:</a:t>
            </a:r>
            <a:endParaRPr/>
          </a:p>
          <a:p>
            <a:pPr indent="-285750" lvl="1" marL="742950" rtl="0" algn="l">
              <a:spcBef>
                <a:spcPts val="859"/>
              </a:spcBef>
              <a:spcAft>
                <a:spcPts val="0"/>
              </a:spcAft>
              <a:buSzPct val="92000"/>
              <a:buFont typeface="Franklin Gothic"/>
              <a:buAutoNum type="arabicPeriod"/>
            </a:pPr>
            <a:r>
              <a:rPr b="0" i="0" lang="en-US">
                <a:solidFill>
                  <a:schemeClr val="dk1"/>
                </a:solidFill>
                <a:latin typeface="Arial"/>
                <a:ea typeface="Arial"/>
                <a:cs typeface="Arial"/>
                <a:sym typeface="Arial"/>
              </a:rPr>
              <a:t>Reports and Publications: Institutions such as the SANS Institute, CERT Coordination Center (CERT/CC), and MITRE Corporation produce reports, whitepapers, and technical documents on cybersecurity trends, vulnerabilities, and mitigation strategies.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a:t>
            </a:r>
            <a:r>
              <a:rPr lang="en-US" sz="2400">
                <a:solidFill>
                  <a:srgbClr val="0F0F0F"/>
                </a:solidFill>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126706"/>
            <a:ext cx="11613485" cy="556397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4"/>
              <a:buNone/>
            </a:pPr>
            <a:r>
              <a:t/>
            </a:r>
            <a:endParaRPr sz="1200">
              <a:latin typeface="Calibri"/>
              <a:ea typeface="Calibri"/>
              <a:cs typeface="Calibri"/>
              <a:sym typeface="Calibri"/>
            </a:endParaRPr>
          </a:p>
          <a:p>
            <a:pPr indent="-305435" lvl="0" marL="305435" rtl="0" algn="l">
              <a:lnSpc>
                <a:spcPct val="100000"/>
              </a:lnSpc>
              <a:spcBef>
                <a:spcPts val="0"/>
              </a:spcBef>
              <a:spcAft>
                <a:spcPts val="0"/>
              </a:spcAft>
              <a:buSzPts val="1104"/>
              <a:buChar char="◼"/>
            </a:pPr>
            <a:r>
              <a:rPr lang="en-US" sz="1200">
                <a:latin typeface="Calibri"/>
                <a:ea typeface="Calibri"/>
                <a:cs typeface="Calibri"/>
                <a:sym typeface="Calibri"/>
              </a:rPr>
              <a:t>To mitigate the threat posed by keyloggers in cybersecurity, a multi-faceted approach combining technological innovation, user education, and proactive security measures is essential.</a:t>
            </a:r>
            <a:endParaRPr/>
          </a:p>
          <a:p>
            <a:pPr indent="-235330" lvl="0" marL="305435" rtl="0" algn="l">
              <a:lnSpc>
                <a:spcPct val="100000"/>
              </a:lnSpc>
              <a:spcBef>
                <a:spcPts val="0"/>
              </a:spcBef>
              <a:spcAft>
                <a:spcPts val="0"/>
              </a:spcAft>
              <a:buSzPts val="1104"/>
              <a:buNone/>
            </a:pPr>
            <a:r>
              <a:t/>
            </a:r>
            <a:endParaRPr sz="1200">
              <a:latin typeface="Calibri"/>
              <a:ea typeface="Calibri"/>
              <a:cs typeface="Calibri"/>
              <a:sym typeface="Calibri"/>
            </a:endParaRPr>
          </a:p>
          <a:p>
            <a:pPr indent="-305435" lvl="0" marL="305435" rtl="0" algn="l">
              <a:lnSpc>
                <a:spcPct val="100000"/>
              </a:lnSpc>
              <a:spcBef>
                <a:spcPts val="0"/>
              </a:spcBef>
              <a:spcAft>
                <a:spcPts val="0"/>
              </a:spcAft>
              <a:buSzPts val="1104"/>
              <a:buChar char="◼"/>
            </a:pPr>
            <a:r>
              <a:rPr lang="en-US" sz="1200">
                <a:latin typeface="Calibri"/>
                <a:ea typeface="Calibri"/>
                <a:cs typeface="Calibri"/>
                <a:sym typeface="Calibri"/>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endParaRPr/>
          </a:p>
          <a:p>
            <a:pPr indent="-235330" lvl="0" marL="305435" rtl="0" algn="l">
              <a:lnSpc>
                <a:spcPct val="100000"/>
              </a:lnSpc>
              <a:spcBef>
                <a:spcPts val="0"/>
              </a:spcBef>
              <a:spcAft>
                <a:spcPts val="0"/>
              </a:spcAft>
              <a:buSzPts val="1104"/>
              <a:buNone/>
            </a:pPr>
            <a:r>
              <a:t/>
            </a:r>
            <a:endParaRPr sz="1200">
              <a:latin typeface="Calibri"/>
              <a:ea typeface="Calibri"/>
              <a:cs typeface="Calibri"/>
              <a:sym typeface="Calibri"/>
            </a:endParaRPr>
          </a:p>
          <a:p>
            <a:pPr indent="-305435" lvl="0" marL="305435" rtl="0" algn="l">
              <a:lnSpc>
                <a:spcPct val="100000"/>
              </a:lnSpc>
              <a:spcBef>
                <a:spcPts val="0"/>
              </a:spcBef>
              <a:spcAft>
                <a:spcPts val="0"/>
              </a:spcAft>
              <a:buSzPts val="1104"/>
              <a:buChar char="◼"/>
            </a:pPr>
            <a:r>
              <a:rPr lang="en-US" sz="1200">
                <a:latin typeface="Calibri"/>
                <a:ea typeface="Calibri"/>
                <a:cs typeface="Calibri"/>
                <a:sym typeface="Calibri"/>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endParaRPr/>
          </a:p>
          <a:p>
            <a:pPr indent="-235330" lvl="0" marL="305435" rtl="0" algn="l">
              <a:lnSpc>
                <a:spcPct val="100000"/>
              </a:lnSpc>
              <a:spcBef>
                <a:spcPts val="0"/>
              </a:spcBef>
              <a:spcAft>
                <a:spcPts val="0"/>
              </a:spcAft>
              <a:buSzPts val="1104"/>
              <a:buNone/>
            </a:pPr>
            <a:r>
              <a:t/>
            </a:r>
            <a:endParaRPr sz="1200">
              <a:latin typeface="Calibri"/>
              <a:ea typeface="Calibri"/>
              <a:cs typeface="Calibri"/>
              <a:sym typeface="Calibri"/>
            </a:endParaRPr>
          </a:p>
          <a:p>
            <a:pPr indent="-305435" lvl="0" marL="305435" rtl="0" algn="l">
              <a:lnSpc>
                <a:spcPct val="100000"/>
              </a:lnSpc>
              <a:spcBef>
                <a:spcPts val="0"/>
              </a:spcBef>
              <a:spcAft>
                <a:spcPts val="0"/>
              </a:spcAft>
              <a:buSzPts val="1104"/>
              <a:buChar char="◼"/>
            </a:pPr>
            <a:r>
              <a:rPr lang="en-US" sz="1200">
                <a:latin typeface="Calibri"/>
                <a:ea typeface="Calibri"/>
                <a:cs typeface="Calibri"/>
                <a:sym typeface="Calibri"/>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endParaRPr/>
          </a:p>
          <a:p>
            <a:pPr indent="-235330" lvl="0" marL="305435" rtl="0" algn="l">
              <a:lnSpc>
                <a:spcPct val="100000"/>
              </a:lnSpc>
              <a:spcBef>
                <a:spcPts val="0"/>
              </a:spcBef>
              <a:spcAft>
                <a:spcPts val="0"/>
              </a:spcAft>
              <a:buSzPts val="1104"/>
              <a:buNone/>
            </a:pPr>
            <a:r>
              <a:t/>
            </a:r>
            <a:endParaRPr sz="1200">
              <a:latin typeface="Calibri"/>
              <a:ea typeface="Calibri"/>
              <a:cs typeface="Calibri"/>
              <a:sym typeface="Calibri"/>
            </a:endParaRPr>
          </a:p>
          <a:p>
            <a:pPr indent="-305435" lvl="0" marL="305435" rtl="0" algn="l">
              <a:lnSpc>
                <a:spcPct val="100000"/>
              </a:lnSpc>
              <a:spcBef>
                <a:spcPts val="0"/>
              </a:spcBef>
              <a:spcAft>
                <a:spcPts val="0"/>
              </a:spcAft>
              <a:buSzPts val="1104"/>
              <a:buChar char="◼"/>
            </a:pPr>
            <a:r>
              <a:rPr lang="en-US" sz="1200">
                <a:latin typeface="Calibri"/>
                <a:ea typeface="Calibri"/>
                <a:cs typeface="Calibri"/>
                <a:sym typeface="Calibri"/>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endParaRPr/>
          </a:p>
          <a:p>
            <a:pPr indent="-235330" lvl="0" marL="305435" rtl="0" algn="l">
              <a:lnSpc>
                <a:spcPct val="100000"/>
              </a:lnSpc>
              <a:spcBef>
                <a:spcPts val="0"/>
              </a:spcBef>
              <a:spcAft>
                <a:spcPts val="0"/>
              </a:spcAft>
              <a:buSzPts val="1104"/>
              <a:buNone/>
            </a:pPr>
            <a:r>
              <a:t/>
            </a:r>
            <a:endParaRPr sz="1200">
              <a:latin typeface="Calibri"/>
              <a:ea typeface="Calibri"/>
              <a:cs typeface="Calibri"/>
              <a:sym typeface="Calibri"/>
            </a:endParaRPr>
          </a:p>
          <a:p>
            <a:pPr indent="-305435" lvl="0" marL="305435" rtl="0" algn="l">
              <a:lnSpc>
                <a:spcPct val="100000"/>
              </a:lnSpc>
              <a:spcBef>
                <a:spcPts val="0"/>
              </a:spcBef>
              <a:spcAft>
                <a:spcPts val="0"/>
              </a:spcAft>
              <a:buSzPts val="1104"/>
              <a:buChar char="◼"/>
            </a:pPr>
            <a:r>
              <a:rPr lang="en-US" sz="1200">
                <a:latin typeface="Calibri"/>
                <a:ea typeface="Calibri"/>
                <a:cs typeface="Calibri"/>
                <a:sym typeface="Calibri"/>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endParaRPr/>
          </a:p>
          <a:p>
            <a:pPr indent="-235330" lvl="0" marL="305435" rtl="0" algn="l">
              <a:lnSpc>
                <a:spcPct val="100000"/>
              </a:lnSpc>
              <a:spcBef>
                <a:spcPts val="0"/>
              </a:spcBef>
              <a:spcAft>
                <a:spcPts val="0"/>
              </a:spcAft>
              <a:buSzPts val="1104"/>
              <a:buNone/>
            </a:pPr>
            <a:r>
              <a:t/>
            </a:r>
            <a:endParaRPr sz="1200">
              <a:latin typeface="Calibri"/>
              <a:ea typeface="Calibri"/>
              <a:cs typeface="Calibri"/>
              <a:sym typeface="Calibri"/>
            </a:endParaRPr>
          </a:p>
          <a:p>
            <a:pPr indent="-305435" lvl="0" marL="305435" rtl="0" algn="l">
              <a:lnSpc>
                <a:spcPct val="100000"/>
              </a:lnSpc>
              <a:spcBef>
                <a:spcPts val="0"/>
              </a:spcBef>
              <a:spcAft>
                <a:spcPts val="0"/>
              </a:spcAft>
              <a:buSzPts val="1104"/>
              <a:buChar char="◼"/>
            </a:pPr>
            <a:r>
              <a:rPr lang="en-US" sz="1200">
                <a:latin typeface="Calibri"/>
                <a:ea typeface="Calibri"/>
                <a:cs typeface="Calibri"/>
                <a:sym typeface="Calibri"/>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endParaRPr/>
          </a:p>
          <a:p>
            <a:pPr indent="-235330" lvl="0" marL="305435" rtl="0" algn="l">
              <a:lnSpc>
                <a:spcPct val="100000"/>
              </a:lnSpc>
              <a:spcBef>
                <a:spcPts val="0"/>
              </a:spcBef>
              <a:spcAft>
                <a:spcPts val="0"/>
              </a:spcAft>
              <a:buSzPts val="1104"/>
              <a:buNone/>
            </a:pPr>
            <a:r>
              <a:t/>
            </a:r>
            <a:endParaRPr sz="1200">
              <a:latin typeface="Calibri"/>
              <a:ea typeface="Calibri"/>
              <a:cs typeface="Calibri"/>
              <a:sym typeface="Calibri"/>
            </a:endParaRPr>
          </a:p>
          <a:p>
            <a:pPr indent="0" lvl="0" marL="0" rtl="0" algn="l">
              <a:lnSpc>
                <a:spcPct val="100000"/>
              </a:lnSpc>
              <a:spcBef>
                <a:spcPts val="0"/>
              </a:spcBef>
              <a:spcAft>
                <a:spcPts val="0"/>
              </a:spcAft>
              <a:buSzPts val="1656"/>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5"/>
            <a:ext cx="11029615" cy="5206929"/>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012"/>
              <a:buNone/>
            </a:pPr>
            <a:r>
              <a:rPr lang="en-US" sz="1100">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endParaRPr/>
          </a:p>
          <a:p>
            <a:pPr indent="0" lvl="0" marL="0" rtl="0" algn="l">
              <a:lnSpc>
                <a:spcPct val="110000"/>
              </a:lnSpc>
              <a:spcBef>
                <a:spcPts val="820"/>
              </a:spcBef>
              <a:spcAft>
                <a:spcPts val="0"/>
              </a:spcAft>
              <a:buSzPts val="1012"/>
              <a:buNone/>
            </a:pPr>
            <a:r>
              <a:rPr b="1" lang="en-US" sz="1100">
                <a:solidFill>
                  <a:srgbClr val="0F0F0F"/>
                </a:solidFill>
              </a:rPr>
              <a:t>System Requirements:</a:t>
            </a:r>
            <a:endParaRPr/>
          </a:p>
          <a:p>
            <a:pPr indent="0" lvl="0" marL="0" rtl="0" algn="l">
              <a:lnSpc>
                <a:spcPct val="110000"/>
              </a:lnSpc>
              <a:spcBef>
                <a:spcPts val="820"/>
              </a:spcBef>
              <a:spcAft>
                <a:spcPts val="0"/>
              </a:spcAft>
              <a:buSzPts val="1012"/>
              <a:buNone/>
            </a:pPr>
            <a:r>
              <a:rPr lang="en-US" sz="1100">
                <a:solidFill>
                  <a:srgbClr val="0F0F0F"/>
                </a:solidFill>
              </a:rPr>
              <a:t>1. Operating System: The system should be compatible with major operating systems such as Windows, macOS, and Linux to ensure broad applicability across diverse computing environments.</a:t>
            </a:r>
            <a:endParaRPr/>
          </a:p>
          <a:p>
            <a:pPr indent="0" lvl="0" marL="0" rtl="0" algn="l">
              <a:lnSpc>
                <a:spcPct val="110000"/>
              </a:lnSpc>
              <a:spcBef>
                <a:spcPts val="820"/>
              </a:spcBef>
              <a:spcAft>
                <a:spcPts val="0"/>
              </a:spcAft>
              <a:buSzPts val="1012"/>
              <a:buNone/>
            </a:pPr>
            <a:r>
              <a:rPr lang="en-US" sz="1100">
                <a:solidFill>
                  <a:srgbClr val="0F0F0F"/>
                </a:solidFill>
              </a:rPr>
              <a:t>2. Hardware: The system should have sufficient computational resources, including CPU and memory, to execute machine learning algorithms efficiently and handle real-time data processing.</a:t>
            </a:r>
            <a:endParaRPr/>
          </a:p>
          <a:p>
            <a:pPr indent="0" lvl="0" marL="0" rtl="0" algn="l">
              <a:lnSpc>
                <a:spcPct val="110000"/>
              </a:lnSpc>
              <a:spcBef>
                <a:spcPts val="820"/>
              </a:spcBef>
              <a:spcAft>
                <a:spcPts val="0"/>
              </a:spcAft>
              <a:buSzPts val="1012"/>
              <a:buNone/>
            </a:pPr>
            <a:r>
              <a:rPr lang="en-US" sz="1100">
                <a:solidFill>
                  <a:srgbClr val="0F0F0F"/>
                </a:solidFill>
              </a:rPr>
              <a:t>3. Network Connectivity: Internet connectivity may be required for accessing threat intelligence feeds, software updates, and cloud-based services for enhanced detection capabilities.</a:t>
            </a:r>
            <a:endParaRPr/>
          </a:p>
          <a:p>
            <a:pPr indent="0" lvl="0" marL="0" rtl="0" algn="l">
              <a:lnSpc>
                <a:spcPct val="110000"/>
              </a:lnSpc>
              <a:spcBef>
                <a:spcPts val="820"/>
              </a:spcBef>
              <a:spcAft>
                <a:spcPts val="0"/>
              </a:spcAft>
              <a:buSzPts val="1012"/>
              <a:buNone/>
            </a:pPr>
            <a:r>
              <a:rPr lang="en-US" sz="1100">
                <a:solidFill>
                  <a:srgbClr val="0F0F0F"/>
                </a:solidFill>
              </a:rPr>
              <a:t>4. User Interface: The system may include a user-friendly interface for configuring settings, viewing detection alerts, and managing security policies.</a:t>
            </a:r>
            <a:endParaRPr/>
          </a:p>
          <a:p>
            <a:pPr indent="0" lvl="0" marL="0" rtl="0" algn="l">
              <a:lnSpc>
                <a:spcPct val="110000"/>
              </a:lnSpc>
              <a:spcBef>
                <a:spcPts val="820"/>
              </a:spcBef>
              <a:spcAft>
                <a:spcPts val="0"/>
              </a:spcAft>
              <a:buSzPts val="1012"/>
              <a:buNone/>
            </a:pPr>
            <a:r>
              <a:rPr lang="en-US" sz="1100">
                <a:solidFill>
                  <a:srgbClr val="0F0F0F"/>
                </a:solidFill>
              </a:rPr>
              <a:t>5. Logging and Reporting: The system should support logging capabilities to record keylogger detection events, generate reports, and facilitate forensic analysis for incident response purposes.</a:t>
            </a:r>
            <a:endParaRPr/>
          </a:p>
          <a:p>
            <a:pPr indent="0" lvl="0" marL="0" rtl="0" algn="l">
              <a:lnSpc>
                <a:spcPct val="110000"/>
              </a:lnSpc>
              <a:spcBef>
                <a:spcPts val="820"/>
              </a:spcBef>
              <a:spcAft>
                <a:spcPts val="0"/>
              </a:spcAft>
              <a:buSzPts val="1012"/>
              <a:buNone/>
            </a:pPr>
            <a:r>
              <a:rPr b="1" lang="en-US" sz="1100">
                <a:solidFill>
                  <a:srgbClr val="0F0F0F"/>
                </a:solidFill>
              </a:rPr>
              <a:t>Library Requirements:</a:t>
            </a:r>
            <a:endParaRPr/>
          </a:p>
          <a:p>
            <a:pPr indent="0" lvl="0" marL="0" rtl="0" algn="l">
              <a:lnSpc>
                <a:spcPct val="110000"/>
              </a:lnSpc>
              <a:spcBef>
                <a:spcPts val="820"/>
              </a:spcBef>
              <a:spcAft>
                <a:spcPts val="0"/>
              </a:spcAft>
              <a:buSzPts val="1012"/>
              <a:buNone/>
            </a:pPr>
            <a:r>
              <a:rPr lang="en-US" sz="1100">
                <a:solidFill>
                  <a:srgbClr val="0F0F0F"/>
                </a:solidFill>
              </a:rPr>
              <a:t>1. Python: Utilize Python as the primary programming language for developing the keylogger detection and prevention model due to its extensive support for machine learning libraries and frameworks.</a:t>
            </a:r>
            <a:endParaRPr/>
          </a:p>
          <a:p>
            <a:pPr indent="0" lvl="0" marL="0" rtl="0" algn="l">
              <a:lnSpc>
                <a:spcPct val="110000"/>
              </a:lnSpc>
              <a:spcBef>
                <a:spcPts val="820"/>
              </a:spcBef>
              <a:spcAft>
                <a:spcPts val="0"/>
              </a:spcAft>
              <a:buSzPts val="1012"/>
              <a:buNone/>
            </a:pPr>
            <a:r>
              <a:rPr lang="en-US" sz="1100">
                <a:solidFill>
                  <a:srgbClr val="0F0F0F"/>
                </a:solidFill>
              </a:rPr>
              <a:t>2. Scikit-learn: Leverage the scikit-learn library to implement machine learning algorithms for detecting anomalous keystroke patterns indicative of keylogger activity.</a:t>
            </a:r>
            <a:endParaRPr/>
          </a:p>
          <a:p>
            <a:pPr indent="0" lvl="0" marL="0" rtl="0" algn="l">
              <a:lnSpc>
                <a:spcPct val="110000"/>
              </a:lnSpc>
              <a:spcBef>
                <a:spcPts val="820"/>
              </a:spcBef>
              <a:spcAft>
                <a:spcPts val="0"/>
              </a:spcAft>
              <a:buSzPts val="1012"/>
              <a:buNone/>
            </a:pPr>
            <a:r>
              <a:rPr lang="en-US" sz="1100">
                <a:solidFill>
                  <a:srgbClr val="0F0F0F"/>
                </a:solidFill>
              </a:rPr>
              <a:t>3. TensorFlow or PyTorch: Choose TensorFlow or PyTorch as deep learning frameworks for building neural network models capable of recognizing complex patterns and behaviors associated with keyloggers.</a:t>
            </a:r>
            <a:endParaRPr/>
          </a:p>
          <a:p>
            <a:pPr indent="0" lvl="0" marL="0" rtl="0" algn="l">
              <a:lnSpc>
                <a:spcPct val="110000"/>
              </a:lnSpc>
              <a:spcBef>
                <a:spcPts val="820"/>
              </a:spcBef>
              <a:spcAft>
                <a:spcPts val="0"/>
              </a:spcAft>
              <a:buSzPts val="1012"/>
              <a:buNone/>
            </a:pPr>
            <a:r>
              <a:rPr lang="en-US" sz="1100">
                <a:solidFill>
                  <a:srgbClr val="0F0F0F"/>
                </a:solidFill>
              </a:rPr>
              <a:t>4. Pandas and NumPy: Use Pandas and NumPy for data manipulation, preprocessing, and feature engineering tasks to prepare input data for machine learning algorithms.</a:t>
            </a:r>
            <a:endParaRPr/>
          </a:p>
          <a:p>
            <a:pPr indent="0" lvl="0" marL="0" rtl="0" algn="l">
              <a:lnSpc>
                <a:spcPct val="110000"/>
              </a:lnSpc>
              <a:spcBef>
                <a:spcPts val="820"/>
              </a:spcBef>
              <a:spcAft>
                <a:spcPts val="0"/>
              </a:spcAft>
              <a:buSzPts val="1012"/>
              <a:buNone/>
            </a:pPr>
            <a:r>
              <a:rPr lang="en-US" sz="1100">
                <a:solidFill>
                  <a:srgbClr val="0F0F0F"/>
                </a:solidFill>
              </a:rPr>
              <a:t>5. Flask or Django: If developing a web-based interface, consider using Flask or Django frameworks for building scalable and interactive user interfaces to manage keylogger detection settings and view detection alerts.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192" y="1302025"/>
            <a:ext cx="11029615" cy="5118439"/>
          </a:xfrm>
          <a:prstGeom prst="rect">
            <a:avLst/>
          </a:prstGeom>
          <a:noFill/>
          <a:ln>
            <a:noFill/>
          </a:ln>
        </p:spPr>
        <p:txBody>
          <a:bodyPr anchorCtr="0" anchor="ctr" bIns="45700" lIns="91425" spcFirstLastPara="1" rIns="91425" wrap="square" tIns="45700">
            <a:normAutofit fontScale="92500" lnSpcReduction="10000"/>
          </a:bodyPr>
          <a:lstStyle/>
          <a:p>
            <a:pPr indent="-305464" lvl="0" marL="305435" rtl="0" algn="l">
              <a:lnSpc>
                <a:spcPct val="110000"/>
              </a:lnSpc>
              <a:spcBef>
                <a:spcPts val="0"/>
              </a:spcBef>
              <a:spcAft>
                <a:spcPts val="0"/>
              </a:spcAft>
              <a:buSzPct val="92000"/>
              <a:buChar char="◼"/>
            </a:pPr>
            <a:r>
              <a:rPr b="1" lang="en-US" sz="1300"/>
              <a:t>Algorithm:</a:t>
            </a:r>
            <a:endParaRPr/>
          </a:p>
          <a:p>
            <a:pPr indent="-305449" lvl="0" marL="305435" rtl="0" algn="l">
              <a:lnSpc>
                <a:spcPct val="110000"/>
              </a:lnSpc>
              <a:spcBef>
                <a:spcPts val="0"/>
              </a:spcBef>
              <a:spcAft>
                <a:spcPts val="0"/>
              </a:spcAft>
              <a:buSzPct val="91999"/>
              <a:buChar char="◼"/>
            </a:pPr>
            <a:r>
              <a:rPr lang="en-US" sz="1050"/>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endParaRPr/>
          </a:p>
          <a:p>
            <a:pPr indent="-240588" lvl="0" marL="305435" rtl="0" algn="l">
              <a:lnSpc>
                <a:spcPct val="110000"/>
              </a:lnSpc>
              <a:spcBef>
                <a:spcPts val="0"/>
              </a:spcBef>
              <a:spcAft>
                <a:spcPts val="0"/>
              </a:spcAft>
              <a:buSzPct val="92000"/>
              <a:buNone/>
            </a:pPr>
            <a:r>
              <a:t/>
            </a:r>
            <a:endParaRPr b="1" sz="1200"/>
          </a:p>
          <a:p>
            <a:pPr indent="-305464" lvl="0" marL="305435" rtl="0" algn="l">
              <a:lnSpc>
                <a:spcPct val="110000"/>
              </a:lnSpc>
              <a:spcBef>
                <a:spcPts val="0"/>
              </a:spcBef>
              <a:spcAft>
                <a:spcPts val="0"/>
              </a:spcAft>
              <a:buSzPct val="92000"/>
              <a:buChar char="◼"/>
            </a:pPr>
            <a:r>
              <a:rPr b="1" lang="en-US" sz="1500"/>
              <a:t>Data Input:</a:t>
            </a:r>
            <a:endParaRPr/>
          </a:p>
          <a:p>
            <a:pPr indent="-305449" lvl="0" marL="305435" rtl="0" algn="l">
              <a:lnSpc>
                <a:spcPct val="110000"/>
              </a:lnSpc>
              <a:spcBef>
                <a:spcPts val="0"/>
              </a:spcBef>
              <a:spcAft>
                <a:spcPts val="0"/>
              </a:spcAft>
              <a:buSzPct val="91999"/>
              <a:buChar char="◼"/>
            </a:pPr>
            <a:r>
              <a:rPr lang="en-US" sz="1050"/>
              <a:t>The input data for training the keylogger detection model consists of features extracted from sequences of keystrokes. These features may include:</a:t>
            </a:r>
            <a:endParaRPr/>
          </a:p>
          <a:p>
            <a:pPr indent="-305449" lvl="0" marL="305435" rtl="0" algn="l">
              <a:lnSpc>
                <a:spcPct val="110000"/>
              </a:lnSpc>
              <a:spcBef>
                <a:spcPts val="0"/>
              </a:spcBef>
              <a:spcAft>
                <a:spcPts val="0"/>
              </a:spcAft>
              <a:buSzPct val="91999"/>
              <a:buChar char="◼"/>
            </a:pPr>
            <a:r>
              <a:rPr lang="en-US" sz="1050"/>
              <a:t>1. Key press timing: Duration between consecutive key presses.</a:t>
            </a:r>
            <a:endParaRPr/>
          </a:p>
          <a:p>
            <a:pPr indent="-305449" lvl="0" marL="305435" rtl="0" algn="l">
              <a:lnSpc>
                <a:spcPct val="110000"/>
              </a:lnSpc>
              <a:spcBef>
                <a:spcPts val="0"/>
              </a:spcBef>
              <a:spcAft>
                <a:spcPts val="0"/>
              </a:spcAft>
              <a:buSzPct val="91999"/>
              <a:buChar char="◼"/>
            </a:pPr>
            <a:r>
              <a:rPr lang="en-US" sz="1050"/>
              <a:t>2. Key press frequency: Frequency of each key press within a given time window.</a:t>
            </a:r>
            <a:endParaRPr/>
          </a:p>
          <a:p>
            <a:pPr indent="-305449" lvl="0" marL="305435" rtl="0" algn="l">
              <a:lnSpc>
                <a:spcPct val="110000"/>
              </a:lnSpc>
              <a:spcBef>
                <a:spcPts val="0"/>
              </a:spcBef>
              <a:spcAft>
                <a:spcPts val="0"/>
              </a:spcAft>
              <a:buSzPct val="91999"/>
              <a:buChar char="◼"/>
            </a:pPr>
            <a:r>
              <a:rPr lang="en-US" sz="1050"/>
              <a:t>3. Key combinations: Patterns of key combinations frequently used in legitimate user interactions.</a:t>
            </a:r>
            <a:endParaRPr/>
          </a:p>
          <a:p>
            <a:pPr indent="-305449" lvl="0" marL="305435" rtl="0" algn="l">
              <a:lnSpc>
                <a:spcPct val="110000"/>
              </a:lnSpc>
              <a:spcBef>
                <a:spcPts val="0"/>
              </a:spcBef>
              <a:spcAft>
                <a:spcPts val="0"/>
              </a:spcAft>
              <a:buSzPct val="91999"/>
              <a:buChar char="◼"/>
            </a:pPr>
            <a:r>
              <a:rPr lang="en-US" sz="1050"/>
              <a:t>4. Keystroke dynamics: Behavioral characteristics such as typing speed, rhythm, and keystroke intervals.</a:t>
            </a:r>
            <a:endParaRPr/>
          </a:p>
          <a:p>
            <a:pPr indent="-305449" lvl="0" marL="305435" rtl="0" algn="l">
              <a:lnSpc>
                <a:spcPct val="110000"/>
              </a:lnSpc>
              <a:spcBef>
                <a:spcPts val="0"/>
              </a:spcBef>
              <a:spcAft>
                <a:spcPts val="0"/>
              </a:spcAft>
              <a:buSzPct val="91999"/>
              <a:buChar char="◼"/>
            </a:pPr>
            <a:r>
              <a:rPr lang="en-US" sz="1050"/>
              <a:t>5. Contextual information: Additional context such as application usage, user login sessions, or website URLs.</a:t>
            </a:r>
            <a:endParaRPr/>
          </a:p>
          <a:p>
            <a:pPr indent="-235214" lvl="0" marL="305435" rtl="0" algn="l">
              <a:lnSpc>
                <a:spcPct val="110000"/>
              </a:lnSpc>
              <a:spcBef>
                <a:spcPts val="0"/>
              </a:spcBef>
              <a:spcAft>
                <a:spcPts val="0"/>
              </a:spcAft>
              <a:buSzPct val="92000"/>
              <a:buNone/>
            </a:pPr>
            <a:r>
              <a:t/>
            </a:r>
            <a:endParaRPr sz="1300"/>
          </a:p>
          <a:p>
            <a:pPr indent="-305464" lvl="0" marL="305435" rtl="0" algn="l">
              <a:lnSpc>
                <a:spcPct val="110000"/>
              </a:lnSpc>
              <a:spcBef>
                <a:spcPts val="0"/>
              </a:spcBef>
              <a:spcAft>
                <a:spcPts val="0"/>
              </a:spcAft>
              <a:buSzPct val="92000"/>
              <a:buChar char="◼"/>
            </a:pPr>
            <a:r>
              <a:rPr b="1" lang="en-US" sz="1500"/>
              <a:t>Training Process:</a:t>
            </a:r>
            <a:endParaRPr/>
          </a:p>
          <a:p>
            <a:pPr indent="-305449" lvl="0" marL="305435" rtl="0" algn="l">
              <a:lnSpc>
                <a:spcPct val="110000"/>
              </a:lnSpc>
              <a:spcBef>
                <a:spcPts val="0"/>
              </a:spcBef>
              <a:spcAft>
                <a:spcPts val="0"/>
              </a:spcAft>
              <a:buSzPct val="91999"/>
              <a:buChar char="◼"/>
            </a:pPr>
            <a:r>
              <a:rPr lang="en-US" sz="1050"/>
              <a:t>1. Data Collection: Gather a labeled dataset comprising sequences of keystrokes labeled as benign or malicious. This dataset can be collected from simulated environments, public datasets, or real-world user interactions.</a:t>
            </a:r>
            <a:endParaRPr/>
          </a:p>
          <a:p>
            <a:pPr indent="-305449" lvl="0" marL="305435" rtl="0" algn="l">
              <a:lnSpc>
                <a:spcPct val="110000"/>
              </a:lnSpc>
              <a:spcBef>
                <a:spcPts val="0"/>
              </a:spcBef>
              <a:spcAft>
                <a:spcPts val="0"/>
              </a:spcAft>
              <a:buSzPct val="91999"/>
              <a:buChar char="◼"/>
            </a:pPr>
            <a:r>
              <a:rPr lang="en-US" sz="1050"/>
              <a:t>2. Feature Extraction: Extract relevant features from the input data, such as key press timing, frequency, and contextual information.</a:t>
            </a:r>
            <a:endParaRPr/>
          </a:p>
          <a:p>
            <a:pPr indent="-305449" lvl="0" marL="305435" rtl="0" algn="l">
              <a:lnSpc>
                <a:spcPct val="110000"/>
              </a:lnSpc>
              <a:spcBef>
                <a:spcPts val="0"/>
              </a:spcBef>
              <a:spcAft>
                <a:spcPts val="0"/>
              </a:spcAft>
              <a:buSzPct val="91999"/>
              <a:buChar char="◼"/>
            </a:pPr>
            <a:r>
              <a:rPr lang="en-US" sz="1050"/>
              <a:t>3. Data Preprocessing: Preprocess the input data by normalizing features, handling missing values, and encoding categorical variables.</a:t>
            </a:r>
            <a:endParaRPr/>
          </a:p>
          <a:p>
            <a:pPr indent="-305449" lvl="0" marL="305435" rtl="0" algn="l">
              <a:lnSpc>
                <a:spcPct val="110000"/>
              </a:lnSpc>
              <a:spcBef>
                <a:spcPts val="0"/>
              </a:spcBef>
              <a:spcAft>
                <a:spcPts val="0"/>
              </a:spcAft>
              <a:buSzPct val="91999"/>
              <a:buChar char="◼"/>
            </a:pPr>
            <a:r>
              <a:rPr lang="en-US" sz="1050"/>
              <a:t>4. Model Training: Train the keylogger detection model using the labeled dataset and selected machine learning algorithm. Split the dataset into training and validation sets for model evaluation and hyperparameter tuning.</a:t>
            </a:r>
            <a:endParaRPr/>
          </a:p>
          <a:p>
            <a:pPr indent="-305449" lvl="0" marL="305435" rtl="0" algn="l">
              <a:lnSpc>
                <a:spcPct val="110000"/>
              </a:lnSpc>
              <a:spcBef>
                <a:spcPts val="0"/>
              </a:spcBef>
              <a:spcAft>
                <a:spcPts val="0"/>
              </a:spcAft>
              <a:buSzPct val="91999"/>
              <a:buChar char="◼"/>
            </a:pPr>
            <a:r>
              <a:rPr lang="en-US" sz="1050"/>
              <a:t>5. Model Evaluation: Evaluate the trained model's performance using metrics such as accuracy, precision, recall, and F1-score on the validation set to assess its effectiveness in detecting keylogger activity.</a:t>
            </a:r>
            <a:endParaRPr/>
          </a:p>
          <a:p>
            <a:pPr indent="-305449" lvl="0" marL="305435" rtl="0" algn="l">
              <a:lnSpc>
                <a:spcPct val="110000"/>
              </a:lnSpc>
              <a:spcBef>
                <a:spcPts val="0"/>
              </a:spcBef>
              <a:spcAft>
                <a:spcPts val="0"/>
              </a:spcAft>
              <a:buSzPct val="91999"/>
              <a:buChar char="◼"/>
            </a:pPr>
            <a:r>
              <a:rPr lang="en-US" sz="1050"/>
              <a:t>6. Model Optimization: Fine-tune the model parameters and feature selection techniques to improve detection accuracy and reduce false positives/negatives.</a:t>
            </a:r>
            <a:endParaRPr/>
          </a:p>
          <a:p>
            <a:pPr indent="-240588" lvl="0" marL="305435" rtl="0" algn="l">
              <a:lnSpc>
                <a:spcPct val="110000"/>
              </a:lnSpc>
              <a:spcBef>
                <a:spcPts val="0"/>
              </a:spcBef>
              <a:spcAft>
                <a:spcPts val="0"/>
              </a:spcAft>
              <a:buSzPct val="92000"/>
              <a:buNone/>
            </a:pPr>
            <a:r>
              <a:t/>
            </a:r>
            <a:endParaRPr b="1" sz="1200"/>
          </a:p>
          <a:p>
            <a:pPr indent="-305464" lvl="0" marL="305435" rtl="0" algn="l">
              <a:lnSpc>
                <a:spcPct val="110000"/>
              </a:lnSpc>
              <a:spcBef>
                <a:spcPts val="0"/>
              </a:spcBef>
              <a:spcAft>
                <a:spcPts val="0"/>
              </a:spcAft>
              <a:buSzPct val="92000"/>
              <a:buChar char="◼"/>
            </a:pPr>
            <a:r>
              <a:rPr b="1" lang="en-US" sz="1500"/>
              <a:t>Prediction Process:</a:t>
            </a:r>
            <a:endParaRPr/>
          </a:p>
          <a:p>
            <a:pPr indent="-305449" lvl="0" marL="305435" rtl="0" algn="l">
              <a:lnSpc>
                <a:spcPct val="110000"/>
              </a:lnSpc>
              <a:spcBef>
                <a:spcPts val="0"/>
              </a:spcBef>
              <a:spcAft>
                <a:spcPts val="0"/>
              </a:spcAft>
              <a:buSzPct val="91999"/>
              <a:buChar char="◼"/>
            </a:pPr>
            <a:r>
              <a:rPr lang="en-US" sz="1050"/>
              <a:t>1. Data Acquisition: Continuously monitor user keystrokes and collect sequences of keystrokes in real-time.</a:t>
            </a:r>
            <a:endParaRPr/>
          </a:p>
          <a:p>
            <a:pPr indent="-305449" lvl="0" marL="305435" rtl="0" algn="l">
              <a:lnSpc>
                <a:spcPct val="110000"/>
              </a:lnSpc>
              <a:spcBef>
                <a:spcPts val="0"/>
              </a:spcBef>
              <a:spcAft>
                <a:spcPts val="0"/>
              </a:spcAft>
              <a:buSzPct val="91999"/>
              <a:buChar char="◼"/>
            </a:pPr>
            <a:r>
              <a:rPr lang="en-US" sz="1050"/>
              <a:t>2. Feature Extraction: Extract features from the incoming keystroke sequences, similar to the training process.</a:t>
            </a:r>
            <a:endParaRPr/>
          </a:p>
          <a:p>
            <a:pPr indent="-305449" lvl="0" marL="305435" rtl="0" algn="l">
              <a:lnSpc>
                <a:spcPct val="110000"/>
              </a:lnSpc>
              <a:spcBef>
                <a:spcPts val="0"/>
              </a:spcBef>
              <a:spcAft>
                <a:spcPts val="0"/>
              </a:spcAft>
              <a:buSzPct val="91999"/>
              <a:buChar char="◼"/>
            </a:pPr>
            <a:r>
              <a:rPr lang="en-US" sz="1050"/>
              <a:t>3. Preprocessing: Preprocess the extracted features using the same preprocessing steps applied during training.</a:t>
            </a:r>
            <a:endParaRPr/>
          </a:p>
          <a:p>
            <a:pPr indent="-305449" lvl="0" marL="305435" rtl="0" algn="l">
              <a:lnSpc>
                <a:spcPct val="110000"/>
              </a:lnSpc>
              <a:spcBef>
                <a:spcPts val="0"/>
              </a:spcBef>
              <a:spcAft>
                <a:spcPts val="0"/>
              </a:spcAft>
              <a:buSzPct val="91999"/>
              <a:buChar char="◼"/>
            </a:pPr>
            <a:r>
              <a:rPr lang="en-US" sz="1050"/>
              <a:t>4. Model Prediction: Feed the preprocessed features into the trained keylogger detection model to predict whether the current sequence of keystrokes is benign or malicious.</a:t>
            </a:r>
            <a:endParaRPr/>
          </a:p>
          <a:p>
            <a:pPr indent="-305449" lvl="0" marL="305435" rtl="0" algn="l">
              <a:lnSpc>
                <a:spcPct val="110000"/>
              </a:lnSpc>
              <a:spcBef>
                <a:spcPts val="0"/>
              </a:spcBef>
              <a:spcAft>
                <a:spcPts val="0"/>
              </a:spcAft>
              <a:buSzPct val="91999"/>
              <a:buChar char="◼"/>
            </a:pPr>
            <a:r>
              <a:rPr lang="en-US" sz="1050"/>
              <a:t>5. Decision Making: Based on the model prediction, trigger appropriate actions such as generating an alert, blocking the suspicious activity, or logging the event for further analysis.</a:t>
            </a:r>
            <a:endParaRPr/>
          </a:p>
          <a:p>
            <a:pPr indent="-305449" lvl="0" marL="305435" rtl="0" algn="l">
              <a:lnSpc>
                <a:spcPct val="110000"/>
              </a:lnSpc>
              <a:spcBef>
                <a:spcPts val="0"/>
              </a:spcBef>
              <a:spcAft>
                <a:spcPts val="0"/>
              </a:spcAft>
              <a:buSzPct val="91999"/>
              <a:buChar char="◼"/>
            </a:pPr>
            <a:r>
              <a:rPr lang="en-US" sz="1050"/>
              <a:t>6. Feedback Loop: Incorporate feedback mechanisms to update the model based on new labeled data and adapt to evolving keylogger behaviors over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l">
              <a:lnSpc>
                <a:spcPct val="120000"/>
              </a:lnSpc>
              <a:spcBef>
                <a:spcPts val="0"/>
              </a:spcBef>
              <a:spcAft>
                <a:spcPts val="0"/>
              </a:spcAft>
              <a:buSzPct val="92000"/>
              <a:buNone/>
            </a:pPr>
            <a:r>
              <a:rPr lang="en-US" sz="1400">
                <a:solidFill>
                  <a:srgbClr val="0F0F0F"/>
                </a:solidFill>
              </a:rPr>
              <a:t>The result of a keylogger detection system can vary based on the effectiveness of the model, the quality of the data, and the sophistication of the keyloggers being targeted. Here are potential outcomes:</a:t>
            </a:r>
            <a:endParaRPr/>
          </a:p>
          <a:p>
            <a:pPr indent="0" lvl="0" marL="0" rtl="0" algn="l">
              <a:lnSpc>
                <a:spcPct val="120000"/>
              </a:lnSpc>
              <a:spcBef>
                <a:spcPts val="0"/>
              </a:spcBef>
              <a:spcAft>
                <a:spcPts val="0"/>
              </a:spcAft>
              <a:buSzPct val="92000"/>
              <a:buNone/>
            </a:pPr>
            <a:r>
              <a:t/>
            </a:r>
            <a:endParaRPr sz="1400">
              <a:solidFill>
                <a:srgbClr val="0F0F0F"/>
              </a:solidFill>
            </a:endParaRPr>
          </a:p>
          <a:p>
            <a:pPr indent="0" lvl="0" marL="0" rtl="0" algn="l">
              <a:lnSpc>
                <a:spcPct val="120000"/>
              </a:lnSpc>
              <a:spcBef>
                <a:spcPts val="0"/>
              </a:spcBef>
              <a:spcAft>
                <a:spcPts val="0"/>
              </a:spcAft>
              <a:buSzPct val="92000"/>
              <a:buNone/>
            </a:pPr>
            <a:r>
              <a:rPr lang="en-US" sz="1400">
                <a:solidFill>
                  <a:srgbClr val="0F0F0F"/>
                </a:solidFill>
              </a:rPr>
              <a:t>1. True Positive (TP): The model correctly identifies a sequence of keystrokes as malicious keylogger activity.</a:t>
            </a:r>
            <a:endParaRPr/>
          </a:p>
          <a:p>
            <a:pPr indent="0" lvl="0" marL="0" rtl="0" algn="l">
              <a:lnSpc>
                <a:spcPct val="120000"/>
              </a:lnSpc>
              <a:spcBef>
                <a:spcPts val="0"/>
              </a:spcBef>
              <a:spcAft>
                <a:spcPts val="0"/>
              </a:spcAft>
              <a:buSzPct val="92000"/>
              <a:buNone/>
            </a:pPr>
            <a:r>
              <a:t/>
            </a:r>
            <a:endParaRPr sz="1400">
              <a:solidFill>
                <a:srgbClr val="0F0F0F"/>
              </a:solidFill>
            </a:endParaRPr>
          </a:p>
          <a:p>
            <a:pPr indent="0" lvl="0" marL="0" rtl="0" algn="l">
              <a:lnSpc>
                <a:spcPct val="120000"/>
              </a:lnSpc>
              <a:spcBef>
                <a:spcPts val="0"/>
              </a:spcBef>
              <a:spcAft>
                <a:spcPts val="0"/>
              </a:spcAft>
              <a:buSzPct val="92000"/>
              <a:buNone/>
            </a:pPr>
            <a:r>
              <a:rPr lang="en-US" sz="1400">
                <a:solidFill>
                  <a:srgbClr val="0F0F0F"/>
                </a:solidFill>
              </a:rPr>
              <a:t>2. True Negative (TN): The model correctly identifies a sequence of keystrokes as benign, i.e., not associated with keylogger activity.</a:t>
            </a:r>
            <a:endParaRPr/>
          </a:p>
          <a:p>
            <a:pPr indent="0" lvl="0" marL="0" rtl="0" algn="l">
              <a:lnSpc>
                <a:spcPct val="120000"/>
              </a:lnSpc>
              <a:spcBef>
                <a:spcPts val="0"/>
              </a:spcBef>
              <a:spcAft>
                <a:spcPts val="0"/>
              </a:spcAft>
              <a:buSzPct val="92000"/>
              <a:buNone/>
            </a:pPr>
            <a:r>
              <a:t/>
            </a:r>
            <a:endParaRPr sz="1400">
              <a:solidFill>
                <a:srgbClr val="0F0F0F"/>
              </a:solidFill>
            </a:endParaRPr>
          </a:p>
          <a:p>
            <a:pPr indent="0" lvl="0" marL="0" rtl="0" algn="l">
              <a:lnSpc>
                <a:spcPct val="120000"/>
              </a:lnSpc>
              <a:spcBef>
                <a:spcPts val="0"/>
              </a:spcBef>
              <a:spcAft>
                <a:spcPts val="0"/>
              </a:spcAft>
              <a:buSzPct val="92000"/>
              <a:buNone/>
            </a:pPr>
            <a:r>
              <a:rPr lang="en-US" sz="1400">
                <a:solidFill>
                  <a:srgbClr val="0F0F0F"/>
                </a:solidFill>
              </a:rPr>
              <a:t>3. False Positive (FP): The model incorrectly classifies a benign sequence of keystrokes as malicious, leading to a false alarm.</a:t>
            </a:r>
            <a:endParaRPr/>
          </a:p>
          <a:p>
            <a:pPr indent="0" lvl="0" marL="0" rtl="0" algn="l">
              <a:lnSpc>
                <a:spcPct val="120000"/>
              </a:lnSpc>
              <a:spcBef>
                <a:spcPts val="0"/>
              </a:spcBef>
              <a:spcAft>
                <a:spcPts val="0"/>
              </a:spcAft>
              <a:buSzPct val="92000"/>
              <a:buNone/>
            </a:pPr>
            <a:r>
              <a:t/>
            </a:r>
            <a:endParaRPr sz="1400">
              <a:solidFill>
                <a:srgbClr val="0F0F0F"/>
              </a:solidFill>
            </a:endParaRPr>
          </a:p>
          <a:p>
            <a:pPr indent="0" lvl="0" marL="0" rtl="0" algn="l">
              <a:lnSpc>
                <a:spcPct val="120000"/>
              </a:lnSpc>
              <a:spcBef>
                <a:spcPts val="0"/>
              </a:spcBef>
              <a:spcAft>
                <a:spcPts val="0"/>
              </a:spcAft>
              <a:buSzPct val="92000"/>
              <a:buNone/>
            </a:pPr>
            <a:r>
              <a:rPr lang="en-US" sz="1400">
                <a:solidFill>
                  <a:srgbClr val="0F0F0F"/>
                </a:solidFill>
              </a:rPr>
              <a:t>4. False Negative (FN): The model fails to detect a sequence of keystrokes as malicious, erroneously categorizing it as benign.</a:t>
            </a:r>
            <a:endParaRPr/>
          </a:p>
          <a:p>
            <a:pPr indent="0" lvl="0" marL="0" rtl="0" algn="l">
              <a:lnSpc>
                <a:spcPct val="120000"/>
              </a:lnSpc>
              <a:spcBef>
                <a:spcPts val="0"/>
              </a:spcBef>
              <a:spcAft>
                <a:spcPts val="0"/>
              </a:spcAft>
              <a:buSzPct val="92000"/>
              <a:buNone/>
            </a:pPr>
            <a:r>
              <a:t/>
            </a:r>
            <a:endParaRPr sz="1400">
              <a:solidFill>
                <a:srgbClr val="0F0F0F"/>
              </a:solidFill>
            </a:endParaRPr>
          </a:p>
          <a:p>
            <a:pPr indent="0" lvl="0" marL="0" rtl="0" algn="l">
              <a:lnSpc>
                <a:spcPct val="120000"/>
              </a:lnSpc>
              <a:spcBef>
                <a:spcPts val="0"/>
              </a:spcBef>
              <a:spcAft>
                <a:spcPts val="0"/>
              </a:spcAft>
              <a:buSzPct val="92000"/>
              <a:buNone/>
            </a:pPr>
            <a:r>
              <a:rPr lang="en-US" sz="1400">
                <a:solidFill>
                  <a:srgbClr val="0F0F0F"/>
                </a:solidFill>
              </a:rPr>
              <a:t>The performance of the keylogger detection system can be evaluated using metrics such as accuracy, precision, recall, and F1-score. </a:t>
            </a:r>
            <a:endParaRPr/>
          </a:p>
          <a:p>
            <a:pPr indent="0" lvl="0" marL="0" rtl="0" algn="l">
              <a:lnSpc>
                <a:spcPct val="120000"/>
              </a:lnSpc>
              <a:spcBef>
                <a:spcPts val="0"/>
              </a:spcBef>
              <a:spcAft>
                <a:spcPts val="0"/>
              </a:spcAft>
              <a:buSzPct val="92000"/>
              <a:buNone/>
            </a:pPr>
            <a:r>
              <a:t/>
            </a:r>
            <a:endParaRPr sz="1400">
              <a:solidFill>
                <a:srgbClr val="0F0F0F"/>
              </a:solidFill>
            </a:endParaRPr>
          </a:p>
          <a:p>
            <a:pPr indent="0" lvl="0" marL="0" rtl="0" algn="l">
              <a:lnSpc>
                <a:spcPct val="120000"/>
              </a:lnSpc>
              <a:spcBef>
                <a:spcPts val="0"/>
              </a:spcBef>
              <a:spcAft>
                <a:spcPts val="0"/>
              </a:spcAft>
              <a:buSzPct val="92000"/>
              <a:buNone/>
            </a:pPr>
            <a:r>
              <a:rPr lang="en-US" sz="1400">
                <a:solidFill>
                  <a:srgbClr val="0F0F0F"/>
                </a:solidFill>
              </a:rPr>
              <a:t>- Accuracy: Measures the overall correctness of the model's predictions.</a:t>
            </a:r>
            <a:endParaRPr/>
          </a:p>
          <a:p>
            <a:pPr indent="0" lvl="0" marL="0" rtl="0" algn="l">
              <a:lnSpc>
                <a:spcPct val="120000"/>
              </a:lnSpc>
              <a:spcBef>
                <a:spcPts val="0"/>
              </a:spcBef>
              <a:spcAft>
                <a:spcPts val="0"/>
              </a:spcAft>
              <a:buSzPct val="92000"/>
              <a:buNone/>
            </a:pPr>
            <a:r>
              <a:rPr lang="en-US" sz="1400">
                <a:solidFill>
                  <a:srgbClr val="0F0F0F"/>
                </a:solidFill>
              </a:rPr>
              <a:t>- Precision: Measures the proportion of true positive predictions among all positive predictions, indicating the model's ability to avoid false positives.</a:t>
            </a:r>
            <a:endParaRPr/>
          </a:p>
          <a:p>
            <a:pPr indent="0" lvl="0" marL="0" rtl="0" algn="l">
              <a:lnSpc>
                <a:spcPct val="120000"/>
              </a:lnSpc>
              <a:spcBef>
                <a:spcPts val="0"/>
              </a:spcBef>
              <a:spcAft>
                <a:spcPts val="0"/>
              </a:spcAft>
              <a:buSzPct val="92000"/>
              <a:buNone/>
            </a:pPr>
            <a:r>
              <a:rPr lang="en-US" sz="1400">
                <a:solidFill>
                  <a:srgbClr val="0F0F0F"/>
                </a:solidFill>
              </a:rPr>
              <a:t>- Recall: Measures the proportion of true positive predictions among all actual positive instances, indicating the model's ability to avoid false negatives.</a:t>
            </a:r>
            <a:endParaRPr/>
          </a:p>
          <a:p>
            <a:pPr indent="0" lvl="0" marL="0" rtl="0" algn="l">
              <a:lnSpc>
                <a:spcPct val="120000"/>
              </a:lnSpc>
              <a:spcBef>
                <a:spcPts val="0"/>
              </a:spcBef>
              <a:spcAft>
                <a:spcPts val="0"/>
              </a:spcAft>
              <a:buSzPct val="92000"/>
              <a:buNone/>
            </a:pPr>
            <a:r>
              <a:rPr lang="en-US" sz="1400">
                <a:solidFill>
                  <a:srgbClr val="0F0F0F"/>
                </a:solidFill>
              </a:rPr>
              <a:t>- F1-score: Harmonic mean of precision and recall, providing a balance between the two metrics.</a:t>
            </a:r>
            <a:endParaRPr/>
          </a:p>
          <a:p>
            <a:pPr indent="0" lvl="0" marL="0" rtl="0" algn="l">
              <a:lnSpc>
                <a:spcPct val="120000"/>
              </a:lnSpc>
              <a:spcBef>
                <a:spcPts val="0"/>
              </a:spcBef>
              <a:spcAft>
                <a:spcPts val="0"/>
              </a:spcAft>
              <a:buSzPct val="92000"/>
              <a:buNone/>
            </a:pPr>
            <a:r>
              <a:t/>
            </a:r>
            <a:endParaRPr sz="1400">
              <a:solidFill>
                <a:srgbClr val="0F0F0F"/>
              </a:solidFill>
            </a:endParaRPr>
          </a:p>
          <a:p>
            <a:pPr indent="0" lvl="0" marL="0" rtl="0" algn="l">
              <a:lnSpc>
                <a:spcPct val="120000"/>
              </a:lnSpc>
              <a:spcBef>
                <a:spcPts val="0"/>
              </a:spcBef>
              <a:spcAft>
                <a:spcPts val="0"/>
              </a:spcAft>
              <a:buSzPct val="92000"/>
              <a:buNone/>
            </a:pPr>
            <a:r>
              <a:rPr lang="en-US" sz="1400">
                <a:solidFill>
                  <a:srgbClr val="0F0F0F"/>
                </a:solidFill>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0" name="Google Shape;140;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0" i="0" lang="en-US" sz="2000">
                <a:solidFill>
                  <a:schemeClr val="dk1"/>
                </a:solidFill>
                <a:latin typeface="Arial"/>
                <a:ea typeface="Arial"/>
                <a:cs typeface="Arial"/>
                <a:sym typeface="Arial"/>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US" sz="2000"/>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a:p>
        </p:txBody>
      </p:sp>
      <p:sp>
        <p:nvSpPr>
          <p:cNvPr id="146" name="Google Shape;146;p9"/>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