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19"/>
  </p:notesMasterIdLst>
  <p:sldIdLst>
    <p:sldId id="256" r:id="rId2"/>
    <p:sldId id="259" r:id="rId3"/>
    <p:sldId id="266" r:id="rId4"/>
    <p:sldId id="260" r:id="rId5"/>
    <p:sldId id="261" r:id="rId6"/>
    <p:sldId id="267" r:id="rId7"/>
    <p:sldId id="269" r:id="rId8"/>
    <p:sldId id="262" r:id="rId9"/>
    <p:sldId id="271" r:id="rId10"/>
    <p:sldId id="273" r:id="rId11"/>
    <p:sldId id="272" r:id="rId12"/>
    <p:sldId id="270" r:id="rId13"/>
    <p:sldId id="268" r:id="rId14"/>
    <p:sldId id="264" r:id="rId15"/>
    <p:sldId id="274" r:id="rId16"/>
    <p:sldId id="265"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E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50" d="100"/>
          <a:sy n="50" d="100"/>
        </p:scale>
        <p:origin x="915" y="240"/>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AF873-B453-4249-8AC3-F6246C3283F7}" type="datetimeFigureOut">
              <a:rPr kumimoji="1" lang="ja-JP" altLang="en-US" smtClean="0"/>
              <a:t>2022/3/23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B8EE-A990-4E9F-BF57-4F1D0EE0F5E5}" type="slidenum">
              <a:rPr kumimoji="1" lang="ja-JP" altLang="en-US" smtClean="0"/>
              <a:t>‹#›</a:t>
            </a:fld>
            <a:endParaRPr kumimoji="1" lang="ja-JP" altLang="en-US" dirty="0"/>
          </a:p>
        </p:txBody>
      </p:sp>
    </p:spTree>
    <p:extLst>
      <p:ext uri="{BB962C8B-B14F-4D97-AF65-F5344CB8AC3E}">
        <p14:creationId xmlns:p14="http://schemas.microsoft.com/office/powerpoint/2010/main" val="26863259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280246"/>
            <a:ext cx="10515600" cy="2852737"/>
          </a:xfrm>
        </p:spPr>
        <p:txBody>
          <a:bodyPr anchor="b"/>
          <a:lstStyle>
            <a:lvl1pPr>
              <a:defRPr sz="6000" b="1">
                <a:solidFill>
                  <a:schemeClr val="bg1"/>
                </a:solidFill>
              </a:defRPr>
            </a:lvl1pPr>
          </a:lstStyle>
          <a:p>
            <a:r>
              <a:rPr kumimoji="1" lang="ja-JP" altLang="en-US" dirty="0" smtClean="0"/>
              <a:t>マスター タイトル</a:t>
            </a:r>
            <a:endParaRPr kumimoji="1" lang="ja-JP" altLang="en-US" dirty="0"/>
          </a:p>
        </p:txBody>
      </p:sp>
      <p:sp>
        <p:nvSpPr>
          <p:cNvPr id="3" name="テキスト プレースホルダー 2"/>
          <p:cNvSpPr>
            <a:spLocks noGrp="1"/>
          </p:cNvSpPr>
          <p:nvPr>
            <p:ph type="body" idx="1" hasCustomPrompt="1"/>
          </p:nvPr>
        </p:nvSpPr>
        <p:spPr>
          <a:xfrm>
            <a:off x="7671582" y="4378702"/>
            <a:ext cx="4384181" cy="2132935"/>
          </a:xfrm>
        </p:spPr>
        <p:txBody>
          <a:bodyPr>
            <a:noAutofit/>
          </a:bodyPr>
          <a:lstStyle>
            <a:lvl1pPr marL="0" indent="0">
              <a:lnSpc>
                <a:spcPts val="3200"/>
              </a:lnSpc>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所属</a:t>
            </a:r>
            <a:endParaRPr kumimoji="1" lang="en-US" altLang="ja-JP" dirty="0" smtClean="0"/>
          </a:p>
          <a:p>
            <a:pPr lvl="0"/>
            <a:r>
              <a:rPr kumimoji="1" lang="ja-JP" altLang="en-US" dirty="0" smtClean="0"/>
              <a:t>氏名</a:t>
            </a:r>
            <a:endParaRPr kumimoji="1" lang="en-US" altLang="ja-JP" dirty="0" smtClean="0"/>
          </a:p>
          <a:p>
            <a:pPr lvl="0"/>
            <a:endParaRPr kumimoji="1" lang="ja-JP" altLang="en-US" dirty="0" smtClean="0"/>
          </a:p>
        </p:txBody>
      </p:sp>
      <p:sp>
        <p:nvSpPr>
          <p:cNvPr id="4" name="日付プレースホルダー 3"/>
          <p:cNvSpPr>
            <a:spLocks noGrp="1"/>
          </p:cNvSpPr>
          <p:nvPr>
            <p:ph type="dt" sz="half" idx="10"/>
          </p:nvPr>
        </p:nvSpPr>
        <p:spPr/>
        <p:txBody>
          <a:bodyPr/>
          <a:lstStyle>
            <a:lvl1pPr>
              <a:defRPr>
                <a:solidFill>
                  <a:schemeClr val="bg1"/>
                </a:solidFill>
              </a:defRPr>
            </a:lvl1pPr>
          </a:lstStyle>
          <a:p>
            <a:endParaRPr lang="ja-JP" altLang="en-US" dirty="0"/>
          </a:p>
        </p:txBody>
      </p:sp>
      <p:sp>
        <p:nvSpPr>
          <p:cNvPr id="5" name="フッター プレースホルダー 4"/>
          <p:cNvSpPr>
            <a:spLocks noGrp="1"/>
          </p:cNvSpPr>
          <p:nvPr>
            <p:ph type="ftr" sz="quarter" idx="11"/>
          </p:nvPr>
        </p:nvSpPr>
        <p:spPr/>
        <p:txBody>
          <a:bodyPr/>
          <a:lstStyle>
            <a:lvl1pPr>
              <a:defRPr>
                <a:solidFill>
                  <a:schemeClr val="bg1"/>
                </a:solidFill>
              </a:defRPr>
            </a:lvl1pPr>
          </a:lstStyle>
          <a:p>
            <a:r>
              <a:rPr lang="en-US" altLang="ja-JP" dirty="0" smtClean="0"/>
              <a:t>Yagi Yuki</a:t>
            </a:r>
            <a:endParaRPr lang="ja-JP" altLang="en-US" dirty="0"/>
          </a:p>
        </p:txBody>
      </p:sp>
      <p:sp>
        <p:nvSpPr>
          <p:cNvPr id="6" name="スライド番号プレースホルダー 5"/>
          <p:cNvSpPr>
            <a:spLocks noGrp="1"/>
          </p:cNvSpPr>
          <p:nvPr>
            <p:ph type="sldNum" sz="quarter" idx="12"/>
          </p:nvPr>
        </p:nvSpPr>
        <p:spPr/>
        <p:txBody>
          <a:bodyPr/>
          <a:lstStyle>
            <a:lvl1pPr>
              <a:defRPr>
                <a:solidFill>
                  <a:schemeClr val="bg1"/>
                </a:solidFill>
              </a:defRPr>
            </a:lvl1pPr>
          </a:lstStyle>
          <a:p>
            <a:fld id="{D3DA2A3E-A6F3-4F8F-8582-CD6F98DAB609}" type="slidenum">
              <a:rPr lang="ja-JP" altLang="en-US" smtClean="0"/>
              <a:pPr/>
              <a:t>‹#›</a:t>
            </a:fld>
            <a:endParaRPr lang="ja-JP" altLang="en-US" dirty="0"/>
          </a:p>
        </p:txBody>
      </p:sp>
      <p:sp>
        <p:nvSpPr>
          <p:cNvPr id="9" name="正方形/長方形 8"/>
          <p:cNvSpPr/>
          <p:nvPr userDrawn="1"/>
        </p:nvSpPr>
        <p:spPr>
          <a:xfrm>
            <a:off x="0" y="0"/>
            <a:ext cx="12192000" cy="6858000"/>
          </a:xfrm>
          <a:prstGeom prst="rect">
            <a:avLst/>
          </a:prstGeom>
          <a:solidFill>
            <a:srgbClr val="C6F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userDrawn="1"/>
        </p:nvSpPr>
        <p:spPr>
          <a:xfrm>
            <a:off x="407962" y="407963"/>
            <a:ext cx="11047829" cy="6063176"/>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userDrawn="1"/>
        </p:nvSpPr>
        <p:spPr>
          <a:xfrm rot="19457863">
            <a:off x="7393400" y="5318174"/>
            <a:ext cx="5546653" cy="289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p:cNvCxnSpPr/>
          <p:nvPr userDrawn="1"/>
        </p:nvCxnSpPr>
        <p:spPr>
          <a:xfrm flipV="1">
            <a:off x="4212477" y="4114800"/>
            <a:ext cx="7751298" cy="11198"/>
          </a:xfrm>
          <a:prstGeom prst="line">
            <a:avLst/>
          </a:prstGeom>
          <a:ln w="63500">
            <a:solidFill>
              <a:srgbClr val="C6FED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7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10" name="正方形/長方形 9"/>
          <p:cNvSpPr/>
          <p:nvPr userDrawn="1"/>
        </p:nvSpPr>
        <p:spPr>
          <a:xfrm>
            <a:off x="-5751" y="0"/>
            <a:ext cx="12197751" cy="6858000"/>
          </a:xfrm>
          <a:prstGeom prst="rect">
            <a:avLst/>
          </a:prstGeom>
          <a:solidFill>
            <a:srgbClr val="C6F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userDrawn="1"/>
        </p:nvSpPr>
        <p:spPr>
          <a:xfrm>
            <a:off x="407962" y="115095"/>
            <a:ext cx="11525419" cy="635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Title 1"/>
          <p:cNvSpPr>
            <a:spLocks noGrp="1"/>
          </p:cNvSpPr>
          <p:nvPr>
            <p:ph type="title" hasCustomPrompt="1"/>
          </p:nvPr>
        </p:nvSpPr>
        <p:spPr>
          <a:xfrm>
            <a:off x="387926" y="115745"/>
            <a:ext cx="11545455" cy="867929"/>
          </a:xfrm>
          <a:prstGeom prst="rect">
            <a:avLst/>
          </a:prstGeom>
        </p:spPr>
        <p:txBody>
          <a:bodyPr/>
          <a:lstStyle>
            <a:lvl1pPr>
              <a:defRPr sz="4000" baseline="0"/>
            </a:lvl1pPr>
          </a:lstStyle>
          <a:p>
            <a:r>
              <a:rPr lang="ja-JP" altLang="en-US" dirty="0" smtClean="0"/>
              <a:t>　</a:t>
            </a:r>
            <a:endParaRPr lang="en-US" dirty="0"/>
          </a:p>
        </p:txBody>
      </p:sp>
      <p:sp>
        <p:nvSpPr>
          <p:cNvPr id="3" name="Content Placeholder 2"/>
          <p:cNvSpPr>
            <a:spLocks noGrp="1"/>
          </p:cNvSpPr>
          <p:nvPr>
            <p:ph idx="1"/>
          </p:nvPr>
        </p:nvSpPr>
        <p:spPr>
          <a:xfrm>
            <a:off x="387927" y="1099417"/>
            <a:ext cx="11545455" cy="5077546"/>
          </a:xfrm>
          <a:prstGeom prst="rect">
            <a:avLst/>
          </a:prstGeom>
        </p:spPr>
        <p:txBody>
          <a:bodyPr/>
          <a:lstStyle>
            <a:lvl2pPr marL="800100" indent="-342900">
              <a:buFont typeface="Arial" panose="020B0604020202020204" pitchFamily="34" charset="0"/>
              <a:buChar char="–"/>
              <a:defRPr/>
            </a:lvl2pPr>
            <a:lvl3pPr marL="1257300" indent="-342900">
              <a:buFont typeface="Wingdings" panose="05000000000000000000" pitchFamily="2" charset="2"/>
              <a:buChar char="ü"/>
              <a:defRPr/>
            </a:lvl3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8" name="フッター プレースホルダー 7"/>
          <p:cNvSpPr>
            <a:spLocks noGrp="1"/>
          </p:cNvSpPr>
          <p:nvPr>
            <p:ph type="ftr" sz="quarter" idx="10"/>
          </p:nvPr>
        </p:nvSpPr>
        <p:spPr/>
        <p:txBody>
          <a:bodyPr/>
          <a:lstStyle/>
          <a:p>
            <a:r>
              <a:rPr lang="en-US" altLang="ja-JP" dirty="0" smtClean="0"/>
              <a:t>Yagi Yuki</a:t>
            </a:r>
            <a:endParaRPr lang="ja-JP" altLang="en-US" dirty="0"/>
          </a:p>
        </p:txBody>
      </p:sp>
      <p:sp>
        <p:nvSpPr>
          <p:cNvPr id="9" name="スライド番号プレースホルダー 8"/>
          <p:cNvSpPr>
            <a:spLocks noGrp="1"/>
          </p:cNvSpPr>
          <p:nvPr>
            <p:ph type="sldNum" sz="quarter" idx="11"/>
          </p:nvPr>
        </p:nvSpPr>
        <p:spPr/>
        <p:txBody>
          <a:bodyPr/>
          <a:lstStyle/>
          <a:p>
            <a:fld id="{5EACA8C7-283B-4997-A54A-16100A1F1329}" type="slidenum">
              <a:rPr kumimoji="1" lang="ja-JP" altLang="en-US" smtClean="0"/>
              <a:t>‹#›</a:t>
            </a:fld>
            <a:endParaRPr kumimoji="1" lang="ja-JP" altLang="en-US" dirty="0"/>
          </a:p>
        </p:txBody>
      </p:sp>
      <p:sp>
        <p:nvSpPr>
          <p:cNvPr id="14" name="正方形/長方形 13"/>
          <p:cNvSpPr/>
          <p:nvPr userDrawn="1"/>
        </p:nvSpPr>
        <p:spPr>
          <a:xfrm rot="19457863">
            <a:off x="7393400" y="5318174"/>
            <a:ext cx="5546653" cy="289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 name="直線コネクタ 14"/>
          <p:cNvCxnSpPr/>
          <p:nvPr userDrawn="1"/>
        </p:nvCxnSpPr>
        <p:spPr>
          <a:xfrm flipV="1">
            <a:off x="211015" y="1040878"/>
            <a:ext cx="7751298" cy="11198"/>
          </a:xfrm>
          <a:prstGeom prst="line">
            <a:avLst/>
          </a:prstGeom>
          <a:ln w="63500">
            <a:solidFill>
              <a:srgbClr val="33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1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正方形/長方形 8"/>
          <p:cNvSpPr/>
          <p:nvPr userDrawn="1"/>
        </p:nvSpPr>
        <p:spPr>
          <a:xfrm>
            <a:off x="-5751" y="0"/>
            <a:ext cx="12197751" cy="6858000"/>
          </a:xfrm>
          <a:prstGeom prst="rect">
            <a:avLst/>
          </a:prstGeom>
          <a:solidFill>
            <a:srgbClr val="C6F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userDrawn="1"/>
        </p:nvSpPr>
        <p:spPr>
          <a:xfrm>
            <a:off x="407962" y="115095"/>
            <a:ext cx="11525419" cy="635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userDrawn="1"/>
        </p:nvSpPr>
        <p:spPr>
          <a:xfrm rot="19457863">
            <a:off x="7393400" y="5318174"/>
            <a:ext cx="5546653" cy="289068"/>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日付プレースホルダー 3"/>
          <p:cNvSpPr>
            <a:spLocks noGrp="1"/>
          </p:cNvSpPr>
          <p:nvPr>
            <p:ph type="dt" sz="half" idx="10"/>
          </p:nvPr>
        </p:nvSpPr>
        <p:spPr/>
        <p:txBody>
          <a:bodyPr/>
          <a:lstStyle/>
          <a:p>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dirty="0" smtClean="0"/>
              <a:t>Yagi Yuki</a:t>
            </a:r>
            <a:endParaRPr kumimoji="1" lang="ja-JP" altLang="en-US" dirty="0"/>
          </a:p>
        </p:txBody>
      </p:sp>
      <p:sp>
        <p:nvSpPr>
          <p:cNvPr id="8" name="Title 1"/>
          <p:cNvSpPr>
            <a:spLocks noGrp="1"/>
          </p:cNvSpPr>
          <p:nvPr>
            <p:ph type="title" hasCustomPrompt="1"/>
          </p:nvPr>
        </p:nvSpPr>
        <p:spPr>
          <a:xfrm>
            <a:off x="387926" y="3385419"/>
            <a:ext cx="11545455" cy="867929"/>
          </a:xfrm>
          <a:prstGeom prst="rect">
            <a:avLst/>
          </a:prstGeom>
        </p:spPr>
        <p:txBody>
          <a:bodyPr/>
          <a:lstStyle>
            <a:lvl1pPr>
              <a:defRPr sz="5000"/>
            </a:lvl1pPr>
          </a:lstStyle>
          <a:p>
            <a:r>
              <a:rPr lang="ja-JP" altLang="en-US" dirty="0" smtClean="0"/>
              <a:t>　</a:t>
            </a:r>
            <a:endParaRPr lang="en-US" dirty="0"/>
          </a:p>
        </p:txBody>
      </p:sp>
      <p:sp>
        <p:nvSpPr>
          <p:cNvPr id="12" name="Content Placeholder 2"/>
          <p:cNvSpPr>
            <a:spLocks noGrp="1"/>
          </p:cNvSpPr>
          <p:nvPr>
            <p:ph idx="1" hasCustomPrompt="1"/>
          </p:nvPr>
        </p:nvSpPr>
        <p:spPr>
          <a:xfrm>
            <a:off x="2142836" y="4788982"/>
            <a:ext cx="9790545" cy="891382"/>
          </a:xfrm>
          <a:prstGeom prst="rect">
            <a:avLst/>
          </a:prstGeom>
        </p:spPr>
        <p:txBody>
          <a:bodyPr>
            <a:normAutofit/>
          </a:bodyPr>
          <a:lstStyle>
            <a:lvl1pPr marL="0" indent="0">
              <a:buNone/>
              <a:defRPr sz="4000"/>
            </a:lvl1pPr>
          </a:lstStyle>
          <a:p>
            <a:pPr lvl="0"/>
            <a:r>
              <a:rPr lang="ja-JP" altLang="en-US" dirty="0" smtClean="0"/>
              <a:t>　</a:t>
            </a:r>
            <a:endParaRPr lang="en-US" altLang="ja-JP" dirty="0" smtClean="0"/>
          </a:p>
        </p:txBody>
      </p:sp>
      <p:sp>
        <p:nvSpPr>
          <p:cNvPr id="6" name="スライド番号プレースホルダー 5"/>
          <p:cNvSpPr>
            <a:spLocks noGrp="1"/>
          </p:cNvSpPr>
          <p:nvPr>
            <p:ph type="sldNum" sz="quarter" idx="12"/>
          </p:nvPr>
        </p:nvSpPr>
        <p:spPr/>
        <p:txBody>
          <a:bodyPr/>
          <a:lstStyle/>
          <a:p>
            <a:fld id="{D3DA2A3E-A6F3-4F8F-8582-CD6F98DAB609}" type="slidenum">
              <a:rPr kumimoji="1" lang="ja-JP" altLang="en-US" smtClean="0"/>
              <a:t>‹#›</a:t>
            </a:fld>
            <a:endParaRPr kumimoji="1" lang="ja-JP" altLang="en-US" dirty="0"/>
          </a:p>
        </p:txBody>
      </p:sp>
      <p:cxnSp>
        <p:nvCxnSpPr>
          <p:cNvPr id="13" name="直線コネクタ 12"/>
          <p:cNvCxnSpPr/>
          <p:nvPr userDrawn="1"/>
        </p:nvCxnSpPr>
        <p:spPr>
          <a:xfrm flipV="1">
            <a:off x="211015" y="4339084"/>
            <a:ext cx="7751298" cy="11198"/>
          </a:xfrm>
          <a:prstGeom prst="line">
            <a:avLst/>
          </a:prstGeom>
          <a:ln w="63500">
            <a:solidFill>
              <a:srgbClr val="339933"/>
            </a:solidFill>
          </a:ln>
        </p:spPr>
        <p:style>
          <a:lnRef idx="1">
            <a:schemeClr val="accent1"/>
          </a:lnRef>
          <a:fillRef idx="0">
            <a:schemeClr val="accent1"/>
          </a:fillRef>
          <a:effectRef idx="0">
            <a:schemeClr val="accent1"/>
          </a:effectRef>
          <a:fontRef idx="minor">
            <a:schemeClr val="tx1"/>
          </a:fontRef>
        </p:style>
      </p:cxnSp>
      <p:sp>
        <p:nvSpPr>
          <p:cNvPr id="14" name="タイトル 1"/>
          <p:cNvSpPr txBox="1">
            <a:spLocks/>
          </p:cNvSpPr>
          <p:nvPr userDrawn="1"/>
        </p:nvSpPr>
        <p:spPr>
          <a:xfrm>
            <a:off x="682680" y="4803207"/>
            <a:ext cx="892900" cy="8801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000" dirty="0" smtClean="0">
                <a:solidFill>
                  <a:srgbClr val="339933"/>
                </a:solidFill>
                <a:latin typeface="メイリオ" panose="020B0604030504040204" pitchFamily="50" charset="-128"/>
                <a:ea typeface="メイリオ" panose="020B0604030504040204" pitchFamily="50" charset="-128"/>
              </a:rPr>
              <a:t>∟</a:t>
            </a:r>
            <a:endParaRPr lang="ja-JP" altLang="en-US" sz="6000" dirty="0">
              <a:solidFill>
                <a:srgbClr val="339933"/>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93839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dirty="0"/>
          </a:p>
        </p:txBody>
      </p:sp>
      <p:sp>
        <p:nvSpPr>
          <p:cNvPr id="5" name="フッター プレースホルダー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smtClean="0"/>
              <a:t>Yagi Yuki</a:t>
            </a:r>
            <a:endParaRPr kumimoji="1" lang="ja-JP" altLang="en-US" dirty="0"/>
          </a:p>
        </p:txBody>
      </p:sp>
      <p:sp>
        <p:nvSpPr>
          <p:cNvPr id="6" name="スライド番号プレースホルダー 5"/>
          <p:cNvSpPr>
            <a:spLocks noGrp="1"/>
          </p:cNvSpPr>
          <p:nvPr>
            <p:ph type="sldNum" sz="quarter" idx="4"/>
          </p:nvPr>
        </p:nvSpPr>
        <p:spPr>
          <a:xfrm>
            <a:off x="9312563" y="115095"/>
            <a:ext cx="2743200" cy="365125"/>
          </a:xfrm>
          <a:prstGeom prst="rect">
            <a:avLst/>
          </a:prstGeom>
        </p:spPr>
        <p:txBody>
          <a:bodyPr vert="horz" lIns="91440" tIns="45720" rIns="91440" bIns="45720" rtlCol="0" anchor="ctr"/>
          <a:lstStyle>
            <a:lvl1pPr algn="r">
              <a:defRPr sz="3000">
                <a:solidFill>
                  <a:schemeClr val="tx1">
                    <a:tint val="75000"/>
                  </a:schemeClr>
                </a:solidFill>
              </a:defRPr>
            </a:lvl1pPr>
          </a:lstStyle>
          <a:p>
            <a:fld id="{D3DA2A3E-A6F3-4F8F-8582-CD6F98DAB609}" type="slidenum">
              <a:rPr lang="ja-JP" altLang="en-US" smtClean="0"/>
              <a:pPr/>
              <a:t>‹#›</a:t>
            </a:fld>
            <a:endParaRPr lang="ja-JP" altLang="en-US" dirty="0"/>
          </a:p>
        </p:txBody>
      </p:sp>
    </p:spTree>
    <p:extLst>
      <p:ext uri="{BB962C8B-B14F-4D97-AF65-F5344CB8AC3E}">
        <p14:creationId xmlns:p14="http://schemas.microsoft.com/office/powerpoint/2010/main" val="4283325984"/>
      </p:ext>
    </p:extLst>
  </p:cSld>
  <p:clrMap bg1="lt1" tx1="dk1" bg2="lt2" tx2="dk2" accent1="accent1" accent2="accent2" accent3="accent3" accent4="accent4" accent5="accent5" accent6="accent6" hlink="hlink" folHlink="folHlink"/>
  <p:sldLayoutIdLst>
    <p:sldLayoutId id="2147483685" r:id="rId1"/>
    <p:sldLayoutId id="2147483694" r:id="rId2"/>
    <p:sldLayoutId id="2147483683"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a:t>
            </a:r>
            <a:r>
              <a:rPr kumimoji="1" lang="ja-JP" altLang="en-US" dirty="0" smtClean="0"/>
              <a:t>追記</a:t>
            </a:r>
            <a:endParaRPr kumimoji="1" lang="ja-JP" altLang="en-US" dirty="0"/>
          </a:p>
        </p:txBody>
      </p:sp>
      <p:sp>
        <p:nvSpPr>
          <p:cNvPr id="3" name="テキスト プレースホルダー 2"/>
          <p:cNvSpPr>
            <a:spLocks noGrp="1"/>
          </p:cNvSpPr>
          <p:nvPr>
            <p:ph type="body" idx="1"/>
          </p:nvPr>
        </p:nvSpPr>
        <p:spPr/>
        <p:txBody>
          <a:bodyPr/>
          <a:lstStyle/>
          <a:p>
            <a:r>
              <a:rPr lang="ja-JP" altLang="en-US" dirty="0" smtClean="0"/>
              <a:t>八木悠希</a:t>
            </a:r>
            <a:endParaRPr kumimoji="1" lang="ja-JP" altLang="en-US" dirty="0"/>
          </a:p>
        </p:txBody>
      </p:sp>
    </p:spTree>
    <p:extLst>
      <p:ext uri="{BB962C8B-B14F-4D97-AF65-F5344CB8AC3E}">
        <p14:creationId xmlns:p14="http://schemas.microsoft.com/office/powerpoint/2010/main" val="3251976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ブートストラップ法の活用事例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10</a:t>
            </a:fld>
            <a:endParaRPr kumimoji="1" lang="ja-JP" altLang="en-US" dirty="0"/>
          </a:p>
        </p:txBody>
      </p:sp>
    </p:spTree>
    <p:extLst>
      <p:ext uri="{BB962C8B-B14F-4D97-AF65-F5344CB8AC3E}">
        <p14:creationId xmlns:p14="http://schemas.microsoft.com/office/powerpoint/2010/main" val="3686256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ブートストラップ法の背景の考え方</a:t>
            </a:r>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11</a:t>
            </a:fld>
            <a:endParaRPr kumimoji="1" lang="ja-JP" altLang="en-US" dirty="0"/>
          </a:p>
        </p:txBody>
      </p:sp>
      <p:pic>
        <p:nvPicPr>
          <p:cNvPr id="5" name="図 4"/>
          <p:cNvPicPr>
            <a:picLocks noChangeAspect="1"/>
          </p:cNvPicPr>
          <p:nvPr/>
        </p:nvPicPr>
        <p:blipFill>
          <a:blip r:embed="rId2"/>
          <a:stretch>
            <a:fillRect/>
          </a:stretch>
        </p:blipFill>
        <p:spPr>
          <a:xfrm>
            <a:off x="11315699" y="4507924"/>
            <a:ext cx="3434347" cy="2203608"/>
          </a:xfrm>
          <a:prstGeom prst="rect">
            <a:avLst/>
          </a:prstGeom>
        </p:spPr>
      </p:pic>
      <p:sp>
        <p:nvSpPr>
          <p:cNvPr id="6" name="正方形/長方形 5"/>
          <p:cNvSpPr/>
          <p:nvPr/>
        </p:nvSpPr>
        <p:spPr>
          <a:xfrm>
            <a:off x="609600" y="1456965"/>
            <a:ext cx="477202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くじびき</a:t>
            </a:r>
            <a:endParaRPr kumimoji="1" lang="ja-JP" altLang="en-US" dirty="0"/>
          </a:p>
        </p:txBody>
      </p:sp>
      <p:sp>
        <p:nvSpPr>
          <p:cNvPr id="7" name="正方形/長方形 6"/>
          <p:cNvSpPr/>
          <p:nvPr/>
        </p:nvSpPr>
        <p:spPr>
          <a:xfrm>
            <a:off x="6993225" y="1431349"/>
            <a:ext cx="477202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統計分布</a:t>
            </a:r>
            <a:endParaRPr kumimoji="1" lang="ja-JP" altLang="en-US" dirty="0"/>
          </a:p>
        </p:txBody>
      </p:sp>
    </p:spTree>
    <p:extLst>
      <p:ext uri="{BB962C8B-B14F-4D97-AF65-F5344CB8AC3E}">
        <p14:creationId xmlns:p14="http://schemas.microsoft.com/office/powerpoint/2010/main" val="789527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ブートストラップ信頼区間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ブートストラップ法で算出した推定値の数列に対して、特定のパーセンタイルを求めて、信頼区間を推定</a:t>
            </a:r>
            <a:endParaRPr kumimoji="1" lang="en-US" altLang="ja-JP" dirty="0" smtClean="0"/>
          </a:p>
          <a:p>
            <a:r>
              <a:rPr lang="ja-JP" altLang="en-US" dirty="0"/>
              <a:t>具体的</a:t>
            </a:r>
            <a:r>
              <a:rPr lang="ja-JP" altLang="en-US" dirty="0" smtClean="0"/>
              <a:t>に、</a:t>
            </a:r>
            <a:r>
              <a:rPr lang="en-US" altLang="ja-JP" dirty="0" smtClean="0"/>
              <a:t>90%</a:t>
            </a:r>
            <a:r>
              <a:rPr lang="ja-JP" altLang="en-US" dirty="0" smtClean="0"/>
              <a:t>信頼区間であれば、推定値の数列の</a:t>
            </a:r>
            <a:r>
              <a:rPr lang="en-US" altLang="ja-JP" dirty="0" smtClean="0"/>
              <a:t>5</a:t>
            </a:r>
            <a:r>
              <a:rPr lang="ja-JP" altLang="en-US" dirty="0" smtClean="0"/>
              <a:t>パーセントタイルの値以上、</a:t>
            </a:r>
            <a:r>
              <a:rPr lang="en-US" altLang="ja-JP" dirty="0" smtClean="0"/>
              <a:t>95</a:t>
            </a:r>
            <a:r>
              <a:rPr lang="ja-JP" altLang="en-US" dirty="0" smtClean="0"/>
              <a:t>パーセンタイルの値以下を信頼区間とする</a:t>
            </a:r>
            <a:endParaRPr kumimoji="1" lang="en-US" altLang="ja-JP" dirty="0" smtClean="0"/>
          </a:p>
          <a:p>
            <a:pPr marL="0" indent="0">
              <a:buNone/>
            </a:pPr>
            <a:endParaRPr kumimoji="1" lang="en-US" altLang="ja-JP" dirty="0" smtClean="0"/>
          </a:p>
          <a:p>
            <a:r>
              <a:rPr lang="ja-JP" altLang="en-US" dirty="0"/>
              <a:t>上記</a:t>
            </a:r>
            <a:r>
              <a:rPr lang="ja-JP" altLang="en-US" dirty="0" smtClean="0"/>
              <a:t>は、ブートストラップ法を使って信頼区間を求める手法の一例であり、他の方法から信頼区間を求めることも可能</a:t>
            </a:r>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12</a:t>
            </a:fld>
            <a:endParaRPr kumimoji="1" lang="ja-JP" altLang="en-US" dirty="0"/>
          </a:p>
        </p:txBody>
      </p:sp>
    </p:spTree>
    <p:extLst>
      <p:ext uri="{BB962C8B-B14F-4D97-AF65-F5344CB8AC3E}">
        <p14:creationId xmlns:p14="http://schemas.microsoft.com/office/powerpoint/2010/main" val="185072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テキスト記載内容の検証</a:t>
            </a:r>
            <a:endParaRPr kumimoji="1" lang="ja-JP" altLang="en-US" dirty="0"/>
          </a:p>
        </p:txBody>
      </p:sp>
      <p:sp>
        <p:nvSpPr>
          <p:cNvPr id="6" name="コンテンツ プレースホルダー 5"/>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5EACA8C7-283B-4997-A54A-16100A1F1329}" type="slidenum">
              <a:rPr kumimoji="1" lang="ja-JP" altLang="en-US" smtClean="0"/>
              <a:t>13</a:t>
            </a:fld>
            <a:endParaRPr kumimoji="1" lang="ja-JP" altLang="en-US" dirty="0"/>
          </a:p>
        </p:txBody>
      </p:sp>
    </p:spTree>
    <p:extLst>
      <p:ext uri="{BB962C8B-B14F-4D97-AF65-F5344CB8AC3E}">
        <p14:creationId xmlns:p14="http://schemas.microsoft.com/office/powerpoint/2010/main" val="346523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テキストの分析例</a:t>
            </a:r>
            <a:r>
              <a:rPr kumimoji="1" lang="ja-JP" altLang="en-US" dirty="0" smtClean="0"/>
              <a:t>の</a:t>
            </a:r>
            <a:r>
              <a:rPr lang="ja-JP" altLang="en-US" dirty="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テキストの記載</a:t>
            </a:r>
            <a:endParaRPr kumimoji="1" lang="en-US" altLang="ja-JP" dirty="0" smtClean="0"/>
          </a:p>
          <a:p>
            <a:pPr lvl="1"/>
            <a:r>
              <a:rPr lang="ja-JP" altLang="en-US" dirty="0" smtClean="0"/>
              <a:t>母集団の統計値（例えば、標準偏差）と、母集団から抽出した標本から求めた統計値の</a:t>
            </a:r>
            <a:r>
              <a:rPr lang="ja-JP" altLang="en-US" dirty="0" smtClean="0"/>
              <a:t>推定値の間には</a:t>
            </a:r>
            <a:r>
              <a:rPr lang="ja-JP" altLang="en-US" dirty="0" smtClean="0"/>
              <a:t>、ずれがある</a:t>
            </a:r>
            <a:endParaRPr lang="en-US" altLang="ja-JP" dirty="0" smtClean="0"/>
          </a:p>
          <a:p>
            <a:pPr lvl="1"/>
            <a:r>
              <a:rPr lang="ja-JP" altLang="en-US" dirty="0" smtClean="0"/>
              <a:t>ここ</a:t>
            </a:r>
            <a:r>
              <a:rPr lang="ja-JP" altLang="en-US" dirty="0" smtClean="0"/>
              <a:t>で標本</a:t>
            </a:r>
            <a:r>
              <a:rPr lang="ja-JP" altLang="en-US" dirty="0" smtClean="0"/>
              <a:t>の推定値から「標本の推定値と、標本から求めたブートストラップサンプルの推定値の差分」</a:t>
            </a:r>
            <a:r>
              <a:rPr lang="ja-JP" altLang="en-US" dirty="0"/>
              <a:t>を</a:t>
            </a:r>
            <a:r>
              <a:rPr lang="ja-JP" altLang="en-US" dirty="0" smtClean="0"/>
              <a:t>引けば、母集団の統計値に近い値を得られる</a:t>
            </a:r>
            <a:endParaRPr lang="en-US" altLang="ja-JP" dirty="0" smtClean="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14</a:t>
            </a:fld>
            <a:endParaRPr kumimoji="1" lang="ja-JP" altLang="en-US" dirty="0"/>
          </a:p>
        </p:txBody>
      </p:sp>
      <p:sp>
        <p:nvSpPr>
          <p:cNvPr id="5" name="コンテンツ プレースホルダー 2"/>
          <p:cNvSpPr txBox="1">
            <a:spLocks/>
          </p:cNvSpPr>
          <p:nvPr/>
        </p:nvSpPr>
        <p:spPr>
          <a:xfrm>
            <a:off x="152400" y="3028949"/>
            <a:ext cx="11904806" cy="3767211"/>
          </a:xfrm>
          <a:prstGeom prst="rect">
            <a:avLst/>
          </a:prstGeom>
          <a:solidFill>
            <a:schemeClr val="tx2">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テキストの例</a:t>
            </a:r>
            <a:endParaRPr lang="en-US" altLang="ja-JP" dirty="0" smtClean="0"/>
          </a:p>
          <a:p>
            <a:pPr lvl="1"/>
            <a:r>
              <a:rPr lang="ja-JP" altLang="en-US" dirty="0" smtClean="0"/>
              <a:t>扱うデータは、アメリカにおける世帯の年間オンライン支出（</a:t>
            </a:r>
            <a:r>
              <a:rPr lang="en-US" altLang="ja-JP" dirty="0" smtClean="0"/>
              <a:t>10,000</a:t>
            </a:r>
            <a:r>
              <a:rPr lang="ja-JP" altLang="en-US" dirty="0" smtClean="0"/>
              <a:t>行）</a:t>
            </a:r>
            <a:endParaRPr lang="en-US" altLang="ja-JP" dirty="0" smtClean="0"/>
          </a:p>
          <a:p>
            <a:pPr lvl="2"/>
            <a:r>
              <a:rPr lang="ja-JP" altLang="en-US" dirty="0" smtClean="0"/>
              <a:t>今回の分析では、このデータ数が一定大きいため、このデータから得られる標準偏差は母集団の標準偏差に一致すると仮定</a:t>
            </a:r>
            <a:endParaRPr lang="en-US" altLang="ja-JP" dirty="0" smtClean="0"/>
          </a:p>
          <a:p>
            <a:pPr lvl="1"/>
            <a:r>
              <a:rPr lang="ja-JP" altLang="en-US" dirty="0" smtClean="0"/>
              <a:t>全体のデータから</a:t>
            </a:r>
            <a:r>
              <a:rPr lang="en-US" altLang="ja-JP" dirty="0" smtClean="0"/>
              <a:t>100</a:t>
            </a:r>
            <a:r>
              <a:rPr lang="ja-JP" altLang="en-US" dirty="0" smtClean="0"/>
              <a:t>データをピックアップし標準偏差を求める</a:t>
            </a:r>
            <a:endParaRPr lang="en-US" altLang="ja-JP" dirty="0" smtClean="0"/>
          </a:p>
          <a:p>
            <a:pPr lvl="2"/>
            <a:r>
              <a:rPr lang="ja-JP" altLang="en-US" dirty="0" smtClean="0"/>
              <a:t>データ数が少なく、一般的に</a:t>
            </a:r>
            <a:r>
              <a:rPr lang="en-US" altLang="ja-JP" dirty="0" smtClean="0"/>
              <a:t>100</a:t>
            </a:r>
            <a:r>
              <a:rPr lang="ja-JP" altLang="en-US" dirty="0" smtClean="0"/>
              <a:t>データの標準偏差は全体のデータの標準偏差からずれる</a:t>
            </a:r>
            <a:endParaRPr lang="en-US" altLang="ja-JP" dirty="0" smtClean="0"/>
          </a:p>
          <a:p>
            <a:pPr lvl="2"/>
            <a:r>
              <a:rPr lang="ja-JP" altLang="en-US" dirty="0" smtClean="0"/>
              <a:t>テキストの記載例でも、全体のデータの標準偏差が</a:t>
            </a:r>
            <a:r>
              <a:rPr lang="en-US" altLang="ja-JP" b="1" dirty="0" smtClean="0"/>
              <a:t>8038.~</a:t>
            </a:r>
            <a:r>
              <a:rPr lang="ja-JP" altLang="en-US" dirty="0" smtClean="0"/>
              <a:t>に対し、</a:t>
            </a:r>
            <a:r>
              <a:rPr lang="en-US" altLang="ja-JP" dirty="0" smtClean="0"/>
              <a:t>100</a:t>
            </a:r>
            <a:r>
              <a:rPr lang="ja-JP" altLang="en-US" dirty="0" smtClean="0"/>
              <a:t>データの標準偏差は</a:t>
            </a:r>
            <a:r>
              <a:rPr lang="en-US" altLang="ja-JP" b="1" dirty="0" smtClean="0"/>
              <a:t>7572.~</a:t>
            </a:r>
            <a:r>
              <a:rPr lang="ja-JP" altLang="en-US" dirty="0" smtClean="0"/>
              <a:t>とずれがある</a:t>
            </a:r>
            <a:endParaRPr lang="en-US" altLang="ja-JP" dirty="0" smtClean="0"/>
          </a:p>
          <a:p>
            <a:pPr lvl="1"/>
            <a:r>
              <a:rPr lang="ja-JP" altLang="en-US" dirty="0" smtClean="0"/>
              <a:t>ここで、「ブートストラップサンプルの標準偏差から、</a:t>
            </a:r>
            <a:r>
              <a:rPr lang="en-US" altLang="ja-JP" dirty="0" smtClean="0"/>
              <a:t>100</a:t>
            </a:r>
            <a:r>
              <a:rPr lang="ja-JP" altLang="en-US" dirty="0" smtClean="0"/>
              <a:t>データの標準偏差を引いて算出した値」の平均</a:t>
            </a:r>
            <a:r>
              <a:rPr lang="en-US" altLang="ja-JP" b="1" dirty="0" smtClean="0"/>
              <a:t>-407.~</a:t>
            </a:r>
            <a:r>
              <a:rPr lang="ja-JP" altLang="en-US" dirty="0" smtClean="0"/>
              <a:t>を</a:t>
            </a:r>
            <a:r>
              <a:rPr lang="en-US" altLang="ja-JP" dirty="0" smtClean="0"/>
              <a:t>100</a:t>
            </a:r>
            <a:r>
              <a:rPr lang="ja-JP" altLang="en-US" dirty="0" smtClean="0"/>
              <a:t>データの標準偏差から引けば、</a:t>
            </a:r>
            <a:r>
              <a:rPr lang="en-US" altLang="ja-JP" dirty="0" smtClean="0"/>
              <a:t>7980.~</a:t>
            </a:r>
            <a:r>
              <a:rPr lang="ja-JP" altLang="en-US" dirty="0" smtClean="0"/>
              <a:t>と、全体のデータの標準偏差の値と一定近い値が算出できる</a:t>
            </a:r>
          </a:p>
          <a:p>
            <a:endParaRPr lang="ja-JP" altLang="en-US" dirty="0"/>
          </a:p>
        </p:txBody>
      </p:sp>
    </p:spTree>
    <p:extLst>
      <p:ext uri="{BB962C8B-B14F-4D97-AF65-F5344CB8AC3E}">
        <p14:creationId xmlns:p14="http://schemas.microsoft.com/office/powerpoint/2010/main" val="195429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この手法に関する疑問</a:t>
            </a:r>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15</a:t>
            </a:fld>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上記の手順で、なぜ抽出したサンプルの統計値の偏りが修正できるのか、説明がない</a:t>
            </a:r>
            <a:endParaRPr kumimoji="1" lang="en-US" altLang="ja-JP" dirty="0" smtClean="0"/>
          </a:p>
          <a:p>
            <a:r>
              <a:rPr lang="ja-JP" altLang="en-US" dirty="0" smtClean="0"/>
              <a:t>また、ブートストラップ法に関連する資料を確認しても、この手法の言及がない</a:t>
            </a:r>
            <a:endParaRPr lang="en-US" altLang="ja-JP" dirty="0" smtClean="0"/>
          </a:p>
          <a:p>
            <a:endParaRPr kumimoji="1" lang="en-US" altLang="ja-JP" dirty="0"/>
          </a:p>
          <a:p>
            <a:r>
              <a:rPr lang="ja-JP" altLang="en-US" dirty="0" smtClean="0"/>
              <a:t>→この手法が再現性</a:t>
            </a:r>
            <a:r>
              <a:rPr lang="ja-JP" altLang="en-US" dirty="0"/>
              <a:t>を</a:t>
            </a:r>
            <a:r>
              <a:rPr lang="ja-JP" altLang="en-US" dirty="0" smtClean="0"/>
              <a:t>持つものであるかを確認するため、同じ状況を再現して結果を確認</a:t>
            </a:r>
            <a:endParaRPr lang="en-US" altLang="ja-JP" dirty="0" smtClean="0"/>
          </a:p>
          <a:p>
            <a:r>
              <a:rPr kumimoji="1" lang="ja-JP" altLang="en-US" dirty="0"/>
              <a:t>具体的に</a:t>
            </a:r>
            <a:r>
              <a:rPr kumimoji="1" lang="ja-JP" altLang="en-US" dirty="0" smtClean="0"/>
              <a:t>は、</a:t>
            </a:r>
            <a:r>
              <a:rPr kumimoji="1" lang="en-US" altLang="ja-JP" dirty="0" smtClean="0"/>
              <a:t>100</a:t>
            </a:r>
            <a:r>
              <a:rPr lang="ja-JP" altLang="en-US" dirty="0" smtClean="0"/>
              <a:t>サンプルの抽出を</a:t>
            </a:r>
            <a:r>
              <a:rPr lang="en-US" altLang="ja-JP" dirty="0" smtClean="0"/>
              <a:t>1,000</a:t>
            </a:r>
            <a:r>
              <a:rPr lang="ja-JP" altLang="en-US" dirty="0" smtClean="0"/>
              <a:t>回繰り返し、前スライドで紹介した偏りの修正を実施することで、どの程度得られた結果が、全データの標準偏差に近づくかを確認</a:t>
            </a:r>
            <a:endParaRPr kumimoji="1" lang="ja-JP" altLang="en-US" dirty="0"/>
          </a:p>
        </p:txBody>
      </p:sp>
    </p:spTree>
    <p:extLst>
      <p:ext uri="{BB962C8B-B14F-4D97-AF65-F5344CB8AC3E}">
        <p14:creationId xmlns:p14="http://schemas.microsoft.com/office/powerpoint/2010/main" val="244112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検証結果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a:t>テキストと同じ結果には</a:t>
            </a:r>
            <a:r>
              <a:rPr lang="ja-JP" altLang="en-US" dirty="0" smtClean="0"/>
              <a:t>ならなかった</a:t>
            </a:r>
            <a:r>
              <a:rPr lang="en-US" altLang="ja-JP" dirty="0" smtClean="0"/>
              <a:t/>
            </a:r>
            <a:br>
              <a:rPr lang="en-US" altLang="ja-JP" dirty="0" smtClean="0"/>
            </a:br>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16</a:t>
            </a:fld>
            <a:endParaRPr kumimoji="1" lang="ja-JP" altLang="en-US" dirty="0"/>
          </a:p>
        </p:txBody>
      </p:sp>
      <p:pic>
        <p:nvPicPr>
          <p:cNvPr id="5" name="図 4"/>
          <p:cNvPicPr>
            <a:picLocks noChangeAspect="1"/>
          </p:cNvPicPr>
          <p:nvPr/>
        </p:nvPicPr>
        <p:blipFill>
          <a:blip r:embed="rId2"/>
          <a:stretch>
            <a:fillRect/>
          </a:stretch>
        </p:blipFill>
        <p:spPr>
          <a:xfrm>
            <a:off x="2869953" y="2306528"/>
            <a:ext cx="6068272" cy="4096322"/>
          </a:xfrm>
          <a:prstGeom prst="rect">
            <a:avLst/>
          </a:prstGeom>
        </p:spPr>
      </p:pic>
      <p:sp>
        <p:nvSpPr>
          <p:cNvPr id="6" name="正方形/長方形 5"/>
          <p:cNvSpPr/>
          <p:nvPr/>
        </p:nvSpPr>
        <p:spPr>
          <a:xfrm>
            <a:off x="3635022" y="1986844"/>
            <a:ext cx="4921956" cy="383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偏りを修正した標準偏差のヒストグラム</a:t>
            </a:r>
            <a:endParaRPr kumimoji="1" lang="ja-JP" altLang="en-US" dirty="0"/>
          </a:p>
        </p:txBody>
      </p:sp>
      <p:sp>
        <p:nvSpPr>
          <p:cNvPr id="7" name="正方形/長方形 6"/>
          <p:cNvSpPr/>
          <p:nvPr/>
        </p:nvSpPr>
        <p:spPr>
          <a:xfrm>
            <a:off x="3635022" y="6338711"/>
            <a:ext cx="4921956" cy="383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標準偏差の値</a:t>
            </a:r>
            <a:endParaRPr kumimoji="1" lang="ja-JP" altLang="en-US" dirty="0"/>
          </a:p>
        </p:txBody>
      </p:sp>
      <p:sp>
        <p:nvSpPr>
          <p:cNvPr id="8" name="四角形吹き出し 7"/>
          <p:cNvSpPr/>
          <p:nvPr/>
        </p:nvSpPr>
        <p:spPr>
          <a:xfrm>
            <a:off x="9312563" y="2690351"/>
            <a:ext cx="2107688" cy="702137"/>
          </a:xfrm>
          <a:prstGeom prst="wedgeRectCallout">
            <a:avLst>
              <a:gd name="adj1" fmla="val -282208"/>
              <a:gd name="adj2" fmla="val 59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全体の標準偏差</a:t>
            </a:r>
            <a:endParaRPr kumimoji="1" lang="ja-JP" altLang="en-US" dirty="0"/>
          </a:p>
        </p:txBody>
      </p:sp>
    </p:spTree>
    <p:extLst>
      <p:ext uri="{BB962C8B-B14F-4D97-AF65-F5344CB8AC3E}">
        <p14:creationId xmlns:p14="http://schemas.microsoft.com/office/powerpoint/2010/main" val="19280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発表の整理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ブートストラップ法は</a:t>
            </a:r>
            <a:r>
              <a:rPr kumimoji="1" lang="ja-JP" altLang="en-US" dirty="0" smtClean="0"/>
              <a:t>、少ないサンプルで分析する際に有効な手法</a:t>
            </a:r>
            <a:endParaRPr lang="en-US" altLang="ja-JP" dirty="0" smtClean="0"/>
          </a:p>
          <a:p>
            <a:r>
              <a:rPr lang="ja-JP" altLang="en-US" dirty="0"/>
              <a:t>ただ、</a:t>
            </a:r>
            <a:r>
              <a:rPr kumimoji="1" lang="ja-JP" altLang="en-US" dirty="0" smtClean="0"/>
              <a:t>テキスト</a:t>
            </a:r>
            <a:r>
              <a:rPr lang="ja-JP" altLang="en-US" dirty="0" smtClean="0"/>
              <a:t>で紹介された</a:t>
            </a:r>
            <a:r>
              <a:rPr kumimoji="1" lang="ja-JP" altLang="en-US" dirty="0" smtClean="0"/>
              <a:t>分析例は</a:t>
            </a:r>
            <a:r>
              <a:rPr kumimoji="1" lang="ja-JP" altLang="en-US" dirty="0" smtClean="0"/>
              <a:t>、再現性が保証できなかった</a:t>
            </a:r>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17</a:t>
            </a:fld>
            <a:endParaRPr kumimoji="1" lang="ja-JP" altLang="en-US" dirty="0"/>
          </a:p>
        </p:txBody>
      </p:sp>
    </p:spTree>
    <p:extLst>
      <p:ext uri="{BB962C8B-B14F-4D97-AF65-F5344CB8AC3E}">
        <p14:creationId xmlns:p14="http://schemas.microsoft.com/office/powerpoint/2010/main" val="309090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アジェンダ</a:t>
            </a:r>
            <a:endParaRPr kumimoji="1" lang="ja-JP" altLang="en-US" dirty="0"/>
          </a:p>
        </p:txBody>
      </p:sp>
      <p:sp>
        <p:nvSpPr>
          <p:cNvPr id="6" name="コンテンツ プレースホルダー 5"/>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2</a:t>
            </a:fld>
            <a:endParaRPr kumimoji="1" lang="ja-JP" altLang="en-US" dirty="0"/>
          </a:p>
        </p:txBody>
      </p:sp>
    </p:spTree>
    <p:extLst>
      <p:ext uri="{BB962C8B-B14F-4D97-AF65-F5344CB8AC3E}">
        <p14:creationId xmlns:p14="http://schemas.microsoft.com/office/powerpoint/2010/main" val="429315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発表の概要</a:t>
            </a:r>
            <a:endParaRPr kumimoji="1" lang="ja-JP" altLang="en-US" dirty="0"/>
          </a:p>
        </p:txBody>
      </p:sp>
      <p:sp>
        <p:nvSpPr>
          <p:cNvPr id="6" name="コンテンツ プレースホルダー 5"/>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5EACA8C7-283B-4997-A54A-16100A1F1329}" type="slidenum">
              <a:rPr kumimoji="1" lang="ja-JP" altLang="en-US" smtClean="0"/>
              <a:t>3</a:t>
            </a:fld>
            <a:endParaRPr kumimoji="1" lang="ja-JP" altLang="en-US" dirty="0"/>
          </a:p>
        </p:txBody>
      </p:sp>
    </p:spTree>
    <p:extLst>
      <p:ext uri="{BB962C8B-B14F-4D97-AF65-F5344CB8AC3E}">
        <p14:creationId xmlns:p14="http://schemas.microsoft.com/office/powerpoint/2010/main" val="1564661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今回扱う内容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a:t>マット・</a:t>
            </a:r>
            <a:r>
              <a:rPr lang="ja-JP" altLang="en-US" dirty="0" smtClean="0"/>
              <a:t>タディ著</a:t>
            </a:r>
            <a:r>
              <a:rPr lang="en-US" altLang="ja-JP" dirty="0" smtClean="0"/>
              <a:t>『</a:t>
            </a:r>
            <a:r>
              <a:rPr lang="ja-JP" altLang="en-US" dirty="0" smtClean="0"/>
              <a:t>ビジネスデータサイエンスの教科書</a:t>
            </a:r>
            <a:r>
              <a:rPr lang="en-US" altLang="ja-JP" dirty="0" smtClean="0"/>
              <a:t>』</a:t>
            </a:r>
            <a:r>
              <a:rPr lang="ja-JP" altLang="en-US" dirty="0" smtClean="0"/>
              <a:t>（以下、テキスト）を読んでいく中で、</a:t>
            </a:r>
            <a:r>
              <a:rPr lang="en-US" altLang="ja-JP" dirty="0" smtClean="0"/>
              <a:t>”</a:t>
            </a:r>
            <a:r>
              <a:rPr lang="ja-JP" altLang="en-US" dirty="0" smtClean="0"/>
              <a:t>ブートストラップ法</a:t>
            </a:r>
            <a:r>
              <a:rPr lang="en-US" altLang="ja-JP" dirty="0" smtClean="0"/>
              <a:t>”</a:t>
            </a:r>
            <a:r>
              <a:rPr lang="ja-JP" altLang="en-US" dirty="0" smtClean="0"/>
              <a:t>を用いた</a:t>
            </a:r>
            <a:r>
              <a:rPr lang="en-US" altLang="ja-JP" dirty="0" smtClean="0"/>
              <a:t>”</a:t>
            </a:r>
            <a:r>
              <a:rPr lang="ja-JP" altLang="en-US" dirty="0" smtClean="0"/>
              <a:t>母集団の統計値の推定方法</a:t>
            </a:r>
            <a:r>
              <a:rPr lang="en-US" altLang="ja-JP" dirty="0" smtClean="0"/>
              <a:t>”</a:t>
            </a:r>
            <a:r>
              <a:rPr lang="ja-JP" altLang="en-US" dirty="0" smtClean="0"/>
              <a:t>に</a:t>
            </a:r>
            <a:r>
              <a:rPr lang="ja-JP" altLang="en-US" dirty="0" smtClean="0"/>
              <a:t>違和感を</a:t>
            </a:r>
            <a:r>
              <a:rPr lang="ja-JP" altLang="en-US" dirty="0" smtClean="0"/>
              <a:t>感じた</a:t>
            </a:r>
            <a:endParaRPr lang="en-US" altLang="ja-JP" dirty="0" smtClean="0"/>
          </a:p>
          <a:p>
            <a:r>
              <a:rPr lang="ja-JP" altLang="en-US" dirty="0"/>
              <a:t>今回は、テキストで紹介</a:t>
            </a:r>
            <a:r>
              <a:rPr lang="ja-JP" altLang="en-US" dirty="0" smtClean="0"/>
              <a:t>された上記手法</a:t>
            </a:r>
            <a:r>
              <a:rPr lang="ja-JP" altLang="en-US" dirty="0"/>
              <a:t>に対する</a:t>
            </a:r>
            <a:r>
              <a:rPr lang="en-US" altLang="ja-JP" dirty="0"/>
              <a:t/>
            </a:r>
            <a:br>
              <a:rPr lang="en-US" altLang="ja-JP" dirty="0"/>
            </a:br>
            <a:r>
              <a:rPr lang="ja-JP" altLang="en-US" dirty="0"/>
              <a:t>調査結果を共有する</a:t>
            </a:r>
          </a:p>
          <a:p>
            <a:endParaRPr lang="en-US" altLang="ja-JP" dirty="0" smtClean="0"/>
          </a:p>
          <a:p>
            <a:r>
              <a:rPr lang="ja-JP" altLang="en-US" dirty="0" smtClean="0"/>
              <a:t>ブートストラップ法</a:t>
            </a:r>
            <a:r>
              <a:rPr lang="ja-JP" altLang="en-US" dirty="0" smtClean="0"/>
              <a:t>については、この発表の</a:t>
            </a:r>
            <a:r>
              <a:rPr lang="ja-JP" altLang="en-US" dirty="0" smtClean="0"/>
              <a:t>中</a:t>
            </a:r>
            <a:r>
              <a:rPr lang="en-US" altLang="ja-JP" dirty="0"/>
              <a:t/>
            </a:r>
            <a:br>
              <a:rPr lang="en-US" altLang="ja-JP" dirty="0"/>
            </a:br>
            <a:r>
              <a:rPr lang="ja-JP" altLang="en-US" dirty="0" smtClean="0"/>
              <a:t>で</a:t>
            </a:r>
            <a:r>
              <a:rPr lang="ja-JP" altLang="en-US" dirty="0" smtClean="0"/>
              <a:t>手法について共有します</a:t>
            </a:r>
            <a:endParaRPr lang="en-US" altLang="ja-JP" dirty="0" smtClean="0"/>
          </a:p>
          <a:p>
            <a:endParaRPr kumimoji="1" lang="en-US" altLang="ja-JP"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4</a:t>
            </a:fld>
            <a:endParaRPr kumimoji="1" lang="ja-JP" altLang="en-US" dirty="0"/>
          </a:p>
        </p:txBody>
      </p:sp>
      <p:sp>
        <p:nvSpPr>
          <p:cNvPr id="5" name="テキスト ボックス 4"/>
          <p:cNvSpPr txBox="1"/>
          <p:nvPr/>
        </p:nvSpPr>
        <p:spPr>
          <a:xfrm>
            <a:off x="387926" y="6105525"/>
            <a:ext cx="11413549" cy="369332"/>
          </a:xfrm>
          <a:prstGeom prst="rect">
            <a:avLst/>
          </a:prstGeom>
          <a:noFill/>
        </p:spPr>
        <p:txBody>
          <a:bodyPr wrap="square" rtlCol="0">
            <a:spAutoFit/>
          </a:bodyPr>
          <a:lstStyle/>
          <a:p>
            <a:r>
              <a:rPr lang="ja-JP" altLang="en-US" dirty="0" smtClean="0"/>
              <a:t>参考ですが、</a:t>
            </a:r>
            <a:r>
              <a:rPr lang="en-US" altLang="ja-JP" dirty="0" smtClean="0"/>
              <a:t>『</a:t>
            </a:r>
            <a:r>
              <a:rPr lang="ja-JP" altLang="en-US" dirty="0"/>
              <a:t>ビジネスデータサイエンスの教科書</a:t>
            </a:r>
            <a:r>
              <a:rPr lang="en-US" altLang="ja-JP" dirty="0" smtClean="0"/>
              <a:t>』</a:t>
            </a:r>
            <a:r>
              <a:rPr lang="ja-JP" altLang="en-US" dirty="0"/>
              <a:t>は、</a:t>
            </a:r>
            <a:r>
              <a:rPr lang="ja-JP" altLang="en-US" dirty="0" smtClean="0"/>
              <a:t>業務外の時間に勉強会で読み進めています</a:t>
            </a:r>
            <a:endParaRPr kumimoji="1" lang="ja-JP" altLang="en-US" dirty="0"/>
          </a:p>
        </p:txBody>
      </p:sp>
      <p:pic>
        <p:nvPicPr>
          <p:cNvPr id="1026" name="Picture 2" descr="初回50％OFFクーポン】ビジネスデータサイエンスの教科書 電子書籍版 / 著:マット・タディ 訳:上杉隼人 訳:井上毅郎  :B00162414883:ebookjapan - 通販 - Yahoo!ショッピン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8424" y="2741000"/>
            <a:ext cx="3293051" cy="329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15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検証対象の分析の概要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目的は、ブートストラップ法を</a:t>
            </a:r>
            <a:r>
              <a:rPr lang="ja-JP" altLang="en-US" dirty="0" smtClean="0"/>
              <a:t>使って、</a:t>
            </a:r>
            <a:r>
              <a:rPr lang="en-US" altLang="ja-JP" dirty="0" smtClean="0"/>
              <a:t>#####</a:t>
            </a:r>
            <a:r>
              <a:rPr lang="ja-JP" altLang="en-US" dirty="0" smtClean="0"/>
              <a:t>を推定する</a:t>
            </a:r>
            <a:endParaRPr kumimoji="1" lang="en-US" altLang="ja-JP" dirty="0" smtClean="0"/>
          </a:p>
          <a:p>
            <a:r>
              <a:rPr lang="ja-JP" altLang="en-US" dirty="0"/>
              <a:t>分析</a:t>
            </a:r>
            <a:r>
              <a:rPr lang="ja-JP" altLang="en-US" dirty="0" smtClean="0"/>
              <a:t>の概要</a:t>
            </a:r>
            <a:endParaRPr lang="en-US" altLang="ja-JP" dirty="0" smtClean="0"/>
          </a:p>
          <a:p>
            <a:pPr lvl="1"/>
            <a:r>
              <a:rPr kumimoji="1" lang="ja-JP" altLang="en-US" dirty="0" smtClean="0"/>
              <a:t>データマート</a:t>
            </a:r>
            <a:r>
              <a:rPr lang="ja-JP" altLang="en-US" dirty="0"/>
              <a:t>の</a:t>
            </a:r>
            <a:r>
              <a:rPr lang="ja-JP" altLang="en-US" dirty="0" smtClean="0"/>
              <a:t>レコード数：</a:t>
            </a:r>
            <a:endParaRPr lang="en-US" altLang="ja-JP" dirty="0" smtClean="0"/>
          </a:p>
          <a:p>
            <a:pPr lvl="1"/>
            <a:r>
              <a:rPr lang="en-US" altLang="ja-JP" dirty="0" smtClean="0"/>
              <a:t>#####</a:t>
            </a:r>
            <a:r>
              <a:rPr lang="ja-JP" altLang="en-US" dirty="0" smtClean="0"/>
              <a:t>を求める対象のデータ項目</a:t>
            </a:r>
            <a:endParaRPr lang="en-US" altLang="ja-JP" dirty="0" smtClean="0"/>
          </a:p>
          <a:p>
            <a:pPr lvl="1"/>
            <a:r>
              <a:rPr lang="en-US" altLang="ja-JP" dirty="0" smtClean="0"/>
              <a:t>“#####”</a:t>
            </a:r>
            <a:r>
              <a:rPr lang="ja-JP" altLang="en-US" dirty="0" smtClean="0"/>
              <a:t>のヒストグラム</a:t>
            </a:r>
            <a:endParaRPr lang="en-US" altLang="ja-JP" dirty="0" smtClean="0"/>
          </a:p>
          <a:p>
            <a:pPr lvl="1"/>
            <a:endParaRPr lang="en-US" altLang="ja-JP" dirty="0" smtClean="0"/>
          </a:p>
          <a:p>
            <a:pPr lvl="1"/>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5</a:t>
            </a:fld>
            <a:endParaRPr kumimoji="1" lang="ja-JP" altLang="en-US" dirty="0"/>
          </a:p>
        </p:txBody>
      </p:sp>
      <p:sp>
        <p:nvSpPr>
          <p:cNvPr id="6" name="正方形/長方形 5"/>
          <p:cNvSpPr/>
          <p:nvPr/>
        </p:nvSpPr>
        <p:spPr>
          <a:xfrm>
            <a:off x="1066800" y="3486150"/>
            <a:ext cx="477202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ヒストグラム</a:t>
            </a:r>
            <a:endParaRPr kumimoji="1" lang="ja-JP" altLang="en-US" dirty="0"/>
          </a:p>
        </p:txBody>
      </p:sp>
    </p:spTree>
    <p:extLst>
      <p:ext uri="{BB962C8B-B14F-4D97-AF65-F5344CB8AC3E}">
        <p14:creationId xmlns:p14="http://schemas.microsoft.com/office/powerpoint/2010/main" val="1179238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ブートストラップ法の概要</a:t>
            </a:r>
            <a:endParaRPr kumimoji="1" lang="ja-JP" altLang="en-US" dirty="0"/>
          </a:p>
        </p:txBody>
      </p:sp>
      <p:sp>
        <p:nvSpPr>
          <p:cNvPr id="6" name="コンテンツ プレースホルダー 5"/>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5EACA8C7-283B-4997-A54A-16100A1F1329}" type="slidenum">
              <a:rPr kumimoji="1" lang="ja-JP" altLang="en-US" smtClean="0"/>
              <a:t>6</a:t>
            </a:fld>
            <a:endParaRPr kumimoji="1" lang="ja-JP" altLang="en-US" dirty="0"/>
          </a:p>
        </p:txBody>
      </p:sp>
    </p:spTree>
    <p:extLst>
      <p:ext uri="{BB962C8B-B14F-4D97-AF65-F5344CB8AC3E}">
        <p14:creationId xmlns:p14="http://schemas.microsoft.com/office/powerpoint/2010/main" val="3791641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データが少ない問題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例えば、</a:t>
            </a:r>
            <a:endParaRPr kumimoji="1" lang="en-US" altLang="ja-JP" dirty="0" smtClean="0"/>
          </a:p>
          <a:p>
            <a:pPr lvl="1"/>
            <a:r>
              <a:rPr kumimoji="1" lang="ja-JP" altLang="en-US" dirty="0" smtClean="0"/>
              <a:t>案件で分析を依頼されたけど、データが少ない</a:t>
            </a:r>
            <a:r>
              <a:rPr kumimoji="1" lang="ja-JP" altLang="en-US" dirty="0" err="1" smtClean="0"/>
              <a:t>、、</a:t>
            </a:r>
            <a:r>
              <a:rPr lang="en-US" altLang="ja-JP" dirty="0"/>
              <a:t/>
            </a:r>
            <a:br>
              <a:rPr lang="en-US" altLang="ja-JP" dirty="0"/>
            </a:br>
            <a:r>
              <a:rPr lang="ja-JP" altLang="en-US" dirty="0" smtClean="0"/>
              <a:t>→ 一応、分析してみたけど、結果がどの程度信頼できる</a:t>
            </a:r>
            <a:r>
              <a:rPr lang="ja-JP" altLang="en-US" dirty="0"/>
              <a:t>の</a:t>
            </a:r>
            <a:r>
              <a:rPr lang="ja-JP" altLang="en-US" dirty="0" smtClean="0"/>
              <a:t>かわからない</a:t>
            </a:r>
            <a:endParaRPr lang="en-US" altLang="ja-JP" dirty="0" smtClean="0"/>
          </a:p>
          <a:p>
            <a:pPr lvl="1"/>
            <a:endParaRPr lang="en-US" altLang="ja-JP" dirty="0"/>
          </a:p>
          <a:p>
            <a:r>
              <a:rPr lang="ja-JP" altLang="en-US" b="1" dirty="0" smtClean="0"/>
              <a:t>この問題に対処するうえで、ブートストラップ法が有効</a:t>
            </a:r>
            <a:endParaRPr lang="en-US" altLang="ja-JP" b="1" dirty="0" smtClean="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7</a:t>
            </a:fld>
            <a:endParaRPr kumimoji="1" lang="ja-JP" altLang="en-US" dirty="0"/>
          </a:p>
        </p:txBody>
      </p:sp>
    </p:spTree>
    <p:extLst>
      <p:ext uri="{BB962C8B-B14F-4D97-AF65-F5344CB8AC3E}">
        <p14:creationId xmlns:p14="http://schemas.microsoft.com/office/powerpoint/2010/main" val="330524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ブートストラップ法の概要</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t>
            </a:r>
            <a:r>
              <a:rPr lang="ja-JP" altLang="en-US" dirty="0" smtClean="0"/>
              <a:t>ブートストラップ法</a:t>
            </a:r>
            <a:r>
              <a:rPr lang="ja-JP" altLang="en-US" dirty="0"/>
              <a:t>は、理論的に求めるのが難しい統計量を、経験分布からのシンプルなリサンプリングによって推定できるという手法です</a:t>
            </a:r>
            <a:r>
              <a:rPr lang="ja-JP" altLang="en-US" dirty="0" smtClean="0"/>
              <a:t>。</a:t>
            </a:r>
            <a:r>
              <a:rPr lang="en-US" altLang="ja-JP" dirty="0" smtClean="0"/>
              <a:t>』</a:t>
            </a:r>
            <a:r>
              <a:rPr lang="ja-JP" altLang="en-US" dirty="0" smtClean="0"/>
              <a:t>（注</a:t>
            </a:r>
            <a:r>
              <a:rPr lang="en-US" altLang="ja-JP" dirty="0" smtClean="0"/>
              <a:t>1</a:t>
            </a:r>
            <a:r>
              <a:rPr lang="ja-JP" altLang="en-US" dirty="0" smtClean="0"/>
              <a:t>）</a:t>
            </a:r>
            <a:endParaRPr lang="ja-JP" altLang="en-US" dirty="0"/>
          </a:p>
          <a:p>
            <a:endParaRPr lang="en-US" altLang="ja-JP" dirty="0" smtClean="0"/>
          </a:p>
          <a:p>
            <a:r>
              <a:rPr lang="ja-JP" altLang="en-US" dirty="0" smtClean="0"/>
              <a:t>活用事例は、理論的に求めるのが難しい統計量の推定以外にも、</a:t>
            </a:r>
            <a:r>
              <a:rPr lang="en-US" altLang="ja-JP" dirty="0"/>
              <a:t/>
            </a:r>
            <a:br>
              <a:rPr lang="en-US" altLang="ja-JP" dirty="0"/>
            </a:br>
            <a:r>
              <a:rPr lang="ja-JP" altLang="en-US" dirty="0" smtClean="0"/>
              <a:t>「ある統計量を推定</a:t>
            </a:r>
            <a:r>
              <a:rPr lang="ja-JP" altLang="en-US" dirty="0"/>
              <a:t>するうえ</a:t>
            </a:r>
            <a:r>
              <a:rPr lang="ja-JP" altLang="en-US" dirty="0" smtClean="0"/>
              <a:t>で、導出時の仮定が満たされているか確証がない」ケースや、</a:t>
            </a:r>
            <a:r>
              <a:rPr lang="en-US" altLang="ja-JP" dirty="0" smtClean="0"/>
              <a:t/>
            </a:r>
            <a:br>
              <a:rPr lang="en-US" altLang="ja-JP" dirty="0" smtClean="0"/>
            </a:br>
            <a:r>
              <a:rPr lang="ja-JP" altLang="en-US" dirty="0" smtClean="0"/>
              <a:t>「データ数が少なく結果が安定しないことを、直感的に理解しやすく説明」するケースで有効</a:t>
            </a:r>
            <a:endParaRPr lang="en-US" altLang="ja-JP" dirty="0" smtClean="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8</a:t>
            </a:fld>
            <a:endParaRPr kumimoji="1" lang="ja-JP" altLang="en-US" dirty="0"/>
          </a:p>
        </p:txBody>
      </p:sp>
      <p:sp>
        <p:nvSpPr>
          <p:cNvPr id="5" name="正方形/長方形 4"/>
          <p:cNvSpPr/>
          <p:nvPr/>
        </p:nvSpPr>
        <p:spPr>
          <a:xfrm>
            <a:off x="12483547" y="3659999"/>
            <a:ext cx="4772025" cy="262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全体的に追記が必要</a:t>
            </a:r>
            <a:endParaRPr kumimoji="1" lang="en-US" altLang="ja-JP" dirty="0" smtClean="0"/>
          </a:p>
          <a:p>
            <a:pPr algn="ctr"/>
            <a:endParaRPr lang="en-US" altLang="ja-JP" dirty="0" smtClean="0"/>
          </a:p>
          <a:p>
            <a:pPr algn="ctr"/>
            <a:r>
              <a:rPr kumimoji="1" lang="ja-JP" altLang="en-US" dirty="0" smtClean="0"/>
              <a:t>ブートストラップ法の成功事例をここに記載してもいいかも</a:t>
            </a:r>
            <a:endParaRPr kumimoji="1" lang="ja-JP" altLang="en-US" dirty="0"/>
          </a:p>
        </p:txBody>
      </p:sp>
      <p:sp>
        <p:nvSpPr>
          <p:cNvPr id="6" name="正方形/長方形 5"/>
          <p:cNvSpPr/>
          <p:nvPr/>
        </p:nvSpPr>
        <p:spPr>
          <a:xfrm>
            <a:off x="12192000" y="-420687"/>
            <a:ext cx="6096000" cy="3968750"/>
          </a:xfrm>
          <a:prstGeom prst="rect">
            <a:avLst/>
          </a:prstGeom>
        </p:spPr>
        <p:txBody>
          <a:bodyPr>
            <a:spAutoFit/>
          </a:bodyPr>
          <a:lstStyle/>
          <a:p>
            <a:r>
              <a:rPr lang="ja-JP" altLang="en-US" dirty="0">
                <a:solidFill>
                  <a:srgbClr val="000000"/>
                </a:solidFill>
                <a:latin typeface="ＭＳ Ｐゴシック" panose="020B0600070205080204" pitchFamily="50" charset="-128"/>
                <a:ea typeface="ＭＳ Ｐゴシック" panose="020B0600070205080204" pitchFamily="50" charset="-128"/>
              </a:rPr>
              <a:t>・ブートストラップは、標本分布を作り上げるための計算アルゴリズム</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・古典統計学の大半が依拠している論理的な標本分布はビジネスデータサイエンスで直面する複雑な状況において成り立たない</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　　・</a:t>
            </a:r>
            <a:r>
              <a:rPr lang="en-US" altLang="ja-JP" dirty="0">
                <a:solidFill>
                  <a:srgbClr val="000000"/>
                </a:solidFill>
                <a:latin typeface="ＭＳ Ｐゴシック" panose="020B0600070205080204" pitchFamily="50" charset="-128"/>
                <a:ea typeface="ＭＳ Ｐゴシック" panose="020B0600070205080204" pitchFamily="50" charset="-128"/>
              </a:rPr>
              <a:t>17p</a:t>
            </a:r>
            <a:br>
              <a:rPr lang="en-US" altLang="ja-JP"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オンライン調査の転用、出典は忘れた、ブートストラップ法で信頼区間を求めるときの注意点</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en-US" dirty="0">
                <a:solidFill>
                  <a:srgbClr val="000000"/>
                </a:solidFill>
                <a:latin typeface="ＭＳ Ｐゴシック" panose="020B0600070205080204" pitchFamily="50" charset="-128"/>
                <a:ea typeface="ＭＳ Ｐゴシック" panose="020B0600070205080204" pitchFamily="50" charset="-128"/>
              </a:rPr>
              <a:t>ブートストラップ法は、理論的に求めるのが難しい統計量を、経験分布からのシンプルなリサンプリングによって推定できるという手法</a:t>
            </a:r>
            <a:br>
              <a:rPr lang="ja-JP" altLang="en-US" dirty="0">
                <a:solidFill>
                  <a:srgbClr val="000000"/>
                </a:solidFill>
                <a:latin typeface="ＭＳ Ｐゴシック" panose="020B0600070205080204" pitchFamily="50" charset="-128"/>
                <a:ea typeface="ＭＳ Ｐゴシック" panose="020B0600070205080204" pitchFamily="50" charset="-128"/>
              </a:rPr>
            </a:br>
            <a:endParaRPr lang="ja-JP" altLang="en-US" dirty="0"/>
          </a:p>
        </p:txBody>
      </p:sp>
      <p:sp>
        <p:nvSpPr>
          <p:cNvPr id="7" name="正方形/長方形 6"/>
          <p:cNvSpPr/>
          <p:nvPr/>
        </p:nvSpPr>
        <p:spPr>
          <a:xfrm>
            <a:off x="0" y="6400835"/>
            <a:ext cx="12483547" cy="369332"/>
          </a:xfrm>
          <a:prstGeom prst="rect">
            <a:avLst/>
          </a:prstGeom>
        </p:spPr>
        <p:txBody>
          <a:bodyPr wrap="square">
            <a:spAutoFit/>
          </a:bodyPr>
          <a:lstStyle/>
          <a:p>
            <a:r>
              <a:rPr lang="ja-JP" altLang="en-US" dirty="0" smtClean="0"/>
              <a:t>注</a:t>
            </a:r>
            <a:r>
              <a:rPr lang="en-US" altLang="ja-JP" dirty="0" smtClean="0"/>
              <a:t>1</a:t>
            </a:r>
            <a:r>
              <a:rPr lang="ja-JP" altLang="en-US" dirty="0" smtClean="0"/>
              <a:t>：</a:t>
            </a:r>
            <a:r>
              <a:rPr lang="ja-JP" altLang="en-US" dirty="0"/>
              <a:t>出典「ブートストラップ法で信頼区間を求めるときの注意点」</a:t>
            </a:r>
            <a:r>
              <a:rPr lang="en-US" altLang="ja-JP" dirty="0"/>
              <a:t>https://hoxo-m.hatenablog.com/entry/20130521/p1</a:t>
            </a:r>
            <a:endParaRPr lang="ja-JP" altLang="en-US" dirty="0"/>
          </a:p>
        </p:txBody>
      </p:sp>
      <p:sp>
        <p:nvSpPr>
          <p:cNvPr id="8" name="四角形吹き出し 7"/>
          <p:cNvSpPr/>
          <p:nvPr/>
        </p:nvSpPr>
        <p:spPr>
          <a:xfrm>
            <a:off x="5019261" y="4691270"/>
            <a:ext cx="5168348" cy="795130"/>
          </a:xfrm>
          <a:prstGeom prst="wedgeRectCallout">
            <a:avLst>
              <a:gd name="adj1" fmla="val -46795"/>
              <a:gd name="adj2" fmla="val -8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あまりにデータ数が少なく分析結果が信頼できないケースで、説得が難しいとき</a:t>
            </a:r>
            <a:endParaRPr lang="en-US" altLang="ja-JP" dirty="0" smtClean="0"/>
          </a:p>
        </p:txBody>
      </p:sp>
    </p:spTree>
    <p:extLst>
      <p:ext uri="{BB962C8B-B14F-4D97-AF65-F5344CB8AC3E}">
        <p14:creationId xmlns:p14="http://schemas.microsoft.com/office/powerpoint/2010/main" val="3023320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ブートストラップ法の具体的な手順</a:t>
            </a:r>
            <a:endParaRPr kumimoji="1" lang="ja-JP" altLang="en-US" dirty="0"/>
          </a:p>
        </p:txBody>
      </p:sp>
      <p:sp>
        <p:nvSpPr>
          <p:cNvPr id="3" name="コンテンツ プレースホルダー 2"/>
          <p:cNvSpPr>
            <a:spLocks noGrp="1"/>
          </p:cNvSpPr>
          <p:nvPr>
            <p:ph idx="1"/>
          </p:nvPr>
        </p:nvSpPr>
        <p:spPr/>
        <p:txBody>
          <a:bodyPr/>
          <a:lstStyle/>
          <a:p>
            <a:r>
              <a:rPr lang="en-US" altLang="ja-JP" dirty="0"/>
              <a:t>n</a:t>
            </a:r>
            <a:r>
              <a:rPr lang="ja-JP" altLang="en-US" dirty="0" smtClean="0"/>
              <a:t>行のデータがある時、復元抽出による再標本化によって、</a:t>
            </a:r>
            <a:r>
              <a:rPr lang="en-US" altLang="ja-JP" dirty="0" smtClean="0"/>
              <a:t>n</a:t>
            </a:r>
            <a:r>
              <a:rPr lang="ja-JP" altLang="en-US" dirty="0" smtClean="0"/>
              <a:t>行のデータを抽出</a:t>
            </a:r>
            <a:r>
              <a:rPr lang="en-US" altLang="ja-JP" dirty="0" smtClean="0"/>
              <a:t/>
            </a:r>
            <a:br>
              <a:rPr lang="en-US" altLang="ja-JP" dirty="0" smtClean="0"/>
            </a:br>
            <a:r>
              <a:rPr lang="ja-JP" altLang="en-US" dirty="0" smtClean="0"/>
              <a:t>ここで作成されるサンプルを</a:t>
            </a:r>
            <a:r>
              <a:rPr lang="en-US" altLang="ja-JP" dirty="0" smtClean="0"/>
              <a:t>”</a:t>
            </a:r>
            <a:r>
              <a:rPr lang="ja-JP" altLang="en-US" dirty="0" smtClean="0"/>
              <a:t>ブートストラップサンプル</a:t>
            </a:r>
            <a:r>
              <a:rPr lang="en-US" altLang="ja-JP" dirty="0" smtClean="0"/>
              <a:t>”</a:t>
            </a:r>
            <a:r>
              <a:rPr lang="ja-JP" altLang="en-US" dirty="0" smtClean="0"/>
              <a:t>と呼ぶ</a:t>
            </a:r>
            <a:endParaRPr lang="en-US" altLang="ja-JP" dirty="0" smtClean="0"/>
          </a:p>
          <a:p>
            <a:pPr lvl="1"/>
            <a:r>
              <a:rPr kumimoji="1" lang="ja-JP" altLang="en-US" dirty="0"/>
              <a:t>復元</a:t>
            </a:r>
            <a:r>
              <a:rPr kumimoji="1" lang="ja-JP" altLang="en-US" dirty="0" smtClean="0"/>
              <a:t>抽出：元データから重複を許してデータを抽出</a:t>
            </a:r>
            <a:endParaRPr lang="en-US" altLang="ja-JP" dirty="0" smtClean="0"/>
          </a:p>
          <a:p>
            <a:endParaRPr lang="en-US" altLang="ja-JP" dirty="0"/>
          </a:p>
          <a:p>
            <a:r>
              <a:rPr lang="ja-JP" altLang="en-US" dirty="0" smtClean="0"/>
              <a:t>上記の手順を繰り返し、複数のブートストラップサンプルを作成</a:t>
            </a:r>
            <a:r>
              <a:rPr lang="en-US" altLang="ja-JP" dirty="0" smtClean="0"/>
              <a:t/>
            </a:r>
            <a:br>
              <a:rPr lang="en-US" altLang="ja-JP" dirty="0" smtClean="0"/>
            </a:br>
            <a:r>
              <a:rPr lang="ja-JP" altLang="en-US" dirty="0" smtClean="0"/>
              <a:t>各ブートストラップサンプルから、導出したい推定値を算出</a:t>
            </a:r>
            <a:endParaRPr lang="en-US" altLang="ja-JP" dirty="0"/>
          </a:p>
          <a:p>
            <a:endParaRPr lang="en-US" altLang="ja-JP" dirty="0" smtClean="0"/>
          </a:p>
          <a:p>
            <a:r>
              <a:rPr lang="ja-JP" altLang="en-US" dirty="0" smtClean="0"/>
              <a:t>各推定値の分布から、推定値の標本分布の近似を実施</a:t>
            </a:r>
            <a:endParaRPr lang="en-US" altLang="ja-JP" dirty="0" smtClean="0"/>
          </a:p>
          <a:p>
            <a:endParaRPr kumimoji="1" lang="ja-JP" altLang="en-US" dirty="0"/>
          </a:p>
        </p:txBody>
      </p:sp>
      <p:sp>
        <p:nvSpPr>
          <p:cNvPr id="4" name="スライド番号プレースホルダー 3"/>
          <p:cNvSpPr>
            <a:spLocks noGrp="1"/>
          </p:cNvSpPr>
          <p:nvPr>
            <p:ph type="sldNum" sz="quarter" idx="11"/>
          </p:nvPr>
        </p:nvSpPr>
        <p:spPr/>
        <p:txBody>
          <a:bodyPr/>
          <a:lstStyle/>
          <a:p>
            <a:fld id="{5EACA8C7-283B-4997-A54A-16100A1F1329}" type="slidenum">
              <a:rPr kumimoji="1" lang="ja-JP" altLang="en-US" smtClean="0"/>
              <a:t>9</a:t>
            </a:fld>
            <a:endParaRPr kumimoji="1" lang="ja-JP" altLang="en-US" dirty="0"/>
          </a:p>
        </p:txBody>
      </p:sp>
      <p:sp>
        <p:nvSpPr>
          <p:cNvPr id="5" name="四角形吹き出し 4"/>
          <p:cNvSpPr/>
          <p:nvPr/>
        </p:nvSpPr>
        <p:spPr>
          <a:xfrm>
            <a:off x="637761" y="5634245"/>
            <a:ext cx="5168348" cy="795130"/>
          </a:xfrm>
          <a:prstGeom prst="wedgeRectCallout">
            <a:avLst>
              <a:gd name="adj1" fmla="val -45505"/>
              <a:gd name="adj2" fmla="val -8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ブートストラップ法は、ノンパラメトリックに分類される</a:t>
            </a:r>
            <a:endParaRPr lang="en-US" altLang="ja-JP" dirty="0" smtClean="0"/>
          </a:p>
        </p:txBody>
      </p:sp>
      <p:sp>
        <p:nvSpPr>
          <p:cNvPr id="6" name="四角形吹き出し 5"/>
          <p:cNvSpPr/>
          <p:nvPr/>
        </p:nvSpPr>
        <p:spPr>
          <a:xfrm>
            <a:off x="799686" y="2862500"/>
            <a:ext cx="6717881" cy="431159"/>
          </a:xfrm>
          <a:prstGeom prst="wedgeRectCallout">
            <a:avLst>
              <a:gd name="adj1" fmla="val -25088"/>
              <a:gd name="adj2" fmla="val -86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取得</a:t>
            </a:r>
            <a:r>
              <a:rPr lang="ja-JP" altLang="en-US" dirty="0" smtClean="0"/>
              <a:t>したデータと同質のデータを複数個作成するイメージ</a:t>
            </a:r>
            <a:endParaRPr lang="en-US" altLang="ja-JP" dirty="0" smtClean="0"/>
          </a:p>
        </p:txBody>
      </p:sp>
      <p:sp>
        <p:nvSpPr>
          <p:cNvPr id="7" name="四角形吹き出し 6"/>
          <p:cNvSpPr/>
          <p:nvPr/>
        </p:nvSpPr>
        <p:spPr>
          <a:xfrm>
            <a:off x="1023972" y="7142913"/>
            <a:ext cx="10554114" cy="431159"/>
          </a:xfrm>
          <a:prstGeom prst="wedgeRectCallout">
            <a:avLst>
              <a:gd name="adj1" fmla="val -45505"/>
              <a:gd name="adj2" fmla="val -8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ある標本の個々のデータが得られる確率が同じ、という仮定</a:t>
            </a:r>
            <a:endParaRPr lang="en-US" altLang="ja-JP" dirty="0" smtClean="0"/>
          </a:p>
        </p:txBody>
      </p:sp>
    </p:spTree>
    <p:extLst>
      <p:ext uri="{BB962C8B-B14F-4D97-AF65-F5344CB8AC3E}">
        <p14:creationId xmlns:p14="http://schemas.microsoft.com/office/powerpoint/2010/main" val="372749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826</Words>
  <Application>Microsoft Office PowerPoint</Application>
  <PresentationFormat>ワイド画面</PresentationFormat>
  <Paragraphs>94</Paragraphs>
  <Slides>17</Slides>
  <Notes>0</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ＭＳ Ｐゴシック</vt:lpstr>
      <vt:lpstr>メイリオ</vt:lpstr>
      <vt:lpstr>Arial</vt:lpstr>
      <vt:lpstr>Calibri</vt:lpstr>
      <vt:lpstr>Segoe UI</vt:lpstr>
      <vt:lpstr>Wingdings</vt:lpstr>
      <vt:lpstr>デザインの設定</vt:lpstr>
      <vt:lpstr>##### 追記</vt:lpstr>
      <vt:lpstr>アジェンダ</vt:lpstr>
      <vt:lpstr>発表の概要</vt:lpstr>
      <vt:lpstr>今回扱う内容</vt:lpstr>
      <vt:lpstr>検証対象の分析の概要</vt:lpstr>
      <vt:lpstr>ブートストラップ法の概要</vt:lpstr>
      <vt:lpstr>データが少ない問題</vt:lpstr>
      <vt:lpstr>ブートストラップ法の概要</vt:lpstr>
      <vt:lpstr>ブートストラップ法の具体的な手順</vt:lpstr>
      <vt:lpstr>ブートストラップ法の活用事例</vt:lpstr>
      <vt:lpstr>ブートストラップ法の背景の考え方</vt:lpstr>
      <vt:lpstr>ブートストラップ信頼区間</vt:lpstr>
      <vt:lpstr>テキスト記載内容の検証</vt:lpstr>
      <vt:lpstr>テキストの分析例の概要</vt:lpstr>
      <vt:lpstr>この手法に関する疑問</vt:lpstr>
      <vt:lpstr>検証結果</vt:lpstr>
      <vt:lpstr>発表の整理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YAGI YUKI</dc:creator>
  <cp:lastModifiedBy>YAGI YUKI</cp:lastModifiedBy>
  <cp:revision>44</cp:revision>
  <dcterms:created xsi:type="dcterms:W3CDTF">2020-09-25T15:23:47Z</dcterms:created>
  <dcterms:modified xsi:type="dcterms:W3CDTF">2022-03-23T10:26:49Z</dcterms:modified>
</cp:coreProperties>
</file>