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881"/>
    <a:srgbClr val="484E7F"/>
    <a:srgbClr val="252D64"/>
    <a:srgbClr val="1651B9"/>
    <a:srgbClr val="5D71B8"/>
    <a:srgbClr val="B3A3EE"/>
    <a:srgbClr val="6870B2"/>
    <a:srgbClr val="4273BF"/>
    <a:srgbClr val="143675"/>
    <a:srgbClr val="041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A9264-3BCB-4F88-87DC-3B6A063FE89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F012D19-5ED6-44C8-9D81-1C9E680B7159}">
      <dgm:prSet phldrT="[Text]" phldr="1" custT="1"/>
      <dgm:spPr>
        <a:solidFill>
          <a:srgbClr val="252D64"/>
        </a:solidFill>
      </dgm:spPr>
      <dgm:t>
        <a:bodyPr/>
        <a:lstStyle/>
        <a:p>
          <a:endParaRPr lang="en-GB" sz="2000" dirty="0"/>
        </a:p>
      </dgm:t>
    </dgm:pt>
    <dgm:pt modelId="{BC5E2588-7833-4F17-9E06-AFEC522520CB}" type="parTrans" cxnId="{5B399027-4F4D-4B7C-915C-1C53EC77438A}">
      <dgm:prSet/>
      <dgm:spPr/>
      <dgm:t>
        <a:bodyPr/>
        <a:lstStyle/>
        <a:p>
          <a:endParaRPr lang="en-GB"/>
        </a:p>
      </dgm:t>
    </dgm:pt>
    <dgm:pt modelId="{DBA06210-CDF8-4F16-87BD-CFBD0340F348}" type="sibTrans" cxnId="{5B399027-4F4D-4B7C-915C-1C53EC77438A}">
      <dgm:prSet/>
      <dgm:spPr/>
      <dgm:t>
        <a:bodyPr/>
        <a:lstStyle/>
        <a:p>
          <a:endParaRPr lang="en-GB"/>
        </a:p>
      </dgm:t>
    </dgm:pt>
    <dgm:pt modelId="{784E35F0-7975-4E44-B42A-0799EE7D75C9}">
      <dgm:prSet phldrT="[Text]" custT="1"/>
      <dgm:spPr>
        <a:ln>
          <a:solidFill>
            <a:srgbClr val="252D64"/>
          </a:solidFill>
        </a:ln>
      </dgm:spPr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endParaRPr lang="en-US" sz="1800" b="0" i="0" dirty="0">
            <a:latin typeface="Arial Rounded MT Bold" panose="020F070403050403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Char char="§"/>
            <a:tabLst/>
            <a:defRPr/>
          </a:pPr>
          <a:r>
            <a:rPr lang="en-US" sz="1600" b="0" i="0" dirty="0">
              <a:latin typeface="Arial Rounded MT Bold" panose="020F0704030504030204" pitchFamily="34" charset="0"/>
            </a:rPr>
            <a:t>One can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Char char="§"/>
            <a:tabLst/>
            <a:defRPr/>
          </a:pPr>
          <a:r>
            <a:rPr lang="en-US" sz="1600" b="0" i="0" dirty="0">
              <a:latin typeface="Arial Rounded MT Bold" panose="020F0704030504030204" pitchFamily="34" charset="0"/>
            </a:rPr>
            <a:t>Innovate ways to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Char char="§"/>
            <a:tabLst/>
            <a:defRPr/>
          </a:pPr>
          <a:r>
            <a:rPr lang="en-US" sz="1600" b="0" i="0" dirty="0">
              <a:latin typeface="Arial Rounded MT Bold" panose="020F0704030504030204" pitchFamily="34" charset="0"/>
            </a:rPr>
            <a:t>Grow and Accomplish when Adopting to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Char char="§"/>
            <a:tabLst/>
            <a:defRPr/>
          </a:pPr>
          <a:r>
            <a:rPr lang="en-US" sz="1600" b="0" i="0" dirty="0">
              <a:latin typeface="Arial Rounded MT Bold" panose="020F0704030504030204" pitchFamily="34" charset="0"/>
            </a:rPr>
            <a:t>Cloud Infrastructure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Char char="§"/>
            <a:tabLst/>
            <a:defRPr/>
          </a:pPr>
          <a:r>
            <a:rPr lang="en-US" sz="1600" b="0" i="0" dirty="0">
              <a:latin typeface="Arial Rounded MT Bold" panose="020F0704030504030204" pitchFamily="34" charset="0"/>
            </a:rPr>
            <a:t>as the Key Benefits is Enormous</a:t>
          </a:r>
          <a:endParaRPr lang="en-US" sz="1600" b="0" dirty="0">
            <a:latin typeface="Arial Rounded MT Bold" panose="020F0704030504030204" pitchFamily="34" charset="0"/>
          </a:endParaRPr>
        </a:p>
        <a:p>
          <a:pPr marL="0"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dirty="0"/>
        </a:p>
      </dgm:t>
    </dgm:pt>
    <dgm:pt modelId="{5E5A9437-78C7-4B60-83D7-037D1997FFC8}" type="parTrans" cxnId="{63AD5339-3487-48D4-BC29-C553E1BA6F96}">
      <dgm:prSet/>
      <dgm:spPr/>
      <dgm:t>
        <a:bodyPr/>
        <a:lstStyle/>
        <a:p>
          <a:endParaRPr lang="en-GB"/>
        </a:p>
      </dgm:t>
    </dgm:pt>
    <dgm:pt modelId="{E422CA4B-0054-425F-A444-7329A60AF8CE}" type="sibTrans" cxnId="{63AD5339-3487-48D4-BC29-C553E1BA6F96}">
      <dgm:prSet/>
      <dgm:spPr/>
      <dgm:t>
        <a:bodyPr/>
        <a:lstStyle/>
        <a:p>
          <a:endParaRPr lang="en-GB"/>
        </a:p>
      </dgm:t>
    </dgm:pt>
    <dgm:pt modelId="{9605834D-AC38-4C5D-8BDE-70ED6CC4E643}">
      <dgm:prSet phldrT="[Text]" phldr="1" custT="1"/>
      <dgm:spPr>
        <a:solidFill>
          <a:srgbClr val="484E7F"/>
        </a:solidFill>
      </dgm:spPr>
      <dgm:t>
        <a:bodyPr/>
        <a:lstStyle/>
        <a:p>
          <a:endParaRPr lang="en-GB" sz="2000" dirty="0"/>
        </a:p>
      </dgm:t>
    </dgm:pt>
    <dgm:pt modelId="{78EC1AA1-D3DF-405C-B700-44EF86D6269C}" type="parTrans" cxnId="{0299D572-6FF4-4732-828A-5B6A200D02BC}">
      <dgm:prSet/>
      <dgm:spPr/>
      <dgm:t>
        <a:bodyPr/>
        <a:lstStyle/>
        <a:p>
          <a:endParaRPr lang="en-GB"/>
        </a:p>
      </dgm:t>
    </dgm:pt>
    <dgm:pt modelId="{7A2062D0-D49A-4670-AEF7-0D62110F96A2}" type="sibTrans" cxnId="{0299D572-6FF4-4732-828A-5B6A200D02BC}">
      <dgm:prSet/>
      <dgm:spPr/>
      <dgm:t>
        <a:bodyPr/>
        <a:lstStyle/>
        <a:p>
          <a:endParaRPr lang="en-GB"/>
        </a:p>
      </dgm:t>
    </dgm:pt>
    <dgm:pt modelId="{7BED7121-EFA3-4393-98F6-A6DF343BC2E4}">
      <dgm:prSet phldrT="[Text]" custT="1"/>
      <dgm:spPr>
        <a:ln>
          <a:solidFill>
            <a:srgbClr val="484E7F"/>
          </a:solidFill>
        </a:ln>
      </dgm:spPr>
      <dgm:t>
        <a:bodyPr/>
        <a:lstStyle/>
        <a:p>
          <a:pPr algn="ctr"/>
          <a:endParaRPr lang="en-US" sz="1600" b="0" i="0" dirty="0">
            <a:latin typeface="Arial Rounded MT Bold" panose="020F0704030504030204" pitchFamily="34" charset="0"/>
          </a:endParaRP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Future of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Cloud Computing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will be at the Forefront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of all Technologies to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solve major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Business Challenges </a:t>
          </a:r>
        </a:p>
        <a:p>
          <a:pPr algn="ctr"/>
          <a:r>
            <a:rPr lang="en-US" sz="1600" b="0" i="0" dirty="0">
              <a:latin typeface="Arial Rounded MT Bold" panose="020F0704030504030204" pitchFamily="34" charset="0"/>
            </a:rPr>
            <a:t>with lot more features</a:t>
          </a:r>
          <a:endParaRPr lang="en-GB" sz="1600" b="0" dirty="0">
            <a:latin typeface="Arial Rounded MT Bold" panose="020F0704030504030204" pitchFamily="34" charset="0"/>
          </a:endParaRPr>
        </a:p>
      </dgm:t>
    </dgm:pt>
    <dgm:pt modelId="{35BFD73D-DA95-4E9A-A2EA-C60DF1E3874E}" type="parTrans" cxnId="{18B8E0D9-C8A6-4205-BED8-57C04EA15BC4}">
      <dgm:prSet/>
      <dgm:spPr/>
      <dgm:t>
        <a:bodyPr/>
        <a:lstStyle/>
        <a:p>
          <a:endParaRPr lang="en-GB"/>
        </a:p>
      </dgm:t>
    </dgm:pt>
    <dgm:pt modelId="{231DA524-DA6A-4396-82EA-827402FCC6AC}" type="sibTrans" cxnId="{18B8E0D9-C8A6-4205-BED8-57C04EA15BC4}">
      <dgm:prSet/>
      <dgm:spPr/>
      <dgm:t>
        <a:bodyPr/>
        <a:lstStyle/>
        <a:p>
          <a:endParaRPr lang="en-GB"/>
        </a:p>
      </dgm:t>
    </dgm:pt>
    <dgm:pt modelId="{B1FB28F8-5670-42DB-A150-F2A9C106C9AE}">
      <dgm:prSet phldrT="[Text]" phldr="1" custT="1"/>
      <dgm:spPr>
        <a:solidFill>
          <a:srgbClr val="605881"/>
        </a:solidFill>
      </dgm:spPr>
      <dgm:t>
        <a:bodyPr/>
        <a:lstStyle/>
        <a:p>
          <a:endParaRPr lang="en-GB" sz="2000" dirty="0"/>
        </a:p>
      </dgm:t>
    </dgm:pt>
    <dgm:pt modelId="{7630B4FF-9E6B-45FA-B509-D5050A31A1A9}" type="parTrans" cxnId="{AE35A118-7BE4-4701-82A8-B65BAB02A29F}">
      <dgm:prSet/>
      <dgm:spPr/>
      <dgm:t>
        <a:bodyPr/>
        <a:lstStyle/>
        <a:p>
          <a:endParaRPr lang="en-GB"/>
        </a:p>
      </dgm:t>
    </dgm:pt>
    <dgm:pt modelId="{D55FEA2D-7C0C-4AB9-9FFC-0163ACD96DF3}" type="sibTrans" cxnId="{AE35A118-7BE4-4701-82A8-B65BAB02A29F}">
      <dgm:prSet/>
      <dgm:spPr/>
      <dgm:t>
        <a:bodyPr/>
        <a:lstStyle/>
        <a:p>
          <a:endParaRPr lang="en-GB"/>
        </a:p>
      </dgm:t>
    </dgm:pt>
    <dgm:pt modelId="{A9EFEDC6-1760-43AB-98CB-F20CA593B170}">
      <dgm:prSet phldrT="[Text]" custT="1"/>
      <dgm:spPr>
        <a:ln>
          <a:solidFill>
            <a:srgbClr val="605881"/>
          </a:solidFill>
        </a:ln>
      </dgm:spPr>
      <dgm:t>
        <a:bodyPr/>
        <a:lstStyle/>
        <a:p>
          <a:pPr algn="l"/>
          <a:endParaRPr lang="en-GB" sz="1600" dirty="0"/>
        </a:p>
        <a:p>
          <a:pPr algn="ctr"/>
          <a:endParaRPr lang="en-GB" sz="1600" b="1" dirty="0"/>
        </a:p>
        <a:p>
          <a:pPr algn="ctr"/>
          <a:r>
            <a:rPr lang="en-GB" sz="2400" b="1" i="0" u="none" dirty="0">
              <a:latin typeface="Arial Rounded MT Bold" panose="020F0704030504030204" pitchFamily="34" charset="0"/>
            </a:rPr>
            <a:t>THINK SMART!</a:t>
          </a:r>
        </a:p>
        <a:p>
          <a:pPr algn="ctr"/>
          <a:r>
            <a:rPr lang="en-GB" sz="2400" b="1" i="0" u="none" dirty="0">
              <a:latin typeface="Arial Rounded MT Bold" panose="020F0704030504030204" pitchFamily="34" charset="0"/>
            </a:rPr>
            <a:t>GO CLOUD</a:t>
          </a:r>
        </a:p>
      </dgm:t>
    </dgm:pt>
    <dgm:pt modelId="{46F34A2A-C643-4620-BFF7-DCBD7A94BC69}" type="parTrans" cxnId="{013D9644-B4F8-4F86-868B-2AD3584DF367}">
      <dgm:prSet/>
      <dgm:spPr/>
      <dgm:t>
        <a:bodyPr/>
        <a:lstStyle/>
        <a:p>
          <a:endParaRPr lang="en-GB"/>
        </a:p>
      </dgm:t>
    </dgm:pt>
    <dgm:pt modelId="{253694E5-5595-4BB3-9C98-071CB6E445D6}" type="sibTrans" cxnId="{013D9644-B4F8-4F86-868B-2AD3584DF367}">
      <dgm:prSet/>
      <dgm:spPr/>
      <dgm:t>
        <a:bodyPr/>
        <a:lstStyle/>
        <a:p>
          <a:endParaRPr lang="en-GB"/>
        </a:p>
      </dgm:t>
    </dgm:pt>
    <dgm:pt modelId="{D476230E-99B5-4D01-9360-13A47D3567F7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dirty="0">
            <a:latin typeface="Arial Rounded MT Bold" panose="020F0704030504030204" pitchFamily="34" charset="0"/>
          </a:endParaRPr>
        </a:p>
      </dgm:t>
    </dgm:pt>
    <dgm:pt modelId="{454F5583-2567-44E7-81F7-7032B66AAA99}" type="parTrans" cxnId="{C5B67B9E-9939-4B16-A0C9-6F6CF40FA99E}">
      <dgm:prSet/>
      <dgm:spPr/>
      <dgm:t>
        <a:bodyPr/>
        <a:lstStyle/>
        <a:p>
          <a:endParaRPr lang="en-IN"/>
        </a:p>
      </dgm:t>
    </dgm:pt>
    <dgm:pt modelId="{07B3C098-2ABF-44A2-86F7-5CFAE8D07305}" type="sibTrans" cxnId="{C5B67B9E-9939-4B16-A0C9-6F6CF40FA99E}">
      <dgm:prSet/>
      <dgm:spPr/>
      <dgm:t>
        <a:bodyPr/>
        <a:lstStyle/>
        <a:p>
          <a:endParaRPr lang="en-IN"/>
        </a:p>
      </dgm:t>
    </dgm:pt>
    <dgm:pt modelId="{01A0DD48-7DA4-4F56-B7CB-922A59365829}" type="pres">
      <dgm:prSet presAssocID="{7C8A9264-3BCB-4F88-87DC-3B6A063FE89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2A9BD89-9BB2-42FD-A1D7-5822D62FF4ED}" type="pres">
      <dgm:prSet presAssocID="{3F012D19-5ED6-44C8-9D81-1C9E680B7159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854EC905-CAD9-4EFA-A412-0A31BF834502}" type="pres">
      <dgm:prSet presAssocID="{3F012D19-5ED6-44C8-9D81-1C9E680B715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28E6A850-7A2E-432F-8CEB-190145D6D4D8}" type="pres">
      <dgm:prSet presAssocID="{9605834D-AC38-4C5D-8BDE-70ED6CC4E643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187C6BF-A7E2-4124-9A93-9552A1A62CFF}" type="pres">
      <dgm:prSet presAssocID="{9605834D-AC38-4C5D-8BDE-70ED6CC4E643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F8E29A0E-16C0-425C-81D4-9B51A9B4F222}" type="pres">
      <dgm:prSet presAssocID="{B1FB28F8-5670-42DB-A150-F2A9C106C9AE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C046D15E-BA93-4D82-82E1-6AA2A0D5BDCC}" type="pres">
      <dgm:prSet presAssocID="{B1FB28F8-5670-42DB-A150-F2A9C106C9A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35A118-7BE4-4701-82A8-B65BAB02A29F}" srcId="{7C8A9264-3BCB-4F88-87DC-3B6A063FE899}" destId="{B1FB28F8-5670-42DB-A150-F2A9C106C9AE}" srcOrd="2" destOrd="0" parTransId="{7630B4FF-9E6B-45FA-B509-D5050A31A1A9}" sibTransId="{D55FEA2D-7C0C-4AB9-9FFC-0163ACD96DF3}"/>
    <dgm:cxn modelId="{322BBC1E-496D-47A4-92B2-0B54FCB5F847}" type="presOf" srcId="{A9EFEDC6-1760-43AB-98CB-F20CA593B170}" destId="{C046D15E-BA93-4D82-82E1-6AA2A0D5BDCC}" srcOrd="0" destOrd="0" presId="urn:microsoft.com/office/officeart/2009/3/layout/IncreasingArrowsProcess"/>
    <dgm:cxn modelId="{77DFE621-A8F4-4FEF-8968-867111E369A1}" type="presOf" srcId="{7BED7121-EFA3-4393-98F6-A6DF343BC2E4}" destId="{D187C6BF-A7E2-4124-9A93-9552A1A62CFF}" srcOrd="0" destOrd="0" presId="urn:microsoft.com/office/officeart/2009/3/layout/IncreasingArrowsProcess"/>
    <dgm:cxn modelId="{5B673622-2FF1-4E4A-8F04-FD67A24C6586}" type="presOf" srcId="{784E35F0-7975-4E44-B42A-0799EE7D75C9}" destId="{854EC905-CAD9-4EFA-A412-0A31BF834502}" srcOrd="0" destOrd="0" presId="urn:microsoft.com/office/officeart/2009/3/layout/IncreasingArrowsProcess"/>
    <dgm:cxn modelId="{5B399027-4F4D-4B7C-915C-1C53EC77438A}" srcId="{7C8A9264-3BCB-4F88-87DC-3B6A063FE899}" destId="{3F012D19-5ED6-44C8-9D81-1C9E680B7159}" srcOrd="0" destOrd="0" parTransId="{BC5E2588-7833-4F17-9E06-AFEC522520CB}" sibTransId="{DBA06210-CDF8-4F16-87BD-CFBD0340F348}"/>
    <dgm:cxn modelId="{63AD5339-3487-48D4-BC29-C553E1BA6F96}" srcId="{3F012D19-5ED6-44C8-9D81-1C9E680B7159}" destId="{784E35F0-7975-4E44-B42A-0799EE7D75C9}" srcOrd="0" destOrd="0" parTransId="{5E5A9437-78C7-4B60-83D7-037D1997FFC8}" sibTransId="{E422CA4B-0054-425F-A444-7329A60AF8CE}"/>
    <dgm:cxn modelId="{3E437B5D-3073-4301-A010-73836BE0073A}" type="presOf" srcId="{B1FB28F8-5670-42DB-A150-F2A9C106C9AE}" destId="{F8E29A0E-16C0-425C-81D4-9B51A9B4F222}" srcOrd="0" destOrd="0" presId="urn:microsoft.com/office/officeart/2009/3/layout/IncreasingArrowsProcess"/>
    <dgm:cxn modelId="{3242EE60-8264-4233-8D39-3E18221DE6C6}" type="presOf" srcId="{D476230E-99B5-4D01-9360-13A47D3567F7}" destId="{854EC905-CAD9-4EFA-A412-0A31BF834502}" srcOrd="0" destOrd="1" presId="urn:microsoft.com/office/officeart/2009/3/layout/IncreasingArrowsProcess"/>
    <dgm:cxn modelId="{013D9644-B4F8-4F86-868B-2AD3584DF367}" srcId="{B1FB28F8-5670-42DB-A150-F2A9C106C9AE}" destId="{A9EFEDC6-1760-43AB-98CB-F20CA593B170}" srcOrd="0" destOrd="0" parTransId="{46F34A2A-C643-4620-BFF7-DCBD7A94BC69}" sibTransId="{253694E5-5595-4BB3-9C98-071CB6E445D6}"/>
    <dgm:cxn modelId="{0299D572-6FF4-4732-828A-5B6A200D02BC}" srcId="{7C8A9264-3BCB-4F88-87DC-3B6A063FE899}" destId="{9605834D-AC38-4C5D-8BDE-70ED6CC4E643}" srcOrd="1" destOrd="0" parTransId="{78EC1AA1-D3DF-405C-B700-44EF86D6269C}" sibTransId="{7A2062D0-D49A-4670-AEF7-0D62110F96A2}"/>
    <dgm:cxn modelId="{4B735D9E-809F-4906-B8A4-7C030E2CF1A1}" type="presOf" srcId="{3F012D19-5ED6-44C8-9D81-1C9E680B7159}" destId="{62A9BD89-9BB2-42FD-A1D7-5822D62FF4ED}" srcOrd="0" destOrd="0" presId="urn:microsoft.com/office/officeart/2009/3/layout/IncreasingArrowsProcess"/>
    <dgm:cxn modelId="{C5B67B9E-9939-4B16-A0C9-6F6CF40FA99E}" srcId="{3F012D19-5ED6-44C8-9D81-1C9E680B7159}" destId="{D476230E-99B5-4D01-9360-13A47D3567F7}" srcOrd="1" destOrd="0" parTransId="{454F5583-2567-44E7-81F7-7032B66AAA99}" sibTransId="{07B3C098-2ABF-44A2-86F7-5CFAE8D07305}"/>
    <dgm:cxn modelId="{53EFB6B0-3157-46CF-A8FF-CF859E9A4220}" type="presOf" srcId="{7C8A9264-3BCB-4F88-87DC-3B6A063FE899}" destId="{01A0DD48-7DA4-4F56-B7CB-922A59365829}" srcOrd="0" destOrd="0" presId="urn:microsoft.com/office/officeart/2009/3/layout/IncreasingArrowsProcess"/>
    <dgm:cxn modelId="{8F15A5C3-BB45-4197-92F5-C284F1AAAB2B}" type="presOf" srcId="{9605834D-AC38-4C5D-8BDE-70ED6CC4E643}" destId="{28E6A850-7A2E-432F-8CEB-190145D6D4D8}" srcOrd="0" destOrd="0" presId="urn:microsoft.com/office/officeart/2009/3/layout/IncreasingArrowsProcess"/>
    <dgm:cxn modelId="{18B8E0D9-C8A6-4205-BED8-57C04EA15BC4}" srcId="{9605834D-AC38-4C5D-8BDE-70ED6CC4E643}" destId="{7BED7121-EFA3-4393-98F6-A6DF343BC2E4}" srcOrd="0" destOrd="0" parTransId="{35BFD73D-DA95-4E9A-A2EA-C60DF1E3874E}" sibTransId="{231DA524-DA6A-4396-82EA-827402FCC6AC}"/>
    <dgm:cxn modelId="{0CB43BAA-F217-4193-B79E-F18E56DFE46F}" type="presParOf" srcId="{01A0DD48-7DA4-4F56-B7CB-922A59365829}" destId="{62A9BD89-9BB2-42FD-A1D7-5822D62FF4ED}" srcOrd="0" destOrd="0" presId="urn:microsoft.com/office/officeart/2009/3/layout/IncreasingArrowsProcess"/>
    <dgm:cxn modelId="{8024A77B-2575-48BA-83D7-9FFA170F3A56}" type="presParOf" srcId="{01A0DD48-7DA4-4F56-B7CB-922A59365829}" destId="{854EC905-CAD9-4EFA-A412-0A31BF834502}" srcOrd="1" destOrd="0" presId="urn:microsoft.com/office/officeart/2009/3/layout/IncreasingArrowsProcess"/>
    <dgm:cxn modelId="{61F4A108-AC1E-49C6-AD60-5A6778A21D8C}" type="presParOf" srcId="{01A0DD48-7DA4-4F56-B7CB-922A59365829}" destId="{28E6A850-7A2E-432F-8CEB-190145D6D4D8}" srcOrd="2" destOrd="0" presId="urn:microsoft.com/office/officeart/2009/3/layout/IncreasingArrowsProcess"/>
    <dgm:cxn modelId="{64263581-A5C1-4C3F-8355-8AA042E190EA}" type="presParOf" srcId="{01A0DD48-7DA4-4F56-B7CB-922A59365829}" destId="{D187C6BF-A7E2-4124-9A93-9552A1A62CFF}" srcOrd="3" destOrd="0" presId="urn:microsoft.com/office/officeart/2009/3/layout/IncreasingArrowsProcess"/>
    <dgm:cxn modelId="{37905315-6AA2-4CB3-A36E-77E18CD2B4C0}" type="presParOf" srcId="{01A0DD48-7DA4-4F56-B7CB-922A59365829}" destId="{F8E29A0E-16C0-425C-81D4-9B51A9B4F222}" srcOrd="4" destOrd="0" presId="urn:microsoft.com/office/officeart/2009/3/layout/IncreasingArrowsProcess"/>
    <dgm:cxn modelId="{26C0C93A-2304-4713-BFC5-4BB01D4BF454}" type="presParOf" srcId="{01A0DD48-7DA4-4F56-B7CB-922A59365829}" destId="{C046D15E-BA93-4D82-82E1-6AA2A0D5BDC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BD89-9BB2-42FD-A1D7-5822D62FF4ED}">
      <dsp:nvSpPr>
        <dsp:cNvPr id="0" name=""/>
        <dsp:cNvSpPr/>
      </dsp:nvSpPr>
      <dsp:spPr>
        <a:xfrm>
          <a:off x="1528434" y="10274"/>
          <a:ext cx="9135131" cy="1330423"/>
        </a:xfrm>
        <a:prstGeom prst="rightArrow">
          <a:avLst>
            <a:gd name="adj1" fmla="val 50000"/>
            <a:gd name="adj2" fmla="val 50000"/>
          </a:avLst>
        </a:prstGeom>
        <a:solidFill>
          <a:srgbClr val="252D6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11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1528434" y="342880"/>
        <a:ext cx="8802525" cy="665211"/>
      </dsp:txXfrm>
    </dsp:sp>
    <dsp:sp modelId="{854EC905-CAD9-4EFA-A412-0A31BF834502}">
      <dsp:nvSpPr>
        <dsp:cNvPr id="0" name=""/>
        <dsp:cNvSpPr/>
      </dsp:nvSpPr>
      <dsp:spPr>
        <a:xfrm>
          <a:off x="1528434" y="1036222"/>
          <a:ext cx="2813620" cy="2562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52D6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endParaRPr lang="en-US" sz="1800" b="0" i="0" kern="1200" dirty="0">
            <a:latin typeface="Arial Rounded MT Bold" panose="020F070403050403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600" b="0" i="0" kern="1200" dirty="0">
              <a:latin typeface="Arial Rounded MT Bold" panose="020F0704030504030204" pitchFamily="34" charset="0"/>
            </a:rPr>
            <a:t>One can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600" b="0" i="0" kern="1200" dirty="0">
              <a:latin typeface="Arial Rounded MT Bold" panose="020F0704030504030204" pitchFamily="34" charset="0"/>
            </a:rPr>
            <a:t>Innovate ways to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600" b="0" i="0" kern="1200" dirty="0">
              <a:latin typeface="Arial Rounded MT Bold" panose="020F0704030504030204" pitchFamily="34" charset="0"/>
            </a:rPr>
            <a:t>Grow and Accomplish when Adopting to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600" b="0" i="0" kern="1200" dirty="0">
              <a:latin typeface="Arial Rounded MT Bold" panose="020F0704030504030204" pitchFamily="34" charset="0"/>
            </a:rPr>
            <a:t>Cloud Infrastructure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600" b="0" i="0" kern="1200" dirty="0">
              <a:latin typeface="Arial Rounded MT Bold" panose="020F0704030504030204" pitchFamily="34" charset="0"/>
            </a:rPr>
            <a:t>as the Key Benefits is Enormous</a:t>
          </a:r>
          <a:endParaRPr lang="en-US" sz="1600" b="0" kern="1200" dirty="0">
            <a:latin typeface="Arial Rounded MT Bold" panose="020F0704030504030204" pitchFamily="34" charset="0"/>
          </a:endParaRPr>
        </a:p>
        <a:p>
          <a:pPr marL="0"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Arial Rounded MT Bold" panose="020F0704030504030204" pitchFamily="34" charset="0"/>
          </a:endParaRPr>
        </a:p>
      </dsp:txBody>
      <dsp:txXfrm>
        <a:off x="1528434" y="1036222"/>
        <a:ext cx="2813620" cy="2562884"/>
      </dsp:txXfrm>
    </dsp:sp>
    <dsp:sp modelId="{28E6A850-7A2E-432F-8CEB-190145D6D4D8}">
      <dsp:nvSpPr>
        <dsp:cNvPr id="0" name=""/>
        <dsp:cNvSpPr/>
      </dsp:nvSpPr>
      <dsp:spPr>
        <a:xfrm>
          <a:off x="4342054" y="453748"/>
          <a:ext cx="6321511" cy="1330423"/>
        </a:xfrm>
        <a:prstGeom prst="rightArrow">
          <a:avLst>
            <a:gd name="adj1" fmla="val 50000"/>
            <a:gd name="adj2" fmla="val 50000"/>
          </a:avLst>
        </a:prstGeom>
        <a:solidFill>
          <a:srgbClr val="484E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11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4342054" y="786354"/>
        <a:ext cx="5988905" cy="665211"/>
      </dsp:txXfrm>
    </dsp:sp>
    <dsp:sp modelId="{D187C6BF-A7E2-4124-9A93-9552A1A62CFF}">
      <dsp:nvSpPr>
        <dsp:cNvPr id="0" name=""/>
        <dsp:cNvSpPr/>
      </dsp:nvSpPr>
      <dsp:spPr>
        <a:xfrm>
          <a:off x="4342054" y="1479697"/>
          <a:ext cx="2813620" cy="2562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84E7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Arial Rounded MT Bold" panose="020F07040305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Future of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Cloud Computing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will be at the Forefront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of all Technologies to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solve major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Business Challenges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rial Rounded MT Bold" panose="020F0704030504030204" pitchFamily="34" charset="0"/>
            </a:rPr>
            <a:t>with lot more features</a:t>
          </a:r>
          <a:endParaRPr lang="en-GB" sz="1600" b="0" kern="1200" dirty="0">
            <a:latin typeface="Arial Rounded MT Bold" panose="020F0704030504030204" pitchFamily="34" charset="0"/>
          </a:endParaRPr>
        </a:p>
      </dsp:txBody>
      <dsp:txXfrm>
        <a:off x="4342054" y="1479697"/>
        <a:ext cx="2813620" cy="2562884"/>
      </dsp:txXfrm>
    </dsp:sp>
    <dsp:sp modelId="{F8E29A0E-16C0-425C-81D4-9B51A9B4F222}">
      <dsp:nvSpPr>
        <dsp:cNvPr id="0" name=""/>
        <dsp:cNvSpPr/>
      </dsp:nvSpPr>
      <dsp:spPr>
        <a:xfrm>
          <a:off x="7155675" y="897223"/>
          <a:ext cx="3507890" cy="1330423"/>
        </a:xfrm>
        <a:prstGeom prst="rightArrow">
          <a:avLst>
            <a:gd name="adj1" fmla="val 50000"/>
            <a:gd name="adj2" fmla="val 50000"/>
          </a:avLst>
        </a:prstGeom>
        <a:solidFill>
          <a:srgbClr val="6058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11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7155675" y="1229829"/>
        <a:ext cx="3175284" cy="665211"/>
      </dsp:txXfrm>
    </dsp:sp>
    <dsp:sp modelId="{C046D15E-BA93-4D82-82E1-6AA2A0D5BDCC}">
      <dsp:nvSpPr>
        <dsp:cNvPr id="0" name=""/>
        <dsp:cNvSpPr/>
      </dsp:nvSpPr>
      <dsp:spPr>
        <a:xfrm>
          <a:off x="7155675" y="1923171"/>
          <a:ext cx="2813620" cy="252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588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>
              <a:latin typeface="Arial Rounded MT Bold" panose="020F0704030504030204" pitchFamily="34" charset="0"/>
            </a:rPr>
            <a:t>THINK SMART!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>
              <a:latin typeface="Arial Rounded MT Bold" panose="020F0704030504030204" pitchFamily="34" charset="0"/>
            </a:rPr>
            <a:t>GO CLOUD</a:t>
          </a:r>
        </a:p>
      </dsp:txBody>
      <dsp:txXfrm>
        <a:off x="7155675" y="1923171"/>
        <a:ext cx="2813620" cy="252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D4E8B-7D7A-440D-B58F-34C91A30CF3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2CA8-8248-4858-A2C6-CDDB9AFA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4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673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769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6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80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1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97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6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5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8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7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1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8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7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6000" y="139868"/>
            <a:ext cx="2449826" cy="6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https://media-private.canva.com/MACi3p8tvmg/1/thumbnail.png?response-expires=Sun%2C%2004%20Feb%202018%2016%3A10%3A41%20GMT&amp;AWSAccessKeyId=AKIAJWF6QO3UH4PAAJ6Q&amp;Expires=1517760641&amp;Signature=pRC4sX3xevYhSBTix7Cid1Lxw%2BA%3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345328" y="126074"/>
            <a:ext cx="1688150" cy="5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 descr="https://media-private.canva.com/MACimcSfzJ4/1/thumbnail.jpg?response-expires=Sun%2C%2004%20Feb%202018%2016%3A35%3A35%20GMT&amp;AWSAccessKeyId=AKIAJWF6QO3UH4PAAJ6Q&amp;Expires=1517762135&amp;Signature=EFT%2ByE5%2BgrUl60MqYEEpSk%2Fg5o4%3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082550" y="126075"/>
            <a:ext cx="573975" cy="5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408875" y="126075"/>
            <a:ext cx="1448048" cy="6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7">
            <a:alphaModFix/>
          </a:blip>
          <a:srcRect t="20679" b="24927"/>
          <a:stretch/>
        </p:blipFill>
        <p:spPr>
          <a:xfrm>
            <a:off x="5856925" y="128850"/>
            <a:ext cx="1688154" cy="649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352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710A7-0B96-4ABB-ADC6-6B6931151C8B}"/>
              </a:ext>
            </a:extLst>
          </p:cNvPr>
          <p:cNvSpPr/>
          <p:nvPr/>
        </p:nvSpPr>
        <p:spPr>
          <a:xfrm>
            <a:off x="402342" y="2386231"/>
            <a:ext cx="6096429" cy="3569295"/>
          </a:xfrm>
          <a:prstGeom prst="roundRect">
            <a:avLst>
              <a:gd name="adj" fmla="val 9216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A5CA4-2349-491D-81E9-1128C897E4CE}"/>
              </a:ext>
            </a:extLst>
          </p:cNvPr>
          <p:cNvSpPr/>
          <p:nvPr/>
        </p:nvSpPr>
        <p:spPr>
          <a:xfrm>
            <a:off x="500744" y="2461488"/>
            <a:ext cx="5998028" cy="3422477"/>
          </a:xfrm>
          <a:prstGeom prst="roundRect">
            <a:avLst>
              <a:gd name="adj" fmla="val 9216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Google Shape;87;p13"/>
          <p:cNvSpPr/>
          <p:nvPr/>
        </p:nvSpPr>
        <p:spPr>
          <a:xfrm>
            <a:off x="580572" y="1386299"/>
            <a:ext cx="11001828" cy="4571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3DAB2-9BEF-45C8-9B8B-16DEF82E9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444" y="2386231"/>
            <a:ext cx="6566628" cy="21204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oper Black" panose="0208090404030B020404" pitchFamily="18" charset="0"/>
              </a:rPr>
              <a:t>Cloud Computing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191B7-06BE-4914-8B0E-BB6030C6F960}"/>
              </a:ext>
            </a:extLst>
          </p:cNvPr>
          <p:cNvSpPr txBox="1"/>
          <p:nvPr/>
        </p:nvSpPr>
        <p:spPr>
          <a:xfrm>
            <a:off x="1838324" y="4490803"/>
            <a:ext cx="4048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oper Black" panose="0208090404030B020404" pitchFamily="18" charset="0"/>
              </a:rPr>
              <a:t>Rajarajeshwari</a:t>
            </a:r>
            <a:r>
              <a:rPr lang="en-US" sz="2800" dirty="0">
                <a:latin typeface="Cooper Black" panose="0208090404030B020404" pitchFamily="18" charset="0"/>
              </a:rPr>
              <a:t> S</a:t>
            </a:r>
          </a:p>
          <a:p>
            <a:r>
              <a:rPr lang="en-US" sz="2800" dirty="0">
                <a:latin typeface="Cooper Black" panose="0208090404030B020404" pitchFamily="18" charset="0"/>
              </a:rPr>
              <a:t>Nandhini C S M</a:t>
            </a:r>
          </a:p>
          <a:p>
            <a:endParaRPr lang="en-GB" sz="2800" dirty="0">
              <a:latin typeface="Cooper Black" panose="0208090404030B020404" pitchFamily="18" charset="0"/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03100AF-003E-400E-8F04-71782CE1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1" y="1956315"/>
            <a:ext cx="4949831" cy="4207450"/>
          </a:xfrm>
          <a:prstGeom prst="wedgeEllipseCallout">
            <a:avLst>
              <a:gd name="adj1" fmla="val -48946"/>
              <a:gd name="adj2" fmla="val 39950"/>
            </a:avLst>
          </a:prstGeom>
        </p:spPr>
      </p:pic>
    </p:spTree>
    <p:extLst>
      <p:ext uri="{BB962C8B-B14F-4D97-AF65-F5344CB8AC3E}">
        <p14:creationId xmlns:p14="http://schemas.microsoft.com/office/powerpoint/2010/main" val="41481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7C43B07-6A7D-48C7-B78A-64166ABF8409}"/>
              </a:ext>
            </a:extLst>
          </p:cNvPr>
          <p:cNvSpPr txBox="1">
            <a:spLocks/>
          </p:cNvSpPr>
          <p:nvPr/>
        </p:nvSpPr>
        <p:spPr>
          <a:xfrm>
            <a:off x="3450148" y="1316746"/>
            <a:ext cx="5231406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Britannic Bold" panose="020B0903060703020204" pitchFamily="34" charset="0"/>
              </a:rPr>
              <a:t>PROS</a:t>
            </a:r>
            <a:endParaRPr lang="en-US" altLang="ko-KR" sz="2400" b="1" dirty="0">
              <a:solidFill>
                <a:srgbClr val="00000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5">
            <a:extLst>
              <a:ext uri="{FF2B5EF4-FFF2-40B4-BE49-F238E27FC236}">
                <a16:creationId xmlns:a16="http://schemas.microsoft.com/office/drawing/2014/main" id="{4ED36EA0-F068-4ED6-8B85-EDE2ECF628C9}"/>
              </a:ext>
            </a:extLst>
          </p:cNvPr>
          <p:cNvCxnSpPr/>
          <p:nvPr/>
        </p:nvCxnSpPr>
        <p:spPr>
          <a:xfrm flipV="1">
            <a:off x="7451037" y="2697308"/>
            <a:ext cx="612000" cy="612000"/>
          </a:xfrm>
          <a:prstGeom prst="line">
            <a:avLst/>
          </a:prstGeom>
          <a:noFill/>
          <a:ln w="31750" cap="sq" cmpd="sng" algn="ctr">
            <a:solidFill>
              <a:srgbClr val="1651B9"/>
            </a:solidFill>
            <a:prstDash val="solid"/>
            <a:headEnd type="oval" w="med" len="med"/>
            <a:tailEnd type="triangle" w="lg" len="med"/>
          </a:ln>
          <a:effectLst/>
        </p:spPr>
      </p:cxnSp>
      <p:cxnSp>
        <p:nvCxnSpPr>
          <p:cNvPr id="8" name="Straight Connector 66">
            <a:extLst>
              <a:ext uri="{FF2B5EF4-FFF2-40B4-BE49-F238E27FC236}">
                <a16:creationId xmlns:a16="http://schemas.microsoft.com/office/drawing/2014/main" id="{C91FA276-066D-4105-923C-D4E1B2478FF1}"/>
              </a:ext>
            </a:extLst>
          </p:cNvPr>
          <p:cNvCxnSpPr/>
          <p:nvPr/>
        </p:nvCxnSpPr>
        <p:spPr>
          <a:xfrm>
            <a:off x="7451037" y="3911558"/>
            <a:ext cx="612000" cy="0"/>
          </a:xfrm>
          <a:prstGeom prst="line">
            <a:avLst/>
          </a:prstGeom>
          <a:noFill/>
          <a:ln w="31750" cap="sq" cmpd="sng" algn="ctr">
            <a:solidFill>
              <a:srgbClr val="8064A2"/>
            </a:solidFill>
            <a:prstDash val="solid"/>
            <a:headEnd type="oval" w="med" len="med"/>
            <a:tailEnd type="triangle" w="lg" len="med"/>
          </a:ln>
          <a:effectLst/>
        </p:spPr>
      </p:cxnSp>
      <p:cxnSp>
        <p:nvCxnSpPr>
          <p:cNvPr id="9" name="Straight Connector 67">
            <a:extLst>
              <a:ext uri="{FF2B5EF4-FFF2-40B4-BE49-F238E27FC236}">
                <a16:creationId xmlns:a16="http://schemas.microsoft.com/office/drawing/2014/main" id="{2600CD02-0830-42B9-B717-B08D6DB0A807}"/>
              </a:ext>
            </a:extLst>
          </p:cNvPr>
          <p:cNvCxnSpPr/>
          <p:nvPr/>
        </p:nvCxnSpPr>
        <p:spPr>
          <a:xfrm>
            <a:off x="7451037" y="4516762"/>
            <a:ext cx="612000" cy="612000"/>
          </a:xfrm>
          <a:prstGeom prst="line">
            <a:avLst/>
          </a:prstGeom>
          <a:noFill/>
          <a:ln w="31750" cap="sq" cmpd="sng" algn="ctr">
            <a:solidFill>
              <a:srgbClr val="252D64"/>
            </a:solidFill>
            <a:prstDash val="solid"/>
            <a:headEnd type="oval" w="med" len="med"/>
            <a:tailEnd type="triangle" w="lg" len="med"/>
          </a:ln>
          <a:effectLst/>
        </p:spPr>
      </p:cxnSp>
      <p:cxnSp>
        <p:nvCxnSpPr>
          <p:cNvPr id="10" name="Straight Connector 68">
            <a:extLst>
              <a:ext uri="{FF2B5EF4-FFF2-40B4-BE49-F238E27FC236}">
                <a16:creationId xmlns:a16="http://schemas.microsoft.com/office/drawing/2014/main" id="{53894E63-6B95-44EE-9607-7DEBC7EF9162}"/>
              </a:ext>
            </a:extLst>
          </p:cNvPr>
          <p:cNvCxnSpPr/>
          <p:nvPr/>
        </p:nvCxnSpPr>
        <p:spPr>
          <a:xfrm flipH="1" flipV="1">
            <a:off x="4128964" y="2697308"/>
            <a:ext cx="612000" cy="612000"/>
          </a:xfrm>
          <a:prstGeom prst="line">
            <a:avLst/>
          </a:prstGeom>
          <a:noFill/>
          <a:ln w="31750" cap="sq" cmpd="sng" algn="ctr">
            <a:solidFill>
              <a:srgbClr val="5D71B8"/>
            </a:solidFill>
            <a:prstDash val="solid"/>
            <a:headEnd type="oval" w="med" len="med"/>
            <a:tailEnd type="triangle" w="lg" len="med"/>
          </a:ln>
          <a:effectLst/>
        </p:spPr>
      </p:cxnSp>
      <p:cxnSp>
        <p:nvCxnSpPr>
          <p:cNvPr id="11" name="Straight Connector 69">
            <a:extLst>
              <a:ext uri="{FF2B5EF4-FFF2-40B4-BE49-F238E27FC236}">
                <a16:creationId xmlns:a16="http://schemas.microsoft.com/office/drawing/2014/main" id="{94EBDDDC-5103-43DF-A299-DEBC43FED01C}"/>
              </a:ext>
            </a:extLst>
          </p:cNvPr>
          <p:cNvCxnSpPr/>
          <p:nvPr/>
        </p:nvCxnSpPr>
        <p:spPr>
          <a:xfrm flipH="1" flipV="1">
            <a:off x="4128964" y="3894373"/>
            <a:ext cx="612000" cy="17185"/>
          </a:xfrm>
          <a:prstGeom prst="line">
            <a:avLst/>
          </a:prstGeom>
          <a:noFill/>
          <a:ln w="31750" cap="sq" cmpd="sng" algn="ctr">
            <a:solidFill>
              <a:srgbClr val="4BACC6"/>
            </a:solidFill>
            <a:prstDash val="solid"/>
            <a:headEnd type="oval" w="med" len="med"/>
            <a:tailEnd type="triangle" w="lg" len="med"/>
          </a:ln>
          <a:effectLst/>
        </p:spPr>
      </p:cxnSp>
      <p:cxnSp>
        <p:nvCxnSpPr>
          <p:cNvPr id="12" name="Straight Connector 70">
            <a:extLst>
              <a:ext uri="{FF2B5EF4-FFF2-40B4-BE49-F238E27FC236}">
                <a16:creationId xmlns:a16="http://schemas.microsoft.com/office/drawing/2014/main" id="{7F8E5D29-70BE-46CC-978A-F18276AEC329}"/>
              </a:ext>
            </a:extLst>
          </p:cNvPr>
          <p:cNvCxnSpPr/>
          <p:nvPr/>
        </p:nvCxnSpPr>
        <p:spPr>
          <a:xfrm flipH="1">
            <a:off x="4128964" y="4516762"/>
            <a:ext cx="612000" cy="612000"/>
          </a:xfrm>
          <a:prstGeom prst="line">
            <a:avLst/>
          </a:prstGeom>
          <a:noFill/>
          <a:ln w="31750" cap="sq" cmpd="sng" algn="ctr">
            <a:solidFill>
              <a:srgbClr val="605881"/>
            </a:solidFill>
            <a:prstDash val="solid"/>
            <a:headEnd type="oval" w="med" len="med"/>
            <a:tailEnd type="triangle" w="lg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110EF2-9480-40BA-AE0B-7D92AE619F5E}"/>
              </a:ext>
            </a:extLst>
          </p:cNvPr>
          <p:cNvSpPr txBox="1"/>
          <p:nvPr/>
        </p:nvSpPr>
        <p:spPr>
          <a:xfrm>
            <a:off x="8162069" y="2321126"/>
            <a:ext cx="3096000" cy="336631"/>
          </a:xfrm>
          <a:prstGeom prst="rect">
            <a:avLst/>
          </a:prstGeom>
          <a:noFill/>
          <a:ln w="31750" cap="sq" cmpd="sng" algn="ctr">
            <a:solidFill>
              <a:srgbClr val="1651B9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backup &amp; recovery</a:t>
            </a:r>
            <a:endParaRPr lang="en-IN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76838-3BE2-4BC8-AF8B-793269131550}"/>
              </a:ext>
            </a:extLst>
          </p:cNvPr>
          <p:cNvSpPr txBox="1"/>
          <p:nvPr/>
        </p:nvSpPr>
        <p:spPr>
          <a:xfrm>
            <a:off x="8187579" y="3734649"/>
            <a:ext cx="3096000" cy="336631"/>
          </a:xfrm>
          <a:prstGeom prst="rect">
            <a:avLst/>
          </a:prstGeom>
          <a:noFill/>
          <a:ln w="31750" cap="sq" cmpd="sng" algn="ctr">
            <a:solidFill>
              <a:srgbClr val="8064A2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Huge cloud storage</a:t>
            </a:r>
            <a:endParaRPr lang="en-IN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64D7E-F701-4FC2-9992-EC0D82CE50BA}"/>
              </a:ext>
            </a:extLst>
          </p:cNvPr>
          <p:cNvSpPr txBox="1"/>
          <p:nvPr/>
        </p:nvSpPr>
        <p:spPr>
          <a:xfrm>
            <a:off x="8162069" y="5071759"/>
            <a:ext cx="3096000" cy="338554"/>
          </a:xfrm>
          <a:prstGeom prst="rect">
            <a:avLst/>
          </a:prstGeom>
          <a:noFill/>
          <a:ln w="31750" cap="sq" cmpd="sng" algn="ctr">
            <a:solidFill>
              <a:srgbClr val="252D64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Automatic software updates</a:t>
            </a:r>
            <a:endParaRPr lang="en-IN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B7BB7-0995-4193-9AF0-6C76515EF118}"/>
              </a:ext>
            </a:extLst>
          </p:cNvPr>
          <p:cNvSpPr txBox="1"/>
          <p:nvPr/>
        </p:nvSpPr>
        <p:spPr>
          <a:xfrm>
            <a:off x="933932" y="2226799"/>
            <a:ext cx="3096000" cy="338554"/>
          </a:xfrm>
          <a:prstGeom prst="rect">
            <a:avLst/>
          </a:prstGeom>
          <a:noFill/>
          <a:ln w="31750" cap="sq" cmpd="sng" algn="ctr">
            <a:solidFill>
              <a:srgbClr val="5D71B8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cs typeface="Arial" pitchFamily="34" charset="0"/>
              </a:rPr>
              <a:t>Accessibility and pay per use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2AA37-1595-409C-9936-5364E0D6F96C}"/>
              </a:ext>
            </a:extLst>
          </p:cNvPr>
          <p:cNvSpPr txBox="1"/>
          <p:nvPr/>
        </p:nvSpPr>
        <p:spPr>
          <a:xfrm>
            <a:off x="801890" y="3693214"/>
            <a:ext cx="3096000" cy="336631"/>
          </a:xfrm>
          <a:prstGeom prst="rect">
            <a:avLst/>
          </a:prstGeom>
          <a:noFill/>
          <a:ln w="31750" cap="sq" cmpd="sng" algn="ctr">
            <a:solidFill>
              <a:srgbClr val="4BACC6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pPr lvl="0" algn="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  <a:endParaRPr lang="en-IN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2483A9-99D1-4161-9DAB-2410680FAD88}"/>
              </a:ext>
            </a:extLst>
          </p:cNvPr>
          <p:cNvSpPr txBox="1"/>
          <p:nvPr/>
        </p:nvSpPr>
        <p:spPr>
          <a:xfrm>
            <a:off x="908422" y="5072721"/>
            <a:ext cx="3096000" cy="336631"/>
          </a:xfrm>
          <a:prstGeom prst="rect">
            <a:avLst/>
          </a:prstGeom>
          <a:noFill/>
          <a:ln w="31750" cap="sq" cmpd="sng" algn="ctr">
            <a:solidFill>
              <a:srgbClr val="605881"/>
            </a:solidFill>
            <a:prstDash val="solid"/>
            <a:headEnd type="oval" w="med" len="med"/>
            <a:tailEnd type="triangle" w="lg" len="med"/>
          </a:ln>
          <a:effectLst/>
        </p:spPr>
        <p:txBody>
          <a:bodyPr wrap="square" rtlCol="0" anchor="ctr">
            <a:spAutoFit/>
          </a:bodyPr>
          <a:lstStyle/>
          <a:p>
            <a:pPr lvl="0" algn="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No hardware required</a:t>
            </a:r>
            <a:endParaRPr lang="en-IN" sz="16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3">
            <a:extLst>
              <a:ext uri="{FF2B5EF4-FFF2-40B4-BE49-F238E27FC236}">
                <a16:creationId xmlns:a16="http://schemas.microsoft.com/office/drawing/2014/main" id="{668C806A-97C6-414E-AEA5-9D78A23689F1}"/>
              </a:ext>
            </a:extLst>
          </p:cNvPr>
          <p:cNvGrpSpPr/>
          <p:nvPr/>
        </p:nvGrpSpPr>
        <p:grpSpPr>
          <a:xfrm>
            <a:off x="5054983" y="2132290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45D441E5-D701-4EEF-B8E1-F32E0E12C916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081119" y="1957788"/>
                  </a:moveTo>
                  <a:cubicBezTo>
                    <a:pt x="1090893" y="2875931"/>
                    <a:pt x="1007796" y="2982070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noFill/>
            <a:ln w="508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3A65FDAA-44E7-4AB5-BE6C-4A573C8229ED}"/>
                </a:ext>
              </a:extLst>
            </p:cNvPr>
            <p:cNvGrpSpPr/>
            <p:nvPr userDrawn="1"/>
          </p:nvGrpSpPr>
          <p:grpSpPr>
            <a:xfrm>
              <a:off x="1598021" y="2141670"/>
              <a:ext cx="759035" cy="1404101"/>
              <a:chOff x="1598021" y="2141670"/>
              <a:chExt cx="759035" cy="1404101"/>
            </a:xfrm>
          </p:grpSpPr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E8BDA1E8-A34A-4BAE-9CA9-3DA75ABB6F59}"/>
                  </a:ext>
                </a:extLst>
              </p:cNvPr>
              <p:cNvSpPr/>
              <p:nvPr/>
            </p:nvSpPr>
            <p:spPr>
              <a:xfrm>
                <a:off x="1598021" y="2141670"/>
                <a:ext cx="759035" cy="997026"/>
              </a:xfrm>
              <a:custGeom>
                <a:avLst/>
                <a:gdLst/>
                <a:ahLst/>
                <a:cxnLst/>
                <a:rect l="l" t="t" r="r" b="b"/>
                <a:pathLst>
                  <a:path w="759035" h="997026">
                    <a:moveTo>
                      <a:pt x="371110" y="0"/>
                    </a:moveTo>
                    <a:lnTo>
                      <a:pt x="379518" y="1187"/>
                    </a:lnTo>
                    <a:lnTo>
                      <a:pt x="387925" y="0"/>
                    </a:lnTo>
                    <a:cubicBezTo>
                      <a:pt x="592883" y="0"/>
                      <a:pt x="759035" y="166152"/>
                      <a:pt x="759035" y="371110"/>
                    </a:cubicBezTo>
                    <a:cubicBezTo>
                      <a:pt x="754344" y="524137"/>
                      <a:pt x="603348" y="680820"/>
                      <a:pt x="594999" y="786298"/>
                    </a:cubicBezTo>
                    <a:lnTo>
                      <a:pt x="591342" y="921054"/>
                    </a:lnTo>
                    <a:cubicBezTo>
                      <a:pt x="591342" y="963012"/>
                      <a:pt x="557328" y="997026"/>
                      <a:pt x="515370" y="997026"/>
                    </a:cubicBezTo>
                    <a:lnTo>
                      <a:pt x="380610" y="997026"/>
                    </a:lnTo>
                    <a:lnTo>
                      <a:pt x="378425" y="997026"/>
                    </a:lnTo>
                    <a:lnTo>
                      <a:pt x="243665" y="997026"/>
                    </a:lnTo>
                    <a:cubicBezTo>
                      <a:pt x="201707" y="997026"/>
                      <a:pt x="167693" y="963012"/>
                      <a:pt x="167693" y="921054"/>
                    </a:cubicBezTo>
                    <a:lnTo>
                      <a:pt x="164036" y="786298"/>
                    </a:lnTo>
                    <a:cubicBezTo>
                      <a:pt x="155687" y="680820"/>
                      <a:pt x="4691" y="524137"/>
                      <a:pt x="0" y="371110"/>
                    </a:cubicBezTo>
                    <a:cubicBezTo>
                      <a:pt x="0" y="166152"/>
                      <a:pt x="166152" y="0"/>
                      <a:pt x="371110" y="0"/>
                    </a:cubicBez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6" name="Rounded Rectangle 38">
                <a:extLst>
                  <a:ext uri="{FF2B5EF4-FFF2-40B4-BE49-F238E27FC236}">
                    <a16:creationId xmlns:a16="http://schemas.microsoft.com/office/drawing/2014/main" id="{7684B339-361B-42B5-8153-13060DBA357B}"/>
                  </a:ext>
                </a:extLst>
              </p:cNvPr>
              <p:cNvSpPr/>
              <p:nvPr/>
            </p:nvSpPr>
            <p:spPr>
              <a:xfrm>
                <a:off x="1781517" y="3184830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7" name="Rounded Rectangle 39">
                <a:extLst>
                  <a:ext uri="{FF2B5EF4-FFF2-40B4-BE49-F238E27FC236}">
                    <a16:creationId xmlns:a16="http://schemas.microsoft.com/office/drawing/2014/main" id="{015CA8B1-A28F-43EE-A32F-D6F6B447D388}"/>
                  </a:ext>
                </a:extLst>
              </p:cNvPr>
              <p:cNvSpPr/>
              <p:nvPr/>
            </p:nvSpPr>
            <p:spPr>
              <a:xfrm>
                <a:off x="1781517" y="3316289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8" name="Chord 40">
                <a:extLst>
                  <a:ext uri="{FF2B5EF4-FFF2-40B4-BE49-F238E27FC236}">
                    <a16:creationId xmlns:a16="http://schemas.microsoft.com/office/drawing/2014/main" id="{43AE02DC-AD39-4F17-A488-3B52978E1861}"/>
                  </a:ext>
                </a:extLst>
              </p:cNvPr>
              <p:cNvSpPr/>
              <p:nvPr/>
            </p:nvSpPr>
            <p:spPr>
              <a:xfrm>
                <a:off x="1808879" y="3208490"/>
                <a:ext cx="337318" cy="337281"/>
              </a:xfrm>
              <a:prstGeom prst="chord">
                <a:avLst>
                  <a:gd name="adj1" fmla="val 1576679"/>
                  <a:gd name="adj2" fmla="val 9252126"/>
                </a:avLst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4" name="Round Same Side Corner Rectangle 2">
              <a:extLst>
                <a:ext uri="{FF2B5EF4-FFF2-40B4-BE49-F238E27FC236}">
                  <a16:creationId xmlns:a16="http://schemas.microsoft.com/office/drawing/2014/main" id="{B95530CF-EA2F-4543-BD81-736881F93EBF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8200" y="1004531"/>
            <a:ext cx="10515600" cy="67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4400" dirty="0">
                <a:latin typeface="Britannic Bold" panose="020B0903060703020204" pitchFamily="34" charset="0"/>
              </a:rPr>
              <a:t>Conclusion</a:t>
            </a:r>
            <a:endParaRPr sz="4400" dirty="0">
              <a:latin typeface="Britannic Bold" panose="020B0903060703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C7A90A-833F-4348-BC4C-2478F62AC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365601"/>
              </p:ext>
            </p:extLst>
          </p:nvPr>
        </p:nvGraphicFramePr>
        <p:xfrm>
          <a:off x="1" y="1679510"/>
          <a:ext cx="12192000" cy="4458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1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D3FCD9-ECA7-411F-AA95-43D6A97ED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7" b="10818"/>
          <a:stretch/>
        </p:blipFill>
        <p:spPr>
          <a:xfrm>
            <a:off x="0" y="1264920"/>
            <a:ext cx="12192000" cy="5593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0E01F-B858-4C1B-88D9-9322271DC04C}"/>
              </a:ext>
            </a:extLst>
          </p:cNvPr>
          <p:cNvSpPr txBox="1"/>
          <p:nvPr/>
        </p:nvSpPr>
        <p:spPr>
          <a:xfrm>
            <a:off x="3375582" y="3141136"/>
            <a:ext cx="5889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ritannic Bold" panose="020B0903060703020204" pitchFamily="34" charset="0"/>
              </a:rPr>
              <a:t>THANK YOU ! </a:t>
            </a:r>
            <a:endParaRPr lang="en-GB" sz="6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15">
            <a:extLst>
              <a:ext uri="{FF2B5EF4-FFF2-40B4-BE49-F238E27FC236}">
                <a16:creationId xmlns:a16="http://schemas.microsoft.com/office/drawing/2014/main" id="{DEE5DCE1-EE10-4884-8466-7C3B5B676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08384" y="8439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kern="1200" dirty="0">
                <a:solidFill>
                  <a:schemeClr val="tx1"/>
                </a:solidFill>
                <a:latin typeface="Cooper Black" panose="0208090404030B020404" pitchFamily="18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D0DB5B-209F-40F2-8A97-48E74F3A3BF8}"/>
              </a:ext>
            </a:extLst>
          </p:cNvPr>
          <p:cNvSpPr/>
          <p:nvPr/>
        </p:nvSpPr>
        <p:spPr>
          <a:xfrm>
            <a:off x="261289" y="1363900"/>
            <a:ext cx="11596396" cy="904692"/>
          </a:xfrm>
          <a:prstGeom prst="roundRect">
            <a:avLst>
              <a:gd name="adj" fmla="val 5778"/>
            </a:avLst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ritannic Bold" panose="020B0903060703020204" pitchFamily="34" charset="0"/>
              </a:rPr>
              <a:t>What is Cloud Computing ?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latin typeface="Britannic Bold" panose="020B0903060703020204" pitchFamily="34" charset="0"/>
              </a:rPr>
              <a:t>A model for enabling convenient, on-demand network access to a shared pool of configurable computing resources</a:t>
            </a:r>
            <a:endParaRPr lang="en-IN" sz="1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591D7-45E0-4B17-B806-8E219DF49DAE}"/>
              </a:ext>
            </a:extLst>
          </p:cNvPr>
          <p:cNvSpPr txBox="1"/>
          <p:nvPr/>
        </p:nvSpPr>
        <p:spPr>
          <a:xfrm>
            <a:off x="3123345" y="2336141"/>
            <a:ext cx="49498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Computing Resources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43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95F1A9F1-5F5B-4BBD-90B5-E354A95C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4" y="3357652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c 15">
            <a:extLst>
              <a:ext uri="{FF2B5EF4-FFF2-40B4-BE49-F238E27FC236}">
                <a16:creationId xmlns:a16="http://schemas.microsoft.com/office/drawing/2014/main" id="{DECF2B21-A52A-4E0D-B584-5F4F056186F6}"/>
              </a:ext>
            </a:extLst>
          </p:cNvPr>
          <p:cNvSpPr/>
          <p:nvPr/>
        </p:nvSpPr>
        <p:spPr>
          <a:xfrm>
            <a:off x="297802" y="2895562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DA85619D-1122-44B2-A390-AC2C786573BD}"/>
              </a:ext>
            </a:extLst>
          </p:cNvPr>
          <p:cNvSpPr/>
          <p:nvPr/>
        </p:nvSpPr>
        <p:spPr>
          <a:xfrm>
            <a:off x="3412123" y="3174321"/>
            <a:ext cx="216024" cy="216024"/>
          </a:xfrm>
          <a:prstGeom prst="ellipse">
            <a:avLst/>
          </a:prstGeom>
          <a:solidFill>
            <a:srgbClr val="041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8">
            <a:extLst>
              <a:ext uri="{FF2B5EF4-FFF2-40B4-BE49-F238E27FC236}">
                <a16:creationId xmlns:a16="http://schemas.microsoft.com/office/drawing/2014/main" id="{1316E073-A2D6-43DF-A2BD-3D06E38CFF8F}"/>
              </a:ext>
            </a:extLst>
          </p:cNvPr>
          <p:cNvSpPr/>
          <p:nvPr/>
        </p:nvSpPr>
        <p:spPr>
          <a:xfrm>
            <a:off x="5339123" y="2994050"/>
            <a:ext cx="549374" cy="549374"/>
          </a:xfrm>
          <a:prstGeom prst="ellipse">
            <a:avLst/>
          </a:prstGeom>
          <a:solidFill>
            <a:srgbClr val="041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24">
            <a:extLst>
              <a:ext uri="{FF2B5EF4-FFF2-40B4-BE49-F238E27FC236}">
                <a16:creationId xmlns:a16="http://schemas.microsoft.com/office/drawing/2014/main" id="{07731321-54E1-4E6E-9038-0284321956D4}"/>
              </a:ext>
            </a:extLst>
          </p:cNvPr>
          <p:cNvSpPr/>
          <p:nvPr/>
        </p:nvSpPr>
        <p:spPr>
          <a:xfrm>
            <a:off x="5755609" y="4293257"/>
            <a:ext cx="549374" cy="549374"/>
          </a:xfrm>
          <a:prstGeom prst="ellipse">
            <a:avLst/>
          </a:prstGeom>
          <a:solidFill>
            <a:srgbClr val="427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71E520B2-2E34-4138-8865-2B45B47F5386}"/>
              </a:ext>
            </a:extLst>
          </p:cNvPr>
          <p:cNvSpPr/>
          <p:nvPr/>
        </p:nvSpPr>
        <p:spPr>
          <a:xfrm>
            <a:off x="5627296" y="5728951"/>
            <a:ext cx="549374" cy="549374"/>
          </a:xfrm>
          <a:prstGeom prst="ellipse">
            <a:avLst/>
          </a:prstGeom>
          <a:solidFill>
            <a:srgbClr val="60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34">
            <a:extLst>
              <a:ext uri="{FF2B5EF4-FFF2-40B4-BE49-F238E27FC236}">
                <a16:creationId xmlns:a16="http://schemas.microsoft.com/office/drawing/2014/main" id="{6542DF17-BCAF-43C4-8AF1-14E63598D988}"/>
              </a:ext>
            </a:extLst>
          </p:cNvPr>
          <p:cNvSpPr/>
          <p:nvPr/>
        </p:nvSpPr>
        <p:spPr>
          <a:xfrm>
            <a:off x="5522528" y="3638705"/>
            <a:ext cx="549374" cy="549374"/>
          </a:xfrm>
          <a:prstGeom prst="ellipse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A5B6FCC6-6635-4FF9-AA86-5C6F832FBCF3}"/>
              </a:ext>
            </a:extLst>
          </p:cNvPr>
          <p:cNvSpPr/>
          <p:nvPr/>
        </p:nvSpPr>
        <p:spPr>
          <a:xfrm>
            <a:off x="5769498" y="5031627"/>
            <a:ext cx="549374" cy="5493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43">
            <a:extLst>
              <a:ext uri="{FF2B5EF4-FFF2-40B4-BE49-F238E27FC236}">
                <a16:creationId xmlns:a16="http://schemas.microsoft.com/office/drawing/2014/main" id="{81B9646B-991B-4DDF-BF0E-62500555B835}"/>
              </a:ext>
            </a:extLst>
          </p:cNvPr>
          <p:cNvSpPr/>
          <p:nvPr/>
        </p:nvSpPr>
        <p:spPr>
          <a:xfrm>
            <a:off x="3928889" y="3781652"/>
            <a:ext cx="216024" cy="216024"/>
          </a:xfrm>
          <a:prstGeom prst="ellipse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46F6029F-AFB9-4200-B47C-9883530F3DBE}"/>
              </a:ext>
            </a:extLst>
          </p:cNvPr>
          <p:cNvSpPr/>
          <p:nvPr/>
        </p:nvSpPr>
        <p:spPr>
          <a:xfrm>
            <a:off x="4144913" y="4436204"/>
            <a:ext cx="216024" cy="216024"/>
          </a:xfrm>
          <a:prstGeom prst="ellipse">
            <a:avLst/>
          </a:prstGeom>
          <a:solidFill>
            <a:srgbClr val="427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5">
            <a:extLst>
              <a:ext uri="{FF2B5EF4-FFF2-40B4-BE49-F238E27FC236}">
                <a16:creationId xmlns:a16="http://schemas.microsoft.com/office/drawing/2014/main" id="{7C40B0DF-0A2E-432F-A256-4FB891159BA2}"/>
              </a:ext>
            </a:extLst>
          </p:cNvPr>
          <p:cNvSpPr/>
          <p:nvPr/>
        </p:nvSpPr>
        <p:spPr>
          <a:xfrm>
            <a:off x="4131024" y="5174574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93A045E0-5BE0-405A-B20B-737F194041D6}"/>
              </a:ext>
            </a:extLst>
          </p:cNvPr>
          <p:cNvSpPr/>
          <p:nvPr/>
        </p:nvSpPr>
        <p:spPr>
          <a:xfrm>
            <a:off x="3824123" y="5871898"/>
            <a:ext cx="216024" cy="216024"/>
          </a:xfrm>
          <a:prstGeom prst="ellipse">
            <a:avLst/>
          </a:prstGeom>
          <a:solidFill>
            <a:srgbClr val="60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7">
            <a:extLst>
              <a:ext uri="{FF2B5EF4-FFF2-40B4-BE49-F238E27FC236}">
                <a16:creationId xmlns:a16="http://schemas.microsoft.com/office/drawing/2014/main" id="{209EF858-F189-44A5-A65B-0F6351358A3F}"/>
              </a:ext>
            </a:extLst>
          </p:cNvPr>
          <p:cNvCxnSpPr/>
          <p:nvPr/>
        </p:nvCxnSpPr>
        <p:spPr>
          <a:xfrm>
            <a:off x="3943635" y="3245009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2">
            <a:extLst>
              <a:ext uri="{FF2B5EF4-FFF2-40B4-BE49-F238E27FC236}">
                <a16:creationId xmlns:a16="http://schemas.microsoft.com/office/drawing/2014/main" id="{EBC513B3-C959-4425-9866-067AF1E950C7}"/>
              </a:ext>
            </a:extLst>
          </p:cNvPr>
          <p:cNvCxnSpPr/>
          <p:nvPr/>
        </p:nvCxnSpPr>
        <p:spPr>
          <a:xfrm>
            <a:off x="4293721" y="3889664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3">
            <a:extLst>
              <a:ext uri="{FF2B5EF4-FFF2-40B4-BE49-F238E27FC236}">
                <a16:creationId xmlns:a16="http://schemas.microsoft.com/office/drawing/2014/main" id="{700F9E14-88DE-4DD2-834F-DD0BCD102B8D}"/>
              </a:ext>
            </a:extLst>
          </p:cNvPr>
          <p:cNvCxnSpPr/>
          <p:nvPr/>
        </p:nvCxnSpPr>
        <p:spPr>
          <a:xfrm>
            <a:off x="4518273" y="4544216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4">
            <a:extLst>
              <a:ext uri="{FF2B5EF4-FFF2-40B4-BE49-F238E27FC236}">
                <a16:creationId xmlns:a16="http://schemas.microsoft.com/office/drawing/2014/main" id="{10ADDC81-15C9-4030-ABCE-357F93483924}"/>
              </a:ext>
            </a:extLst>
          </p:cNvPr>
          <p:cNvCxnSpPr/>
          <p:nvPr/>
        </p:nvCxnSpPr>
        <p:spPr>
          <a:xfrm>
            <a:off x="4518273" y="5282586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5">
            <a:extLst>
              <a:ext uri="{FF2B5EF4-FFF2-40B4-BE49-F238E27FC236}">
                <a16:creationId xmlns:a16="http://schemas.microsoft.com/office/drawing/2014/main" id="{1CC6B087-C342-42D7-80C6-ADBB91266733}"/>
              </a:ext>
            </a:extLst>
          </p:cNvPr>
          <p:cNvCxnSpPr/>
          <p:nvPr/>
        </p:nvCxnSpPr>
        <p:spPr>
          <a:xfrm>
            <a:off x="4293721" y="5979910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ck Arc 25">
            <a:extLst>
              <a:ext uri="{FF2B5EF4-FFF2-40B4-BE49-F238E27FC236}">
                <a16:creationId xmlns:a16="http://schemas.microsoft.com/office/drawing/2014/main" id="{D8869B76-8930-478E-9ABD-9B416F5448E4}"/>
              </a:ext>
            </a:extLst>
          </p:cNvPr>
          <p:cNvSpPr>
            <a:spLocks noChangeAspect="1"/>
          </p:cNvSpPr>
          <p:nvPr/>
        </p:nvSpPr>
        <p:spPr>
          <a:xfrm>
            <a:off x="5919392" y="4387900"/>
            <a:ext cx="236150" cy="3411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682125-7EA4-4D16-97C8-214D10122375}"/>
              </a:ext>
            </a:extLst>
          </p:cNvPr>
          <p:cNvSpPr txBox="1"/>
          <p:nvPr/>
        </p:nvSpPr>
        <p:spPr>
          <a:xfrm>
            <a:off x="6071902" y="2981276"/>
            <a:ext cx="461453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0EB9CE-0EA9-47F5-AAFF-F0EDA82DDB3F}"/>
              </a:ext>
            </a:extLst>
          </p:cNvPr>
          <p:cNvSpPr txBox="1"/>
          <p:nvPr/>
        </p:nvSpPr>
        <p:spPr>
          <a:xfrm>
            <a:off x="6253785" y="3683275"/>
            <a:ext cx="461453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98386F-1B36-4E13-9E33-F5CF5F80FE10}"/>
              </a:ext>
            </a:extLst>
          </p:cNvPr>
          <p:cNvSpPr txBox="1"/>
          <p:nvPr/>
        </p:nvSpPr>
        <p:spPr>
          <a:xfrm>
            <a:off x="6319325" y="4385274"/>
            <a:ext cx="461453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35C434-3F88-4490-B1A7-0E286D12E213}"/>
              </a:ext>
            </a:extLst>
          </p:cNvPr>
          <p:cNvSpPr txBox="1"/>
          <p:nvPr/>
        </p:nvSpPr>
        <p:spPr>
          <a:xfrm>
            <a:off x="6328269" y="5133173"/>
            <a:ext cx="461453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tools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02A4B5-9439-4508-9FD7-8CDD423D6610}"/>
              </a:ext>
            </a:extLst>
          </p:cNvPr>
          <p:cNvSpPr txBox="1"/>
          <p:nvPr/>
        </p:nvSpPr>
        <p:spPr>
          <a:xfrm>
            <a:off x="6217976" y="5859104"/>
            <a:ext cx="461453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 capabilities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4E229EB0-0404-4CC3-9821-7754E303E529}"/>
              </a:ext>
            </a:extLst>
          </p:cNvPr>
          <p:cNvSpPr/>
          <p:nvPr/>
        </p:nvSpPr>
        <p:spPr>
          <a:xfrm>
            <a:off x="5424813" y="3075713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ound Same Side Corner Rectangle 36">
            <a:extLst>
              <a:ext uri="{FF2B5EF4-FFF2-40B4-BE49-F238E27FC236}">
                <a16:creationId xmlns:a16="http://schemas.microsoft.com/office/drawing/2014/main" id="{D5DB9D36-5251-4CCC-824A-86A8E75FF5EB}"/>
              </a:ext>
            </a:extLst>
          </p:cNvPr>
          <p:cNvSpPr/>
          <p:nvPr/>
        </p:nvSpPr>
        <p:spPr>
          <a:xfrm>
            <a:off x="5868412" y="5151829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4" name="Block Arc 14">
            <a:extLst>
              <a:ext uri="{FF2B5EF4-FFF2-40B4-BE49-F238E27FC236}">
                <a16:creationId xmlns:a16="http://schemas.microsoft.com/office/drawing/2014/main" id="{E4635843-7944-4B10-BF1F-7FB0F82E681C}"/>
              </a:ext>
            </a:extLst>
          </p:cNvPr>
          <p:cNvSpPr/>
          <p:nvPr/>
        </p:nvSpPr>
        <p:spPr>
          <a:xfrm rot="16200000">
            <a:off x="5602166" y="3708773"/>
            <a:ext cx="390098" cy="3789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Oval 21">
            <a:extLst>
              <a:ext uri="{FF2B5EF4-FFF2-40B4-BE49-F238E27FC236}">
                <a16:creationId xmlns:a16="http://schemas.microsoft.com/office/drawing/2014/main" id="{2FD9D4E1-52A8-4766-A9AD-84F50FC03831}"/>
              </a:ext>
            </a:extLst>
          </p:cNvPr>
          <p:cNvSpPr>
            <a:spLocks noChangeAspect="1"/>
          </p:cNvSpPr>
          <p:nvPr/>
        </p:nvSpPr>
        <p:spPr>
          <a:xfrm>
            <a:off x="5719089" y="5801091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4" grpId="0" animBg="1"/>
      <p:bldP spid="65" grpId="0"/>
      <p:bldP spid="66" grpId="0"/>
      <p:bldP spid="67" grpId="0"/>
      <p:bldP spid="68" grpId="0"/>
      <p:bldP spid="69" grpId="0"/>
      <p:bldP spid="72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43C737-C625-43F9-AAB1-F13F892649D8}"/>
              </a:ext>
            </a:extLst>
          </p:cNvPr>
          <p:cNvSpPr/>
          <p:nvPr/>
        </p:nvSpPr>
        <p:spPr>
          <a:xfrm>
            <a:off x="121547" y="1035698"/>
            <a:ext cx="11924522" cy="5010539"/>
          </a:xfrm>
          <a:prstGeom prst="roundRect">
            <a:avLst>
              <a:gd name="adj" fmla="val 7915"/>
            </a:avLst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사각형: 둥근 위쪽 모서리 130">
            <a:extLst>
              <a:ext uri="{FF2B5EF4-FFF2-40B4-BE49-F238E27FC236}">
                <a16:creationId xmlns:a16="http://schemas.microsoft.com/office/drawing/2014/main" id="{C0BD8772-2DFD-4900-BC3C-B1D5AEA1D1A1}"/>
              </a:ext>
            </a:extLst>
          </p:cNvPr>
          <p:cNvSpPr/>
          <p:nvPr/>
        </p:nvSpPr>
        <p:spPr>
          <a:xfrm rot="16200000">
            <a:off x="2041620" y="241827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7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5634FE24-9C07-4AD2-A76F-263258A1F135}"/>
              </a:ext>
            </a:extLst>
          </p:cNvPr>
          <p:cNvSpPr/>
          <p:nvPr/>
        </p:nvSpPr>
        <p:spPr>
          <a:xfrm>
            <a:off x="8166659" y="2494847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rgbClr val="484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9E694D2-2F17-4F96-9D15-3E8396B644FA}"/>
              </a:ext>
            </a:extLst>
          </p:cNvPr>
          <p:cNvSpPr/>
          <p:nvPr/>
        </p:nvSpPr>
        <p:spPr>
          <a:xfrm>
            <a:off x="6587124" y="2931271"/>
            <a:ext cx="1579534" cy="872849"/>
          </a:xfrm>
          <a:prstGeom prst="rect">
            <a:avLst/>
          </a:prstGeom>
          <a:solidFill>
            <a:srgbClr val="60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CD5690-3E4F-4F5C-9F88-C75083A7F853}"/>
              </a:ext>
            </a:extLst>
          </p:cNvPr>
          <p:cNvSpPr/>
          <p:nvPr/>
        </p:nvSpPr>
        <p:spPr>
          <a:xfrm>
            <a:off x="5007591" y="2931271"/>
            <a:ext cx="1579534" cy="872849"/>
          </a:xfrm>
          <a:prstGeom prst="rect">
            <a:avLst/>
          </a:prstGeom>
          <a:solidFill>
            <a:srgbClr val="143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26ECBF-7D45-45C1-AD13-E7CE91783F6A}"/>
              </a:ext>
            </a:extLst>
          </p:cNvPr>
          <p:cNvSpPr/>
          <p:nvPr/>
        </p:nvSpPr>
        <p:spPr>
          <a:xfrm>
            <a:off x="3428057" y="2931271"/>
            <a:ext cx="1579534" cy="872849"/>
          </a:xfrm>
          <a:prstGeom prst="rect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AD4FBD1D-2B72-44CA-A84E-4706107A2608}"/>
              </a:ext>
            </a:extLst>
          </p:cNvPr>
          <p:cNvSpPr/>
          <p:nvPr/>
        </p:nvSpPr>
        <p:spPr>
          <a:xfrm>
            <a:off x="3945004" y="4313671"/>
            <a:ext cx="566192" cy="566192"/>
          </a:xfrm>
          <a:prstGeom prst="ellipse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B3223551-979F-4885-B659-35C224CD9E82}"/>
              </a:ext>
            </a:extLst>
          </p:cNvPr>
          <p:cNvSpPr/>
          <p:nvPr/>
        </p:nvSpPr>
        <p:spPr>
          <a:xfrm>
            <a:off x="2372392" y="4313671"/>
            <a:ext cx="566192" cy="566192"/>
          </a:xfrm>
          <a:prstGeom prst="ellipse">
            <a:avLst/>
          </a:prstGeom>
          <a:solidFill>
            <a:srgbClr val="427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49D3FD47-A1A2-496D-8231-817CA247164C}"/>
              </a:ext>
            </a:extLst>
          </p:cNvPr>
          <p:cNvSpPr/>
          <p:nvPr/>
        </p:nvSpPr>
        <p:spPr>
          <a:xfrm>
            <a:off x="7090228" y="4313671"/>
            <a:ext cx="566192" cy="566192"/>
          </a:xfrm>
          <a:prstGeom prst="ellipse">
            <a:avLst/>
          </a:prstGeom>
          <a:solidFill>
            <a:srgbClr val="60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2397BE4B-D708-42CF-825B-46229ED5FF70}"/>
              </a:ext>
            </a:extLst>
          </p:cNvPr>
          <p:cNvSpPr/>
          <p:nvPr/>
        </p:nvSpPr>
        <p:spPr>
          <a:xfrm>
            <a:off x="8662839" y="4313671"/>
            <a:ext cx="566192" cy="566192"/>
          </a:xfrm>
          <a:prstGeom prst="ellipse">
            <a:avLst/>
          </a:prstGeom>
          <a:solidFill>
            <a:srgbClr val="484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D280835-0FF4-4871-87A5-2037FBA7E49B}"/>
              </a:ext>
            </a:extLst>
          </p:cNvPr>
          <p:cNvSpPr/>
          <p:nvPr/>
        </p:nvSpPr>
        <p:spPr>
          <a:xfrm>
            <a:off x="5517616" y="4313671"/>
            <a:ext cx="566192" cy="566192"/>
          </a:xfrm>
          <a:prstGeom prst="ellipse">
            <a:avLst/>
          </a:prstGeom>
          <a:solidFill>
            <a:srgbClr val="143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E645EFE-0694-4E38-A548-43162BE320E2}"/>
              </a:ext>
            </a:extLst>
          </p:cNvPr>
          <p:cNvSpPr txBox="1">
            <a:spLocks/>
          </p:cNvSpPr>
          <p:nvPr/>
        </p:nvSpPr>
        <p:spPr>
          <a:xfrm>
            <a:off x="3945004" y="1615106"/>
            <a:ext cx="4392488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IN" altLang="ko-KR" sz="24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Why Choose Cloud Computing?</a:t>
            </a:r>
            <a:endParaRPr lang="en-US" altLang="ko-KR" sz="1600" b="1" dirty="0"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그룹 158">
            <a:extLst>
              <a:ext uri="{FF2B5EF4-FFF2-40B4-BE49-F238E27FC236}">
                <a16:creationId xmlns:a16="http://schemas.microsoft.com/office/drawing/2014/main" id="{A2FDA890-23BE-4C98-A213-95633059DD2F}"/>
              </a:ext>
            </a:extLst>
          </p:cNvPr>
          <p:cNvGrpSpPr/>
          <p:nvPr/>
        </p:nvGrpSpPr>
        <p:grpSpPr>
          <a:xfrm>
            <a:off x="792085" y="2123080"/>
            <a:ext cx="10331901" cy="2611839"/>
            <a:chOff x="960760" y="1796874"/>
            <a:chExt cx="10331901" cy="2918970"/>
          </a:xfrm>
        </p:grpSpPr>
        <p:sp>
          <p:nvSpPr>
            <p:cNvPr id="33" name="Bent Arrow 3">
              <a:extLst>
                <a:ext uri="{FF2B5EF4-FFF2-40B4-BE49-F238E27FC236}">
                  <a16:creationId xmlns:a16="http://schemas.microsoft.com/office/drawing/2014/main" id="{7A6821E9-378A-4734-9ABF-74F80D92EC58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Bent Arrow 35">
              <a:extLst>
                <a:ext uri="{FF2B5EF4-FFF2-40B4-BE49-F238E27FC236}">
                  <a16:creationId xmlns:a16="http://schemas.microsoft.com/office/drawing/2014/main" id="{72E0BED8-809E-4411-B8A6-B393574D3B3B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rgbClr val="041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5" name="Bent Arrow 38">
              <a:extLst>
                <a:ext uri="{FF2B5EF4-FFF2-40B4-BE49-F238E27FC236}">
                  <a16:creationId xmlns:a16="http://schemas.microsoft.com/office/drawing/2014/main" id="{0A4370FB-6770-48B5-8BB5-B75DFFA6CA95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rgbClr val="605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Bent Arrow 41">
              <a:extLst>
                <a:ext uri="{FF2B5EF4-FFF2-40B4-BE49-F238E27FC236}">
                  <a16:creationId xmlns:a16="http://schemas.microsoft.com/office/drawing/2014/main" id="{877118E5-2B47-4221-9A92-5FCCFC7B1275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rgbClr val="165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48">
            <a:extLst>
              <a:ext uri="{FF2B5EF4-FFF2-40B4-BE49-F238E27FC236}">
                <a16:creationId xmlns:a16="http://schemas.microsoft.com/office/drawing/2014/main" id="{10C9DAF5-E858-49A4-986E-A0697BF371B9}"/>
              </a:ext>
            </a:extLst>
          </p:cNvPr>
          <p:cNvCxnSpPr/>
          <p:nvPr/>
        </p:nvCxnSpPr>
        <p:spPr>
          <a:xfrm>
            <a:off x="2655488" y="3881181"/>
            <a:ext cx="0" cy="427219"/>
          </a:xfrm>
          <a:prstGeom prst="line">
            <a:avLst/>
          </a:prstGeom>
          <a:ln w="25400">
            <a:solidFill>
              <a:srgbClr val="4273BF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9">
            <a:extLst>
              <a:ext uri="{FF2B5EF4-FFF2-40B4-BE49-F238E27FC236}">
                <a16:creationId xmlns:a16="http://schemas.microsoft.com/office/drawing/2014/main" id="{D5A24608-D811-4EAD-8683-07D8F515B33F}"/>
              </a:ext>
            </a:extLst>
          </p:cNvPr>
          <p:cNvCxnSpPr/>
          <p:nvPr/>
        </p:nvCxnSpPr>
        <p:spPr>
          <a:xfrm>
            <a:off x="4228100" y="3881181"/>
            <a:ext cx="0" cy="427219"/>
          </a:xfrm>
          <a:prstGeom prst="line">
            <a:avLst/>
          </a:prstGeom>
          <a:ln w="25400">
            <a:solidFill>
              <a:srgbClr val="1651B9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0">
            <a:extLst>
              <a:ext uri="{FF2B5EF4-FFF2-40B4-BE49-F238E27FC236}">
                <a16:creationId xmlns:a16="http://schemas.microsoft.com/office/drawing/2014/main" id="{5CB45836-E6DC-498A-97BD-85C0FC0A2384}"/>
              </a:ext>
            </a:extLst>
          </p:cNvPr>
          <p:cNvCxnSpPr/>
          <p:nvPr/>
        </p:nvCxnSpPr>
        <p:spPr>
          <a:xfrm>
            <a:off x="5800712" y="3881181"/>
            <a:ext cx="0" cy="427219"/>
          </a:xfrm>
          <a:prstGeom prst="line">
            <a:avLst/>
          </a:prstGeom>
          <a:ln w="25400">
            <a:solidFill>
              <a:srgbClr val="14367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1">
            <a:extLst>
              <a:ext uri="{FF2B5EF4-FFF2-40B4-BE49-F238E27FC236}">
                <a16:creationId xmlns:a16="http://schemas.microsoft.com/office/drawing/2014/main" id="{D4C1E8F9-9903-476A-B2FE-4DC71B14AC2A}"/>
              </a:ext>
            </a:extLst>
          </p:cNvPr>
          <p:cNvCxnSpPr/>
          <p:nvPr/>
        </p:nvCxnSpPr>
        <p:spPr>
          <a:xfrm>
            <a:off x="7373324" y="3881181"/>
            <a:ext cx="0" cy="427219"/>
          </a:xfrm>
          <a:prstGeom prst="line">
            <a:avLst/>
          </a:prstGeom>
          <a:ln w="25400">
            <a:solidFill>
              <a:srgbClr val="60588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1360E4EB-E37B-4309-BE8E-B1F7F1374812}"/>
              </a:ext>
            </a:extLst>
          </p:cNvPr>
          <p:cNvCxnSpPr/>
          <p:nvPr/>
        </p:nvCxnSpPr>
        <p:spPr>
          <a:xfrm>
            <a:off x="8945935" y="3881181"/>
            <a:ext cx="0" cy="427219"/>
          </a:xfrm>
          <a:prstGeom prst="line">
            <a:avLst/>
          </a:prstGeom>
          <a:ln w="25400">
            <a:solidFill>
              <a:srgbClr val="484E7F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A8CCAF-FFA3-46BD-9865-584D86A42A88}"/>
              </a:ext>
            </a:extLst>
          </p:cNvPr>
          <p:cNvSpPr txBox="1"/>
          <p:nvPr/>
        </p:nvSpPr>
        <p:spPr>
          <a:xfrm>
            <a:off x="1967024" y="3181491"/>
            <a:ext cx="119921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3C685-B3A9-4CB7-A629-1364033E5188}"/>
              </a:ext>
            </a:extLst>
          </p:cNvPr>
          <p:cNvSpPr txBox="1"/>
          <p:nvPr/>
        </p:nvSpPr>
        <p:spPr>
          <a:xfrm>
            <a:off x="5041877" y="3188192"/>
            <a:ext cx="1540339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Security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9EC618-F84A-45F3-BB44-26B53E37E852}"/>
              </a:ext>
            </a:extLst>
          </p:cNvPr>
          <p:cNvSpPr txBox="1"/>
          <p:nvPr/>
        </p:nvSpPr>
        <p:spPr>
          <a:xfrm>
            <a:off x="6681849" y="3180656"/>
            <a:ext cx="1434343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6DDD77-D5E0-430D-AC82-B311EEB827B3}"/>
              </a:ext>
            </a:extLst>
          </p:cNvPr>
          <p:cNvSpPr txBox="1"/>
          <p:nvPr/>
        </p:nvSpPr>
        <p:spPr>
          <a:xfrm>
            <a:off x="8199085" y="3188191"/>
            <a:ext cx="1887662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Accessibility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F5F68CEA-DDC4-42A7-A1A1-B44990C30C3D}"/>
              </a:ext>
            </a:extLst>
          </p:cNvPr>
          <p:cNvSpPr/>
          <p:nvPr/>
        </p:nvSpPr>
        <p:spPr>
          <a:xfrm>
            <a:off x="2526080" y="4453525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0D41B8EC-6751-40EC-A8D2-0522832912FB}"/>
              </a:ext>
            </a:extLst>
          </p:cNvPr>
          <p:cNvSpPr/>
          <p:nvPr/>
        </p:nvSpPr>
        <p:spPr>
          <a:xfrm>
            <a:off x="4122475" y="4442436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BFA40FF0-3D31-46DD-85C8-51F958A6B0CF}"/>
              </a:ext>
            </a:extLst>
          </p:cNvPr>
          <p:cNvSpPr/>
          <p:nvPr/>
        </p:nvSpPr>
        <p:spPr>
          <a:xfrm flipH="1">
            <a:off x="5643319" y="4471983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FC3A7-AED6-4A9C-ADCB-5283B8AE4543}"/>
              </a:ext>
            </a:extLst>
          </p:cNvPr>
          <p:cNvSpPr txBox="1"/>
          <p:nvPr/>
        </p:nvSpPr>
        <p:spPr>
          <a:xfrm>
            <a:off x="3402839" y="3182921"/>
            <a:ext cx="1630919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Recovery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Graphic 13" descr="Tools">
            <a:extLst>
              <a:ext uri="{FF2B5EF4-FFF2-40B4-BE49-F238E27FC236}">
                <a16:creationId xmlns:a16="http://schemas.microsoft.com/office/drawing/2014/main" id="{8F920933-9614-4371-A9AA-DB0EB1341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3743" y="4394715"/>
            <a:ext cx="365760" cy="365760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274B00D-C713-47ED-B6B3-759790408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5915" y="4441208"/>
            <a:ext cx="3200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3" grpId="0"/>
      <p:bldP spid="49" grpId="0"/>
      <p:bldP spid="53" grpId="0"/>
      <p:bldP spid="55" grpId="0"/>
      <p:bldP spid="57" grpId="0" animBg="1"/>
      <p:bldP spid="58" grpId="0" animBg="1"/>
      <p:bldP spid="59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4">
            <a:extLst>
              <a:ext uri="{FF2B5EF4-FFF2-40B4-BE49-F238E27FC236}">
                <a16:creationId xmlns:a16="http://schemas.microsoft.com/office/drawing/2014/main" id="{1E459D2A-296A-4CEB-8509-F785498EFDC2}"/>
              </a:ext>
            </a:extLst>
          </p:cNvPr>
          <p:cNvSpPr/>
          <p:nvPr/>
        </p:nvSpPr>
        <p:spPr>
          <a:xfrm>
            <a:off x="5480664" y="3351416"/>
            <a:ext cx="1137704" cy="11377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0">
              <a:schemeClr val="accent6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EE65A55B-0B49-4911-B66E-567487350E0B}"/>
              </a:ext>
            </a:extLst>
          </p:cNvPr>
          <p:cNvSpPr/>
          <p:nvPr/>
        </p:nvSpPr>
        <p:spPr>
          <a:xfrm>
            <a:off x="4610958" y="2586921"/>
            <a:ext cx="2952328" cy="2952328"/>
          </a:xfrm>
          <a:prstGeom prst="blockArc">
            <a:avLst>
              <a:gd name="adj1" fmla="val 8400961"/>
              <a:gd name="adj2" fmla="val 3911839"/>
              <a:gd name="adj3" fmla="val 2065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2" descr="E:\002-KIMS BUSINESS\007-02-MaxPPT-Contents\150811-Education Templates\161214-Drawing Idea Pencil PowerPoint Template\bulb-item-png-02.png">
            <a:extLst>
              <a:ext uri="{FF2B5EF4-FFF2-40B4-BE49-F238E27FC236}">
                <a16:creationId xmlns:a16="http://schemas.microsoft.com/office/drawing/2014/main" id="{6B740D27-9F2B-4ECA-A6B1-B338FA5D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15" y="2933791"/>
            <a:ext cx="3384329" cy="34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FFC35D8-44E0-47D5-9F94-FF5D9C51CAE0}"/>
              </a:ext>
            </a:extLst>
          </p:cNvPr>
          <p:cNvSpPr/>
          <p:nvPr/>
        </p:nvSpPr>
        <p:spPr>
          <a:xfrm>
            <a:off x="4331133" y="3405814"/>
            <a:ext cx="634244" cy="634244"/>
          </a:xfrm>
          <a:prstGeom prst="ellipse">
            <a:avLst/>
          </a:prstGeom>
          <a:solidFill>
            <a:srgbClr val="1651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69708E0-CE30-4460-8891-B461C4B9E19E}"/>
              </a:ext>
            </a:extLst>
          </p:cNvPr>
          <p:cNvGrpSpPr/>
          <p:nvPr/>
        </p:nvGrpSpPr>
        <p:grpSpPr>
          <a:xfrm>
            <a:off x="5127978" y="2449426"/>
            <a:ext cx="1918288" cy="634244"/>
            <a:chOff x="4991839" y="2148357"/>
            <a:chExt cx="1918288" cy="63424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82AB40-8D1E-4D86-A85D-FA7FBD0747EA}"/>
                </a:ext>
              </a:extLst>
            </p:cNvPr>
            <p:cNvSpPr/>
            <p:nvPr/>
          </p:nvSpPr>
          <p:spPr>
            <a:xfrm>
              <a:off x="4991839" y="2148357"/>
              <a:ext cx="634244" cy="634244"/>
            </a:xfrm>
            <a:prstGeom prst="ellipse">
              <a:avLst/>
            </a:prstGeom>
            <a:solidFill>
              <a:srgbClr val="4273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7BF22C-778F-4122-ADBF-A75B603D023E}"/>
                </a:ext>
              </a:extLst>
            </p:cNvPr>
            <p:cNvSpPr/>
            <p:nvPr/>
          </p:nvSpPr>
          <p:spPr>
            <a:xfrm>
              <a:off x="6275883" y="2148357"/>
              <a:ext cx="634244" cy="634244"/>
            </a:xfrm>
            <a:prstGeom prst="ellipse">
              <a:avLst/>
            </a:prstGeom>
            <a:solidFill>
              <a:srgbClr val="6058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EA8DAC1-182F-4B46-A8D0-D3D94C5DD318}"/>
              </a:ext>
            </a:extLst>
          </p:cNvPr>
          <p:cNvSpPr/>
          <p:nvPr/>
        </p:nvSpPr>
        <p:spPr>
          <a:xfrm>
            <a:off x="7212784" y="3405814"/>
            <a:ext cx="634244" cy="634244"/>
          </a:xfrm>
          <a:prstGeom prst="ellipse">
            <a:avLst/>
          </a:prstGeom>
          <a:solidFill>
            <a:srgbClr val="484E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rgbClr val="60588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4F4A6E-F96F-4983-9EF3-AF850A94E999}"/>
              </a:ext>
            </a:extLst>
          </p:cNvPr>
          <p:cNvSpPr/>
          <p:nvPr/>
        </p:nvSpPr>
        <p:spPr>
          <a:xfrm>
            <a:off x="6778182" y="4614105"/>
            <a:ext cx="634244" cy="634244"/>
          </a:xfrm>
          <a:prstGeom prst="ellipse">
            <a:avLst/>
          </a:prstGeom>
          <a:solidFill>
            <a:srgbClr val="5D71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CCEBB3-2245-4D9D-B0CB-82779536D8F1}"/>
              </a:ext>
            </a:extLst>
          </p:cNvPr>
          <p:cNvSpPr/>
          <p:nvPr/>
        </p:nvSpPr>
        <p:spPr>
          <a:xfrm>
            <a:off x="4755418" y="4614105"/>
            <a:ext cx="634244" cy="634244"/>
          </a:xfrm>
          <a:prstGeom prst="ellipse">
            <a:avLst/>
          </a:prstGeom>
          <a:solidFill>
            <a:srgbClr val="1436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9266AA8-A5E6-4F7D-AE5F-3401CCE2C355}"/>
              </a:ext>
            </a:extLst>
          </p:cNvPr>
          <p:cNvSpPr/>
          <p:nvPr/>
        </p:nvSpPr>
        <p:spPr>
          <a:xfrm rot="14485673">
            <a:off x="6531419" y="5310059"/>
            <a:ext cx="210809" cy="207122"/>
          </a:xfrm>
          <a:prstGeom prst="triangle">
            <a:avLst/>
          </a:prstGeom>
          <a:solidFill>
            <a:srgbClr val="0415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3FE44-76E4-4E4B-B351-4360D960B634}"/>
              </a:ext>
            </a:extLst>
          </p:cNvPr>
          <p:cNvSpPr txBox="1"/>
          <p:nvPr/>
        </p:nvSpPr>
        <p:spPr>
          <a:xfrm>
            <a:off x="620233" y="4804694"/>
            <a:ext cx="397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1600" b="1" dirty="0">
                <a:solidFill>
                  <a:srgbClr val="143675"/>
                </a:solidFill>
                <a:cs typeface="Arial" pitchFamily="34" charset="0"/>
              </a:rPr>
              <a:t>Increase maintenance costs</a:t>
            </a:r>
            <a:endParaRPr lang="ko-KR" altLang="en-US" sz="1600" b="1" dirty="0">
              <a:solidFill>
                <a:srgbClr val="143675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96C20-AAEA-49C1-A0BE-0D58AE1C63E1}"/>
              </a:ext>
            </a:extLst>
          </p:cNvPr>
          <p:cNvSpPr txBox="1"/>
          <p:nvPr/>
        </p:nvSpPr>
        <p:spPr>
          <a:xfrm>
            <a:off x="263090" y="3564621"/>
            <a:ext cx="397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1600" b="1" dirty="0">
                <a:solidFill>
                  <a:srgbClr val="1651B9"/>
                </a:solidFill>
                <a:cs typeface="Arial" pitchFamily="34" charset="0"/>
              </a:rPr>
              <a:t>Adherence to industry compliance</a:t>
            </a:r>
            <a:endParaRPr lang="ko-KR" altLang="en-US" sz="1600" b="1" dirty="0">
              <a:solidFill>
                <a:srgbClr val="1651B9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2E7EF-4B19-419F-967E-496A18B29465}"/>
              </a:ext>
            </a:extLst>
          </p:cNvPr>
          <p:cNvSpPr txBox="1"/>
          <p:nvPr/>
        </p:nvSpPr>
        <p:spPr>
          <a:xfrm>
            <a:off x="7528739" y="2477394"/>
            <a:ext cx="3994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05881"/>
                </a:solidFill>
                <a:cs typeface="Arial" pitchFamily="34" charset="0"/>
              </a:rPr>
              <a:t>Require a greater capital investment</a:t>
            </a:r>
            <a:endParaRPr lang="ko-KR" altLang="en-US" sz="1600" b="1" dirty="0">
              <a:solidFill>
                <a:srgbClr val="60588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8687C-1E34-47D2-A047-B628162C5CAE}"/>
              </a:ext>
            </a:extLst>
          </p:cNvPr>
          <p:cNvSpPr txBox="1"/>
          <p:nvPr/>
        </p:nvSpPr>
        <p:spPr>
          <a:xfrm>
            <a:off x="995262" y="2477394"/>
            <a:ext cx="397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4273BF"/>
                </a:solidFill>
                <a:cs typeface="Arial" pitchFamily="34" charset="0"/>
              </a:rPr>
              <a:t>Requires an extra IT support</a:t>
            </a:r>
            <a:endParaRPr lang="ko-KR" altLang="en-US" sz="1600" b="1" dirty="0">
              <a:solidFill>
                <a:srgbClr val="4273BF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234BF-DB4B-4272-8E42-2FB0ED67F264}"/>
              </a:ext>
            </a:extLst>
          </p:cNvPr>
          <p:cNvSpPr txBox="1"/>
          <p:nvPr/>
        </p:nvSpPr>
        <p:spPr>
          <a:xfrm>
            <a:off x="8048763" y="3564621"/>
            <a:ext cx="399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84E7F"/>
                </a:solidFill>
                <a:cs typeface="Arial" pitchFamily="34" charset="0"/>
              </a:rPr>
              <a:t>Increase the risk of data loss</a:t>
            </a:r>
            <a:endParaRPr lang="ko-KR" altLang="en-US" sz="1600" b="1" dirty="0">
              <a:solidFill>
                <a:srgbClr val="484E7F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8365A1-8A93-407A-B8DB-9827C0D700DE}"/>
              </a:ext>
            </a:extLst>
          </p:cNvPr>
          <p:cNvSpPr txBox="1"/>
          <p:nvPr/>
        </p:nvSpPr>
        <p:spPr>
          <a:xfrm>
            <a:off x="7840828" y="4804403"/>
            <a:ext cx="399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D71B8"/>
                </a:solidFill>
                <a:cs typeface="Arial" pitchFamily="34" charset="0"/>
              </a:rPr>
              <a:t>Limits company’s ability to scale</a:t>
            </a:r>
            <a:endParaRPr lang="ko-KR" altLang="en-US" sz="1600" b="1" dirty="0">
              <a:solidFill>
                <a:srgbClr val="5D71B8"/>
              </a:solidFill>
              <a:cs typeface="Arial" pitchFamily="34" charset="0"/>
            </a:endParaRPr>
          </a:p>
        </p:txBody>
      </p:sp>
      <p:grpSp>
        <p:nvGrpSpPr>
          <p:cNvPr id="35" name="Group 110">
            <a:extLst>
              <a:ext uri="{FF2B5EF4-FFF2-40B4-BE49-F238E27FC236}">
                <a16:creationId xmlns:a16="http://schemas.microsoft.com/office/drawing/2014/main" id="{3904F97F-1C38-4B1A-9DE2-FBEB96C48179}"/>
              </a:ext>
            </a:extLst>
          </p:cNvPr>
          <p:cNvGrpSpPr/>
          <p:nvPr/>
        </p:nvGrpSpPr>
        <p:grpSpPr>
          <a:xfrm>
            <a:off x="5732394" y="3569847"/>
            <a:ext cx="634244" cy="700842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id="{560F9976-8ABC-48E3-AC18-E48FE7EBA9F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89200E40-5783-47F1-A5C9-C022602C229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9" name="Rectangle 9">
            <a:extLst>
              <a:ext uri="{FF2B5EF4-FFF2-40B4-BE49-F238E27FC236}">
                <a16:creationId xmlns:a16="http://schemas.microsoft.com/office/drawing/2014/main" id="{0C1EB5A4-6F33-4B60-98D6-E1B500220AE4}"/>
              </a:ext>
            </a:extLst>
          </p:cNvPr>
          <p:cNvSpPr/>
          <p:nvPr/>
        </p:nvSpPr>
        <p:spPr>
          <a:xfrm>
            <a:off x="6574224" y="2586921"/>
            <a:ext cx="307273" cy="30677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24D34DF1-16B8-4DE4-A33B-452AE36A9A7B}"/>
              </a:ext>
            </a:extLst>
          </p:cNvPr>
          <p:cNvSpPr>
            <a:spLocks noChangeAspect="1"/>
          </p:cNvSpPr>
          <p:nvPr/>
        </p:nvSpPr>
        <p:spPr>
          <a:xfrm>
            <a:off x="4900861" y="4799006"/>
            <a:ext cx="327289" cy="2587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93ECDE9-6CDA-4236-B94D-F7176E004DEA}"/>
              </a:ext>
            </a:extLst>
          </p:cNvPr>
          <p:cNvSpPr txBox="1">
            <a:spLocks/>
          </p:cNvSpPr>
          <p:nvPr/>
        </p:nvSpPr>
        <p:spPr>
          <a:xfrm>
            <a:off x="3451328" y="1329545"/>
            <a:ext cx="5339738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</a:rPr>
              <a:t>Drawbacks of On-Premise Computing</a:t>
            </a:r>
            <a:endParaRPr lang="en-US" altLang="ko-KR" sz="2400" b="1" dirty="0">
              <a:solidFill>
                <a:schemeClr val="accent3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E89A607F-D172-4A53-8E5F-2632F8DF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078" y="3534187"/>
            <a:ext cx="365760" cy="365760"/>
          </a:xfrm>
          <a:prstGeom prst="rect">
            <a:avLst/>
          </a:prstGeom>
        </p:spPr>
      </p:pic>
      <p:pic>
        <p:nvPicPr>
          <p:cNvPr id="18" name="Graphic 17" descr="Astronaut">
            <a:extLst>
              <a:ext uri="{FF2B5EF4-FFF2-40B4-BE49-F238E27FC236}">
                <a16:creationId xmlns:a16="http://schemas.microsoft.com/office/drawing/2014/main" id="{D1F8734D-DE15-43BE-AE71-3CBB5CF49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220" y="2531418"/>
            <a:ext cx="365760" cy="365760"/>
          </a:xfrm>
          <a:prstGeom prst="rect">
            <a:avLst/>
          </a:prstGeom>
        </p:spPr>
      </p:pic>
      <p:pic>
        <p:nvPicPr>
          <p:cNvPr id="21" name="Graphic 20" descr="Bar graph with downward trend">
            <a:extLst>
              <a:ext uri="{FF2B5EF4-FFF2-40B4-BE49-F238E27FC236}">
                <a16:creationId xmlns:a16="http://schemas.microsoft.com/office/drawing/2014/main" id="{DB4FD35F-7113-4353-BE91-39FC26DFE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5859" y="3535428"/>
            <a:ext cx="365760" cy="365760"/>
          </a:xfrm>
          <a:prstGeom prst="rect">
            <a:avLst/>
          </a:prstGeom>
        </p:spPr>
      </p:pic>
      <p:pic>
        <p:nvPicPr>
          <p:cNvPr id="24" name="Graphic 23" descr="Business Growth">
            <a:extLst>
              <a:ext uri="{FF2B5EF4-FFF2-40B4-BE49-F238E27FC236}">
                <a16:creationId xmlns:a16="http://schemas.microsoft.com/office/drawing/2014/main" id="{83CEDC9C-0D88-42D4-A210-81D781280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1632" y="4753248"/>
            <a:ext cx="365760" cy="36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9" grpId="0"/>
      <p:bldP spid="22" grpId="0"/>
      <p:bldP spid="25" grpId="0"/>
      <p:bldP spid="28" grpId="0"/>
      <p:bldP spid="31" grpId="0"/>
      <p:bldP spid="34" grpId="0"/>
      <p:bldP spid="39" grpId="0" animBg="1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577EA-FC0C-408B-97F4-FB087A34E760}"/>
              </a:ext>
            </a:extLst>
          </p:cNvPr>
          <p:cNvSpPr txBox="1"/>
          <p:nvPr/>
        </p:nvSpPr>
        <p:spPr>
          <a:xfrm>
            <a:off x="3010563" y="809267"/>
            <a:ext cx="6094674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</a:rPr>
              <a:t>Architecture </a:t>
            </a:r>
            <a:endParaRPr lang="en-US" altLang="ko-KR" sz="1800" b="1" dirty="0">
              <a:solidFill>
                <a:schemeClr val="accent3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181297-085D-4ED0-8971-5172D0274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24" y="1490260"/>
            <a:ext cx="6000750" cy="4760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">
            <a:extLst>
              <a:ext uri="{FF2B5EF4-FFF2-40B4-BE49-F238E27FC236}">
                <a16:creationId xmlns:a16="http://schemas.microsoft.com/office/drawing/2014/main" id="{767DEF57-C683-426C-99F6-73AA3B8F32E4}"/>
              </a:ext>
            </a:extLst>
          </p:cNvPr>
          <p:cNvSpPr/>
          <p:nvPr/>
        </p:nvSpPr>
        <p:spPr>
          <a:xfrm>
            <a:off x="6962330" y="1198485"/>
            <a:ext cx="4007741" cy="2050261"/>
          </a:xfrm>
          <a:custGeom>
            <a:avLst/>
            <a:gdLst/>
            <a:ahLst/>
            <a:cxnLst/>
            <a:rect l="l" t="t" r="r" b="b"/>
            <a:pathLst>
              <a:path w="3805573" h="1672550">
                <a:moveTo>
                  <a:pt x="0" y="1159261"/>
                </a:moveTo>
                <a:lnTo>
                  <a:pt x="0" y="1159262"/>
                </a:lnTo>
                <a:close/>
                <a:moveTo>
                  <a:pt x="1476164" y="0"/>
                </a:moveTo>
                <a:cubicBezTo>
                  <a:pt x="1745753" y="0"/>
                  <a:pt x="1985254" y="128825"/>
                  <a:pt x="2133993" y="330146"/>
                </a:cubicBezTo>
                <a:cubicBezTo>
                  <a:pt x="2244951" y="257416"/>
                  <a:pt x="2377782" y="216024"/>
                  <a:pt x="2520280" y="216024"/>
                </a:cubicBezTo>
                <a:cubicBezTo>
                  <a:pt x="2771115" y="216024"/>
                  <a:pt x="2991995" y="344279"/>
                  <a:pt x="3120428" y="539113"/>
                </a:cubicBezTo>
                <a:cubicBezTo>
                  <a:pt x="3158996" y="530168"/>
                  <a:pt x="3199163" y="525760"/>
                  <a:pt x="3240360" y="525760"/>
                </a:cubicBezTo>
                <a:cubicBezTo>
                  <a:pt x="3552518" y="525760"/>
                  <a:pt x="3805572" y="778814"/>
                  <a:pt x="3805572" y="1090972"/>
                </a:cubicBezTo>
                <a:lnTo>
                  <a:pt x="3802131" y="1125112"/>
                </a:lnTo>
                <a:cubicBezTo>
                  <a:pt x="3805193" y="1136297"/>
                  <a:pt x="3805573" y="1147735"/>
                  <a:pt x="3805573" y="1159262"/>
                </a:cubicBezTo>
                <a:lnTo>
                  <a:pt x="3805572" y="1159262"/>
                </a:lnTo>
                <a:cubicBezTo>
                  <a:pt x="3805572" y="1442743"/>
                  <a:pt x="3575765" y="1672550"/>
                  <a:pt x="3292284" y="1672550"/>
                </a:cubicBezTo>
                <a:lnTo>
                  <a:pt x="513288" y="1672549"/>
                </a:lnTo>
                <a:cubicBezTo>
                  <a:pt x="229807" y="1672549"/>
                  <a:pt x="0" y="1442742"/>
                  <a:pt x="0" y="1159262"/>
                </a:cubicBezTo>
                <a:lnTo>
                  <a:pt x="3442" y="1125117"/>
                </a:lnTo>
                <a:cubicBezTo>
                  <a:pt x="344" y="1113919"/>
                  <a:pt x="0" y="1102486"/>
                  <a:pt x="0" y="1090972"/>
                </a:cubicBezTo>
                <a:cubicBezTo>
                  <a:pt x="0" y="778814"/>
                  <a:pt x="253054" y="525760"/>
                  <a:pt x="565212" y="525760"/>
                </a:cubicBezTo>
                <a:cubicBezTo>
                  <a:pt x="611567" y="525760"/>
                  <a:pt x="656619" y="531340"/>
                  <a:pt x="699329" y="543516"/>
                </a:cubicBezTo>
                <a:cubicBezTo>
                  <a:pt x="814543" y="226195"/>
                  <a:pt x="1118938" y="0"/>
                  <a:pt x="1476164" y="0"/>
                </a:cubicBezTo>
                <a:close/>
              </a:path>
            </a:pathLst>
          </a:custGeom>
          <a:solidFill>
            <a:srgbClr val="252D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FE958-C054-4AEC-B9AA-D0121F3F7D0E}"/>
              </a:ext>
            </a:extLst>
          </p:cNvPr>
          <p:cNvSpPr txBox="1"/>
          <p:nvPr/>
        </p:nvSpPr>
        <p:spPr>
          <a:xfrm>
            <a:off x="7348565" y="1880665"/>
            <a:ext cx="3315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prstClr val="white"/>
                </a:solidFill>
                <a:latin typeface="Britannic Bold" panose="020B0903060703020204" pitchFamily="34" charset="0"/>
                <a:cs typeface="Arial" pitchFamily="34" charset="0"/>
              </a:rPr>
              <a:t>Deployment </a:t>
            </a:r>
            <a:r>
              <a:rPr lang="en-US" altLang="ko-KR" sz="4000" b="1" dirty="0">
                <a:solidFill>
                  <a:prstClr val="white"/>
                </a:solidFill>
                <a:latin typeface="Britannic Bold" panose="020B0903060703020204" pitchFamily="34" charset="0"/>
                <a:cs typeface="Arial" pitchFamily="34" charset="0"/>
              </a:rPr>
              <a:t>Model </a:t>
            </a:r>
            <a:endParaRPr lang="ko-KR" altLang="en-US" sz="4000" b="1" dirty="0">
              <a:solidFill>
                <a:prstClr val="white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8" name="Oval 90">
            <a:extLst>
              <a:ext uri="{FF2B5EF4-FFF2-40B4-BE49-F238E27FC236}">
                <a16:creationId xmlns:a16="http://schemas.microsoft.com/office/drawing/2014/main" id="{209CF58C-7DE1-4EAA-8E20-E4120247A2B8}"/>
              </a:ext>
            </a:extLst>
          </p:cNvPr>
          <p:cNvSpPr/>
          <p:nvPr/>
        </p:nvSpPr>
        <p:spPr>
          <a:xfrm>
            <a:off x="633129" y="1578557"/>
            <a:ext cx="720080" cy="72008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9" name="Group 91">
            <a:extLst>
              <a:ext uri="{FF2B5EF4-FFF2-40B4-BE49-F238E27FC236}">
                <a16:creationId xmlns:a16="http://schemas.microsoft.com/office/drawing/2014/main" id="{C7720D69-9C89-473F-AA10-B36000116508}"/>
              </a:ext>
            </a:extLst>
          </p:cNvPr>
          <p:cNvGrpSpPr/>
          <p:nvPr/>
        </p:nvGrpSpPr>
        <p:grpSpPr>
          <a:xfrm>
            <a:off x="1437729" y="1519083"/>
            <a:ext cx="5200146" cy="839027"/>
            <a:chOff x="270024" y="1671303"/>
            <a:chExt cx="3812301" cy="8474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9952EA-EF85-43BF-89EA-272EE4D52682}"/>
                </a:ext>
              </a:extLst>
            </p:cNvPr>
            <p:cNvSpPr txBox="1"/>
            <p:nvPr/>
          </p:nvSpPr>
          <p:spPr>
            <a:xfrm>
              <a:off x="270025" y="1990269"/>
              <a:ext cx="3812300" cy="52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Courier New" panose="02070309020205020404" pitchFamily="49" charset="0"/>
                <a:buChar char="o"/>
              </a:pPr>
              <a:r>
                <a:rPr lang="en-US" sz="14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Cloud Infrastructure is available to public over the internet</a:t>
              </a:r>
              <a:endParaRPr lang="en-IN" sz="1400" dirty="0"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0" indent="-285750">
                <a:buFont typeface="Courier New" panose="02070309020205020404" pitchFamily="49" charset="0"/>
                <a:buChar char="o"/>
              </a:pPr>
              <a:r>
                <a:rPr lang="en-US" sz="14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Owned by cloud service providers</a:t>
              </a:r>
              <a:endParaRPr lang="en-IN" sz="14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ADFE7E-5FE2-4EFF-A03D-6A62FB49853F}"/>
                </a:ext>
              </a:extLst>
            </p:cNvPr>
            <p:cNvSpPr txBox="1"/>
            <p:nvPr/>
          </p:nvSpPr>
          <p:spPr>
            <a:xfrm>
              <a:off x="270024" y="1671303"/>
              <a:ext cx="381230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Public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2" name="Oval 94">
            <a:extLst>
              <a:ext uri="{FF2B5EF4-FFF2-40B4-BE49-F238E27FC236}">
                <a16:creationId xmlns:a16="http://schemas.microsoft.com/office/drawing/2014/main" id="{BDB3F3A6-614E-4E23-A0BB-E3D98E22578D}"/>
              </a:ext>
            </a:extLst>
          </p:cNvPr>
          <p:cNvSpPr/>
          <p:nvPr/>
        </p:nvSpPr>
        <p:spPr>
          <a:xfrm>
            <a:off x="633129" y="2773137"/>
            <a:ext cx="720080" cy="720080"/>
          </a:xfrm>
          <a:prstGeom prst="ellipse">
            <a:avLst/>
          </a:prstGeom>
          <a:solidFill>
            <a:srgbClr val="687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95">
            <a:extLst>
              <a:ext uri="{FF2B5EF4-FFF2-40B4-BE49-F238E27FC236}">
                <a16:creationId xmlns:a16="http://schemas.microsoft.com/office/drawing/2014/main" id="{7181C9D1-62A3-4141-B0D1-6425BBB39821}"/>
              </a:ext>
            </a:extLst>
          </p:cNvPr>
          <p:cNvGrpSpPr/>
          <p:nvPr/>
        </p:nvGrpSpPr>
        <p:grpSpPr>
          <a:xfrm>
            <a:off x="1437729" y="2542383"/>
            <a:ext cx="5440080" cy="858529"/>
            <a:chOff x="270024" y="1671303"/>
            <a:chExt cx="3988200" cy="8671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621695-83F7-48AA-94B4-A64F6FD4D5F6}"/>
                </a:ext>
              </a:extLst>
            </p:cNvPr>
            <p:cNvSpPr txBox="1"/>
            <p:nvPr/>
          </p:nvSpPr>
          <p:spPr>
            <a:xfrm>
              <a:off x="270025" y="2009965"/>
              <a:ext cx="3988199" cy="52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Courier New" panose="02070309020205020404" pitchFamily="49" charset="0"/>
                <a:buChar char="o"/>
              </a:pPr>
              <a:r>
                <a:rPr lang="en-US" sz="14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Cloud Infrastructure is operated by a single organization</a:t>
              </a:r>
              <a:endParaRPr lang="en-IN" sz="1400" dirty="0"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0" indent="-285750">
                <a:buFont typeface="Courier New" panose="02070309020205020404" pitchFamily="49" charset="0"/>
                <a:buChar char="o"/>
              </a:pPr>
              <a:r>
                <a:rPr lang="en-US" sz="14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Managed by organization or third party</a:t>
              </a:r>
              <a:endParaRPr lang="en-IN" sz="14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14E5CF-D6AE-4DAA-9D27-3E507863F040}"/>
                </a:ext>
              </a:extLst>
            </p:cNvPr>
            <p:cNvSpPr txBox="1"/>
            <p:nvPr/>
          </p:nvSpPr>
          <p:spPr>
            <a:xfrm>
              <a:off x="270024" y="1671303"/>
              <a:ext cx="381230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Private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6" name="Oval 98">
            <a:extLst>
              <a:ext uri="{FF2B5EF4-FFF2-40B4-BE49-F238E27FC236}">
                <a16:creationId xmlns:a16="http://schemas.microsoft.com/office/drawing/2014/main" id="{60BAD763-C638-4211-8E44-D2FBFE556F30}"/>
              </a:ext>
            </a:extLst>
          </p:cNvPr>
          <p:cNvSpPr/>
          <p:nvPr/>
        </p:nvSpPr>
        <p:spPr>
          <a:xfrm>
            <a:off x="637776" y="4106065"/>
            <a:ext cx="720080" cy="720080"/>
          </a:xfrm>
          <a:prstGeom prst="ellipse">
            <a:avLst/>
          </a:prstGeom>
          <a:solidFill>
            <a:srgbClr val="4273B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Group 99">
            <a:extLst>
              <a:ext uri="{FF2B5EF4-FFF2-40B4-BE49-F238E27FC236}">
                <a16:creationId xmlns:a16="http://schemas.microsoft.com/office/drawing/2014/main" id="{368FE26D-AC1F-4801-893A-44081C5B5D10}"/>
              </a:ext>
            </a:extLst>
          </p:cNvPr>
          <p:cNvGrpSpPr/>
          <p:nvPr/>
        </p:nvGrpSpPr>
        <p:grpSpPr>
          <a:xfrm>
            <a:off x="1437729" y="3854741"/>
            <a:ext cx="5200146" cy="1134182"/>
            <a:chOff x="270024" y="1671303"/>
            <a:chExt cx="3812301" cy="11455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C7D63D-A544-4A20-B627-A32120A9214A}"/>
                </a:ext>
              </a:extLst>
            </p:cNvPr>
            <p:cNvSpPr txBox="1"/>
            <p:nvPr/>
          </p:nvSpPr>
          <p:spPr>
            <a:xfrm>
              <a:off x="270025" y="2036583"/>
              <a:ext cx="3812300" cy="78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07000"/>
                </a:lnSpc>
                <a:buFont typeface="Courier New" panose="02070309020205020404" pitchFamily="49" charset="0"/>
                <a:buChar char="o"/>
              </a:pPr>
              <a:r>
                <a:rPr lang="en-IN" sz="14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Cloud Infrastructure is mutually shared between organizations that belong to a particular community </a:t>
              </a:r>
              <a:endParaRPr lang="en-IN" sz="14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0" indent="-285750">
                <a:lnSpc>
                  <a:spcPct val="107000"/>
                </a:lnSpc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en-IN" sz="14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Managed internally or by third party</a:t>
              </a:r>
              <a:endParaRPr lang="en-IN" sz="14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096570-5D85-4F14-9941-59837001C6B3}"/>
                </a:ext>
              </a:extLst>
            </p:cNvPr>
            <p:cNvSpPr txBox="1"/>
            <p:nvPr/>
          </p:nvSpPr>
          <p:spPr>
            <a:xfrm>
              <a:off x="270024" y="1671303"/>
              <a:ext cx="381230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Community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20" name="Oval 102">
            <a:extLst>
              <a:ext uri="{FF2B5EF4-FFF2-40B4-BE49-F238E27FC236}">
                <a16:creationId xmlns:a16="http://schemas.microsoft.com/office/drawing/2014/main" id="{B50F5FEB-FAB9-4CCC-9EF6-FAA1B45029F7}"/>
              </a:ext>
            </a:extLst>
          </p:cNvPr>
          <p:cNvSpPr/>
          <p:nvPr/>
        </p:nvSpPr>
        <p:spPr>
          <a:xfrm>
            <a:off x="634490" y="5268428"/>
            <a:ext cx="720080" cy="720080"/>
          </a:xfrm>
          <a:prstGeom prst="ellipse">
            <a:avLst/>
          </a:prstGeom>
          <a:solidFill>
            <a:srgbClr val="252D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1" name="Group 103">
            <a:extLst>
              <a:ext uri="{FF2B5EF4-FFF2-40B4-BE49-F238E27FC236}">
                <a16:creationId xmlns:a16="http://schemas.microsoft.com/office/drawing/2014/main" id="{6E5ABA40-C20E-4B74-9A70-3658BE286052}"/>
              </a:ext>
            </a:extLst>
          </p:cNvPr>
          <p:cNvGrpSpPr/>
          <p:nvPr/>
        </p:nvGrpSpPr>
        <p:grpSpPr>
          <a:xfrm>
            <a:off x="1437046" y="5273558"/>
            <a:ext cx="5200146" cy="717955"/>
            <a:chOff x="260974" y="1415464"/>
            <a:chExt cx="3812301" cy="725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A050BA-1066-4277-93C5-BB7E9B68FCB3}"/>
                </a:ext>
              </a:extLst>
            </p:cNvPr>
            <p:cNvSpPr txBox="1"/>
            <p:nvPr/>
          </p:nvSpPr>
          <p:spPr>
            <a:xfrm>
              <a:off x="260975" y="1825988"/>
              <a:ext cx="3812300" cy="31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en-US" sz="14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Combination of functionalities of public and private cloud</a:t>
              </a:r>
              <a:endParaRPr lang="en-IN" sz="14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C689C2-0BCD-4555-9B78-C2EF23FF9F30}"/>
                </a:ext>
              </a:extLst>
            </p:cNvPr>
            <p:cNvSpPr txBox="1"/>
            <p:nvPr/>
          </p:nvSpPr>
          <p:spPr>
            <a:xfrm>
              <a:off x="260974" y="1415464"/>
              <a:ext cx="381230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31244116-B13A-4DBA-A5B7-1E211DA683D0}"/>
              </a:ext>
            </a:extLst>
          </p:cNvPr>
          <p:cNvGrpSpPr/>
          <p:nvPr/>
        </p:nvGrpSpPr>
        <p:grpSpPr>
          <a:xfrm>
            <a:off x="7576994" y="3327324"/>
            <a:ext cx="3087331" cy="2796858"/>
            <a:chOff x="5750066" y="3414685"/>
            <a:chExt cx="2816556" cy="2551559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A1FFF4A7-6C0B-4FE0-9C09-FBEC03E21B03}"/>
                </a:ext>
              </a:extLst>
            </p:cNvPr>
            <p:cNvSpPr/>
            <p:nvPr/>
          </p:nvSpPr>
          <p:spPr>
            <a:xfrm>
              <a:off x="6917911" y="4145830"/>
              <a:ext cx="720080" cy="72008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Oval 39">
              <a:extLst>
                <a:ext uri="{FF2B5EF4-FFF2-40B4-BE49-F238E27FC236}">
                  <a16:creationId xmlns:a16="http://schemas.microsoft.com/office/drawing/2014/main" id="{4314A14B-211C-4E4E-BDB8-ED41C0EC5521}"/>
                </a:ext>
              </a:extLst>
            </p:cNvPr>
            <p:cNvSpPr/>
            <p:nvPr/>
          </p:nvSpPr>
          <p:spPr>
            <a:xfrm>
              <a:off x="5869696" y="4874076"/>
              <a:ext cx="605475" cy="605475"/>
            </a:xfrm>
            <a:prstGeom prst="ellipse">
              <a:avLst/>
            </a:prstGeom>
            <a:solidFill>
              <a:srgbClr val="1651B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7" name="Oval 42">
              <a:extLst>
                <a:ext uri="{FF2B5EF4-FFF2-40B4-BE49-F238E27FC236}">
                  <a16:creationId xmlns:a16="http://schemas.microsoft.com/office/drawing/2014/main" id="{8C30DB73-950B-4A29-A217-E82E01E17495}"/>
                </a:ext>
              </a:extLst>
            </p:cNvPr>
            <p:cNvSpPr/>
            <p:nvPr/>
          </p:nvSpPr>
          <p:spPr>
            <a:xfrm>
              <a:off x="5750066" y="3538633"/>
              <a:ext cx="616092" cy="616092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Oval 43">
              <a:extLst>
                <a:ext uri="{FF2B5EF4-FFF2-40B4-BE49-F238E27FC236}">
                  <a16:creationId xmlns:a16="http://schemas.microsoft.com/office/drawing/2014/main" id="{8F8CB368-F0BD-4500-A0AE-11A1CE805605}"/>
                </a:ext>
              </a:extLst>
            </p:cNvPr>
            <p:cNvSpPr/>
            <p:nvPr/>
          </p:nvSpPr>
          <p:spPr>
            <a:xfrm>
              <a:off x="7990558" y="4053541"/>
              <a:ext cx="576064" cy="576064"/>
            </a:xfrm>
            <a:prstGeom prst="ellipse">
              <a:avLst/>
            </a:prstGeom>
            <a:solidFill>
              <a:srgbClr val="B3A3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0EEEFEFC-B7AF-4DFD-888F-D896C01606A9}"/>
                </a:ext>
              </a:extLst>
            </p:cNvPr>
            <p:cNvSpPr/>
            <p:nvPr/>
          </p:nvSpPr>
          <p:spPr>
            <a:xfrm>
              <a:off x="7573459" y="5185544"/>
              <a:ext cx="422835" cy="422835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0" name="Oval 45">
              <a:extLst>
                <a:ext uri="{FF2B5EF4-FFF2-40B4-BE49-F238E27FC236}">
                  <a16:creationId xmlns:a16="http://schemas.microsoft.com/office/drawing/2014/main" id="{11B47431-66BA-4C26-9210-A988665F2AA8}"/>
                </a:ext>
              </a:extLst>
            </p:cNvPr>
            <p:cNvSpPr/>
            <p:nvPr/>
          </p:nvSpPr>
          <p:spPr>
            <a:xfrm>
              <a:off x="7217921" y="3630308"/>
              <a:ext cx="355538" cy="355538"/>
            </a:xfrm>
            <a:prstGeom prst="ellipse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Oval 46">
              <a:extLst>
                <a:ext uri="{FF2B5EF4-FFF2-40B4-BE49-F238E27FC236}">
                  <a16:creationId xmlns:a16="http://schemas.microsoft.com/office/drawing/2014/main" id="{BDCC19F2-7357-468F-B76C-487B6B17AA26}"/>
                </a:ext>
              </a:extLst>
            </p:cNvPr>
            <p:cNvSpPr/>
            <p:nvPr/>
          </p:nvSpPr>
          <p:spPr>
            <a:xfrm>
              <a:off x="6745152" y="4960239"/>
              <a:ext cx="361773" cy="361773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Oval 54">
              <a:extLst>
                <a:ext uri="{FF2B5EF4-FFF2-40B4-BE49-F238E27FC236}">
                  <a16:creationId xmlns:a16="http://schemas.microsoft.com/office/drawing/2014/main" id="{C20E2486-E6EB-435D-BE6F-77D719259FAE}"/>
                </a:ext>
              </a:extLst>
            </p:cNvPr>
            <p:cNvSpPr/>
            <p:nvPr/>
          </p:nvSpPr>
          <p:spPr>
            <a:xfrm>
              <a:off x="5750643" y="4500991"/>
              <a:ext cx="338268" cy="338268"/>
            </a:xfrm>
            <a:prstGeom prst="ellipse">
              <a:avLst/>
            </a:prstGeom>
            <a:solidFill>
              <a:srgbClr val="6870B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Oval 55">
              <a:extLst>
                <a:ext uri="{FF2B5EF4-FFF2-40B4-BE49-F238E27FC236}">
                  <a16:creationId xmlns:a16="http://schemas.microsoft.com/office/drawing/2014/main" id="{AC668ADD-5A00-4BCF-8E09-732F8F82D543}"/>
                </a:ext>
              </a:extLst>
            </p:cNvPr>
            <p:cNvSpPr/>
            <p:nvPr/>
          </p:nvSpPr>
          <p:spPr>
            <a:xfrm>
              <a:off x="6601470" y="5451988"/>
              <a:ext cx="269732" cy="269732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4" name="Oval 56">
              <a:extLst>
                <a:ext uri="{FF2B5EF4-FFF2-40B4-BE49-F238E27FC236}">
                  <a16:creationId xmlns:a16="http://schemas.microsoft.com/office/drawing/2014/main" id="{FEB3416A-68F9-4D2B-B2F0-1F534946547A}"/>
                </a:ext>
              </a:extLst>
            </p:cNvPr>
            <p:cNvSpPr/>
            <p:nvPr/>
          </p:nvSpPr>
          <p:spPr>
            <a:xfrm>
              <a:off x="7877157" y="4682615"/>
              <a:ext cx="226802" cy="226802"/>
            </a:xfrm>
            <a:prstGeom prst="ellipse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Oval 57">
              <a:extLst>
                <a:ext uri="{FF2B5EF4-FFF2-40B4-BE49-F238E27FC236}">
                  <a16:creationId xmlns:a16="http://schemas.microsoft.com/office/drawing/2014/main" id="{AA787D7A-C5B8-4922-B357-8303270BA6F1}"/>
                </a:ext>
              </a:extLst>
            </p:cNvPr>
            <p:cNvSpPr/>
            <p:nvPr/>
          </p:nvSpPr>
          <p:spPr>
            <a:xfrm>
              <a:off x="6768252" y="3414685"/>
              <a:ext cx="230779" cy="230779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Oval 59">
              <a:extLst>
                <a:ext uri="{FF2B5EF4-FFF2-40B4-BE49-F238E27FC236}">
                  <a16:creationId xmlns:a16="http://schemas.microsoft.com/office/drawing/2014/main" id="{77A9CBE9-15D8-4A3D-B8B9-C5DB262D5468}"/>
                </a:ext>
              </a:extLst>
            </p:cNvPr>
            <p:cNvSpPr/>
            <p:nvPr/>
          </p:nvSpPr>
          <p:spPr>
            <a:xfrm>
              <a:off x="6520551" y="4053541"/>
              <a:ext cx="215785" cy="215785"/>
            </a:xfrm>
            <a:prstGeom prst="ellipse">
              <a:avLst/>
            </a:prstGeom>
            <a:solidFill>
              <a:srgbClr val="5D71B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Oval 72">
              <a:extLst>
                <a:ext uri="{FF2B5EF4-FFF2-40B4-BE49-F238E27FC236}">
                  <a16:creationId xmlns:a16="http://schemas.microsoft.com/office/drawing/2014/main" id="{F5A7F970-DC2F-4FC0-98F6-7BD69E949034}"/>
                </a:ext>
              </a:extLst>
            </p:cNvPr>
            <p:cNvSpPr/>
            <p:nvPr/>
          </p:nvSpPr>
          <p:spPr>
            <a:xfrm>
              <a:off x="7236470" y="5696512"/>
              <a:ext cx="269732" cy="269732"/>
            </a:xfrm>
            <a:prstGeom prst="ellipse">
              <a:avLst/>
            </a:prstGeom>
            <a:solidFill>
              <a:srgbClr val="4BACC6">
                <a:lumMod val="20000"/>
                <a:lumOff val="80000"/>
                <a:alpha val="3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Oval 73">
              <a:extLst>
                <a:ext uri="{FF2B5EF4-FFF2-40B4-BE49-F238E27FC236}">
                  <a16:creationId xmlns:a16="http://schemas.microsoft.com/office/drawing/2014/main" id="{C61E549E-7B45-4BB6-9ACA-2DE7F1FAA5CE}"/>
                </a:ext>
              </a:extLst>
            </p:cNvPr>
            <p:cNvSpPr/>
            <p:nvPr/>
          </p:nvSpPr>
          <p:spPr>
            <a:xfrm>
              <a:off x="6432259" y="4546969"/>
              <a:ext cx="226802" cy="226802"/>
            </a:xfrm>
            <a:prstGeom prst="ellipse">
              <a:avLst/>
            </a:prstGeom>
            <a:solidFill>
              <a:srgbClr val="4BACC6">
                <a:lumMod val="20000"/>
                <a:lumOff val="80000"/>
                <a:alpha val="3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Oval 74">
              <a:extLst>
                <a:ext uri="{FF2B5EF4-FFF2-40B4-BE49-F238E27FC236}">
                  <a16:creationId xmlns:a16="http://schemas.microsoft.com/office/drawing/2014/main" id="{BCB3BFFE-C061-4AE9-93AE-D64379073FF5}"/>
                </a:ext>
              </a:extLst>
            </p:cNvPr>
            <p:cNvSpPr/>
            <p:nvPr/>
          </p:nvSpPr>
          <p:spPr>
            <a:xfrm>
              <a:off x="7861490" y="3511284"/>
              <a:ext cx="215785" cy="215785"/>
            </a:xfrm>
            <a:prstGeom prst="ellipse">
              <a:avLst/>
            </a:prstGeom>
            <a:solidFill>
              <a:srgbClr val="4BACC6">
                <a:lumMod val="20000"/>
                <a:lumOff val="80000"/>
                <a:alpha val="3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Oval 59">
              <a:extLst>
                <a:ext uri="{FF2B5EF4-FFF2-40B4-BE49-F238E27FC236}">
                  <a16:creationId xmlns:a16="http://schemas.microsoft.com/office/drawing/2014/main" id="{0BE99A58-791F-46FC-B695-B3CF9526B1DB}"/>
                </a:ext>
              </a:extLst>
            </p:cNvPr>
            <p:cNvSpPr/>
            <p:nvPr/>
          </p:nvSpPr>
          <p:spPr>
            <a:xfrm>
              <a:off x="7316648" y="5137888"/>
              <a:ext cx="215785" cy="215785"/>
            </a:xfrm>
            <a:prstGeom prst="ellipse">
              <a:avLst/>
            </a:prstGeom>
            <a:solidFill>
              <a:srgbClr val="B3A3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BE36F06A-6986-428A-A6D9-FED78BC91060}"/>
              </a:ext>
            </a:extLst>
          </p:cNvPr>
          <p:cNvSpPr/>
          <p:nvPr/>
        </p:nvSpPr>
        <p:spPr>
          <a:xfrm>
            <a:off x="825421" y="177946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B5282BAC-1283-4ACA-A6F9-D60506F71AB6}"/>
              </a:ext>
            </a:extLst>
          </p:cNvPr>
          <p:cNvSpPr/>
          <p:nvPr/>
        </p:nvSpPr>
        <p:spPr>
          <a:xfrm rot="2700000">
            <a:off x="870761" y="28948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B14E2E2E-5126-4A74-BCA6-CCFF5F74A9FC}"/>
              </a:ext>
            </a:extLst>
          </p:cNvPr>
          <p:cNvSpPr/>
          <p:nvPr/>
        </p:nvSpPr>
        <p:spPr>
          <a:xfrm flipH="1">
            <a:off x="817524" y="548469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ounded Rectangle 32">
            <a:extLst>
              <a:ext uri="{FF2B5EF4-FFF2-40B4-BE49-F238E27FC236}">
                <a16:creationId xmlns:a16="http://schemas.microsoft.com/office/drawing/2014/main" id="{61310B06-A236-4831-A2B3-F85DD534B9BA}"/>
              </a:ext>
            </a:extLst>
          </p:cNvPr>
          <p:cNvSpPr/>
          <p:nvPr/>
        </p:nvSpPr>
        <p:spPr>
          <a:xfrm>
            <a:off x="7781971" y="3665004"/>
            <a:ext cx="291601" cy="2916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29A2130A-EF3E-401C-9275-505BF5A841DA}"/>
              </a:ext>
            </a:extLst>
          </p:cNvPr>
          <p:cNvSpPr/>
          <p:nvPr/>
        </p:nvSpPr>
        <p:spPr>
          <a:xfrm rot="2700000">
            <a:off x="7928192" y="5034309"/>
            <a:ext cx="240341" cy="43088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BDC0289A-7E52-45E4-A750-16E3DC4A5DEB}"/>
              </a:ext>
            </a:extLst>
          </p:cNvPr>
          <p:cNvSpPr/>
          <p:nvPr/>
        </p:nvSpPr>
        <p:spPr>
          <a:xfrm>
            <a:off x="9271338" y="3654415"/>
            <a:ext cx="214003" cy="2003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EA6694F8-0AB9-4DF7-A243-E58A88D9AE0A}"/>
              </a:ext>
            </a:extLst>
          </p:cNvPr>
          <p:cNvSpPr/>
          <p:nvPr/>
        </p:nvSpPr>
        <p:spPr>
          <a:xfrm flipH="1">
            <a:off x="9064297" y="4369212"/>
            <a:ext cx="388764" cy="32070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95C94311-5A92-4FB7-AD0A-491755592E34}"/>
              </a:ext>
            </a:extLst>
          </p:cNvPr>
          <p:cNvSpPr/>
          <p:nvPr/>
        </p:nvSpPr>
        <p:spPr>
          <a:xfrm>
            <a:off x="10192064" y="4209846"/>
            <a:ext cx="313075" cy="24048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EE60B9B5-ED12-4CB1-8936-2CBFA0E4DBEC}"/>
              </a:ext>
            </a:extLst>
          </p:cNvPr>
          <p:cNvSpPr>
            <a:spLocks noChangeAspect="1"/>
          </p:cNvSpPr>
          <p:nvPr/>
        </p:nvSpPr>
        <p:spPr>
          <a:xfrm>
            <a:off x="8750220" y="5108405"/>
            <a:ext cx="213784" cy="2155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2" name="Block Arc 10">
            <a:extLst>
              <a:ext uri="{FF2B5EF4-FFF2-40B4-BE49-F238E27FC236}">
                <a16:creationId xmlns:a16="http://schemas.microsoft.com/office/drawing/2014/main" id="{52CF22DE-9056-4B1D-A035-1EA2D6D310AB}"/>
              </a:ext>
            </a:extLst>
          </p:cNvPr>
          <p:cNvSpPr/>
          <p:nvPr/>
        </p:nvSpPr>
        <p:spPr>
          <a:xfrm>
            <a:off x="7654311" y="4633797"/>
            <a:ext cx="220151" cy="14911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9215D9C4-973B-46D0-924A-E2F5C2A716D4}"/>
              </a:ext>
            </a:extLst>
          </p:cNvPr>
          <p:cNvSpPr>
            <a:spLocks noChangeAspect="1"/>
          </p:cNvSpPr>
          <p:nvPr/>
        </p:nvSpPr>
        <p:spPr>
          <a:xfrm rot="9900000">
            <a:off x="9612459" y="537343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E503B35D-A93B-485D-BF83-360BAAAB1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498" y="4237505"/>
            <a:ext cx="4572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2" grpId="0" animBg="1"/>
      <p:bldP spid="16" grpId="0" animBg="1"/>
      <p:bldP spid="2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DCED33-2760-4382-BC26-5A343FA33EC2}"/>
              </a:ext>
            </a:extLst>
          </p:cNvPr>
          <p:cNvSpPr/>
          <p:nvPr/>
        </p:nvSpPr>
        <p:spPr>
          <a:xfrm>
            <a:off x="121547" y="1284514"/>
            <a:ext cx="11924522" cy="4761723"/>
          </a:xfrm>
          <a:prstGeom prst="roundRect">
            <a:avLst>
              <a:gd name="adj" fmla="val 7915"/>
            </a:avLst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BA461A-A7A2-417D-86B5-99CAEB3137BF}"/>
              </a:ext>
            </a:extLst>
          </p:cNvPr>
          <p:cNvGrpSpPr/>
          <p:nvPr/>
        </p:nvGrpSpPr>
        <p:grpSpPr>
          <a:xfrm>
            <a:off x="503599" y="2703545"/>
            <a:ext cx="2088232" cy="2088232"/>
            <a:chOff x="899591" y="1902000"/>
            <a:chExt cx="1250671" cy="12506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1B0EAE-E056-496D-AFEF-513FF59F30DE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252D6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E12E0A-071D-4DF2-9832-14D6CFC3F49F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" name="Elbow Connector 31">
            <a:extLst>
              <a:ext uri="{FF2B5EF4-FFF2-40B4-BE49-F238E27FC236}">
                <a16:creationId xmlns:a16="http://schemas.microsoft.com/office/drawing/2014/main" id="{9592D6EC-72D7-4E94-9D3C-090ADD880EC5}"/>
              </a:ext>
            </a:extLst>
          </p:cNvPr>
          <p:cNvCxnSpPr>
            <a:cxnSpLocks/>
          </p:cNvCxnSpPr>
          <p:nvPr/>
        </p:nvCxnSpPr>
        <p:spPr>
          <a:xfrm flipV="1">
            <a:off x="2088304" y="2609961"/>
            <a:ext cx="1539119" cy="1137700"/>
          </a:xfrm>
          <a:prstGeom prst="bentConnector3">
            <a:avLst>
              <a:gd name="adj1" fmla="val 50000"/>
            </a:avLst>
          </a:prstGeom>
          <a:ln w="22225">
            <a:solidFill>
              <a:srgbClr val="1651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1220DE-D2B6-41B7-81EE-9D74041A25BF}"/>
              </a:ext>
            </a:extLst>
          </p:cNvPr>
          <p:cNvGrpSpPr/>
          <p:nvPr/>
        </p:nvGrpSpPr>
        <p:grpSpPr>
          <a:xfrm>
            <a:off x="3573143" y="1705899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FD0548-99CB-4E38-AED2-B112ADD31CF2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1651B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4A88F-372F-4CDB-A583-E2F30E72654D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6BBA95-AF78-49CA-832A-88D5D77B83C8}"/>
              </a:ext>
            </a:extLst>
          </p:cNvPr>
          <p:cNvGrpSpPr/>
          <p:nvPr/>
        </p:nvGrpSpPr>
        <p:grpSpPr>
          <a:xfrm>
            <a:off x="3573143" y="3149561"/>
            <a:ext cx="1277005" cy="1277005"/>
            <a:chOff x="899591" y="1902000"/>
            <a:chExt cx="1250671" cy="125067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F5A1BC-4018-414D-9AD8-B5918E5063B1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6870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D8444D-2B0D-463D-B944-0AF1F0255635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0D3F06-CD38-4659-942F-87FBE72CC6BE}"/>
              </a:ext>
            </a:extLst>
          </p:cNvPr>
          <p:cNvGrpSpPr/>
          <p:nvPr/>
        </p:nvGrpSpPr>
        <p:grpSpPr>
          <a:xfrm>
            <a:off x="3573143" y="4593222"/>
            <a:ext cx="1277005" cy="1277005"/>
            <a:chOff x="899591" y="1902000"/>
            <a:chExt cx="1250671" cy="12506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E4F969-C6C1-400D-8982-E4DBA00B5EEA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B3A3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BEDB7A-7493-4B4F-9105-DED1A973A928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9" name="Elbow Connector 51">
            <a:extLst>
              <a:ext uri="{FF2B5EF4-FFF2-40B4-BE49-F238E27FC236}">
                <a16:creationId xmlns:a16="http://schemas.microsoft.com/office/drawing/2014/main" id="{5BB64032-A34F-4DE3-9FBF-F52A82140D19}"/>
              </a:ext>
            </a:extLst>
          </p:cNvPr>
          <p:cNvCxnSpPr>
            <a:cxnSpLocks/>
          </p:cNvCxnSpPr>
          <p:nvPr/>
        </p:nvCxnSpPr>
        <p:spPr>
          <a:xfrm>
            <a:off x="2095522" y="3747661"/>
            <a:ext cx="1539119" cy="1159113"/>
          </a:xfrm>
          <a:prstGeom prst="bentConnector3">
            <a:avLst>
              <a:gd name="adj1" fmla="val 50000"/>
            </a:avLst>
          </a:prstGeom>
          <a:ln w="22225">
            <a:solidFill>
              <a:srgbClr val="B3A3E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8DDC8F-F0DE-40DF-9200-19BB34F8A820}"/>
              </a:ext>
            </a:extLst>
          </p:cNvPr>
          <p:cNvCxnSpPr>
            <a:cxnSpLocks/>
          </p:cNvCxnSpPr>
          <p:nvPr/>
        </p:nvCxnSpPr>
        <p:spPr>
          <a:xfrm>
            <a:off x="2088305" y="3748394"/>
            <a:ext cx="1484838" cy="10707"/>
          </a:xfrm>
          <a:prstGeom prst="line">
            <a:avLst/>
          </a:prstGeom>
          <a:ln w="22225">
            <a:solidFill>
              <a:srgbClr val="6870B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CF9746-782E-43E3-8EB4-8E195AA0C911}"/>
              </a:ext>
            </a:extLst>
          </p:cNvPr>
          <p:cNvSpPr txBox="1"/>
          <p:nvPr/>
        </p:nvSpPr>
        <p:spPr>
          <a:xfrm>
            <a:off x="896154" y="3223366"/>
            <a:ext cx="130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Service Model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8C95E-767A-4809-953B-6F1D67430B5B}"/>
              </a:ext>
            </a:extLst>
          </p:cNvPr>
          <p:cNvSpPr txBox="1"/>
          <p:nvPr/>
        </p:nvSpPr>
        <p:spPr>
          <a:xfrm>
            <a:off x="3617705" y="2035405"/>
            <a:ext cx="122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as a </a:t>
            </a:r>
          </a:p>
          <a:p>
            <a:pPr algn="ctr"/>
            <a:r>
              <a:rPr lang="en-IN" sz="1200" b="1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altLang="ko-KR" sz="1200" b="1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AA74F-26F1-4B76-AD5F-72CD75535793}"/>
              </a:ext>
            </a:extLst>
          </p:cNvPr>
          <p:cNvSpPr txBox="1"/>
          <p:nvPr/>
        </p:nvSpPr>
        <p:spPr>
          <a:xfrm>
            <a:off x="3688284" y="3452216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Platform </a:t>
            </a:r>
          </a:p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as a </a:t>
            </a:r>
          </a:p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Service</a:t>
            </a:r>
            <a:endParaRPr lang="en-US" altLang="ko-KR" sz="1200" b="1" spc="75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EF468-EFF5-433C-867C-DA89118EF10B}"/>
              </a:ext>
            </a:extLst>
          </p:cNvPr>
          <p:cNvSpPr txBox="1"/>
          <p:nvPr/>
        </p:nvSpPr>
        <p:spPr>
          <a:xfrm>
            <a:off x="3686455" y="487591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Software</a:t>
            </a:r>
          </a:p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 as a </a:t>
            </a:r>
          </a:p>
          <a:p>
            <a:pPr algn="ctr"/>
            <a:r>
              <a:rPr lang="en-US" sz="1200" b="1" spc="75" dirty="0">
                <a:latin typeface="Arial Narrow" panose="020B0606020202030204" pitchFamily="34" charset="0"/>
                <a:cs typeface="Calibri" panose="020F0502020204030204" pitchFamily="34" charset="0"/>
              </a:rPr>
              <a:t>Service</a:t>
            </a:r>
            <a:endParaRPr lang="en-US" altLang="ko-KR" sz="1200" b="1" spc="75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FF2CF3-1DB6-4E7C-A500-FE9384EED787}"/>
              </a:ext>
            </a:extLst>
          </p:cNvPr>
          <p:cNvSpPr/>
          <p:nvPr/>
        </p:nvSpPr>
        <p:spPr>
          <a:xfrm>
            <a:off x="4464113" y="1611274"/>
            <a:ext cx="522312" cy="522312"/>
          </a:xfrm>
          <a:prstGeom prst="ellipse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861A0F-E5CF-43C0-A1B1-26697E307736}"/>
              </a:ext>
            </a:extLst>
          </p:cNvPr>
          <p:cNvSpPr/>
          <p:nvPr/>
        </p:nvSpPr>
        <p:spPr>
          <a:xfrm>
            <a:off x="4471728" y="3044446"/>
            <a:ext cx="522312" cy="522312"/>
          </a:xfrm>
          <a:prstGeom prst="ellipse">
            <a:avLst/>
          </a:prstGeom>
          <a:solidFill>
            <a:srgbClr val="687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06B9F7-27B8-4EB2-B111-9ECC306E083C}"/>
              </a:ext>
            </a:extLst>
          </p:cNvPr>
          <p:cNvSpPr/>
          <p:nvPr/>
        </p:nvSpPr>
        <p:spPr>
          <a:xfrm>
            <a:off x="4471728" y="4473984"/>
            <a:ext cx="522312" cy="522312"/>
          </a:xfrm>
          <a:prstGeom prst="ellipse">
            <a:avLst/>
          </a:prstGeom>
          <a:solidFill>
            <a:srgbClr val="B3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0DCBEB-C627-4C04-96E0-D1659D8A9F69}"/>
              </a:ext>
            </a:extLst>
          </p:cNvPr>
          <p:cNvSpPr txBox="1"/>
          <p:nvPr/>
        </p:nvSpPr>
        <p:spPr>
          <a:xfrm>
            <a:off x="5892401" y="2133586"/>
            <a:ext cx="5796000" cy="86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its Hardware Infrastructure on Demand</a:t>
            </a:r>
            <a:endParaRPr lang="en-IN" sz="16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fundamental resources such as network, storage, and servers</a:t>
            </a:r>
            <a:endParaRPr lang="en-IN" sz="16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web service, Google cloud platform</a:t>
            </a:r>
            <a:endParaRPr lang="en-IN" sz="1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278475-0919-4291-B98B-359784189926}"/>
              </a:ext>
            </a:extLst>
          </p:cNvPr>
          <p:cNvSpPr/>
          <p:nvPr/>
        </p:nvSpPr>
        <p:spPr>
          <a:xfrm>
            <a:off x="6007842" y="1745392"/>
            <a:ext cx="360040" cy="360040"/>
          </a:xfrm>
          <a:prstGeom prst="rect">
            <a:avLst/>
          </a:prstGeom>
          <a:solidFill>
            <a:srgbClr val="165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7BD49-3063-4823-A133-1D3180A2E14B}"/>
              </a:ext>
            </a:extLst>
          </p:cNvPr>
          <p:cNvSpPr txBox="1"/>
          <p:nvPr/>
        </p:nvSpPr>
        <p:spPr>
          <a:xfrm>
            <a:off x="5892401" y="3556075"/>
            <a:ext cx="5796000" cy="86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</a:t>
            </a:r>
            <a:r>
              <a:rPr lang="en-IN" sz="1600" spc="75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Fl</a:t>
            </a: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exible Environment for Software Applications</a:t>
            </a:r>
            <a:endParaRPr lang="en-IN" sz="1600" spc="75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Outsourcing of Hardware </a:t>
            </a:r>
            <a:r>
              <a:rPr lang="en-IN" sz="16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nfrastructure as well Software </a:t>
            </a:r>
            <a:r>
              <a:rPr lang="en-IN" sz="16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IN" sz="16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Lambda, Morpheus</a:t>
            </a:r>
            <a:endParaRPr lang="en-IN" sz="1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7988A2-32FE-47F8-933B-DAE5896D993E}"/>
              </a:ext>
            </a:extLst>
          </p:cNvPr>
          <p:cNvSpPr/>
          <p:nvPr/>
        </p:nvSpPr>
        <p:spPr>
          <a:xfrm>
            <a:off x="6007842" y="3189054"/>
            <a:ext cx="360040" cy="360040"/>
          </a:xfrm>
          <a:prstGeom prst="rect">
            <a:avLst/>
          </a:prstGeom>
          <a:solidFill>
            <a:srgbClr val="687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BBC45-5972-47EB-B46C-EF19EB3C02E5}"/>
              </a:ext>
            </a:extLst>
          </p:cNvPr>
          <p:cNvSpPr txBox="1"/>
          <p:nvPr/>
        </p:nvSpPr>
        <p:spPr>
          <a:xfrm>
            <a:off x="5892400" y="4999736"/>
            <a:ext cx="5968167" cy="86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Releasing the User </a:t>
            </a:r>
            <a:r>
              <a:rPr lang="en-IN" sz="1600" spc="75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 </a:t>
            </a:r>
            <a:r>
              <a:rPr lang="en-IN" sz="1600" spc="75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Management </a:t>
            </a:r>
            <a:r>
              <a:rPr lang="en-IN" sz="1600" spc="75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600" spc="75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onstraints</a:t>
            </a:r>
            <a:endParaRPr lang="en-IN" sz="1600" spc="75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can be availed over the internet and requires no prior installation</a:t>
            </a:r>
            <a:endParaRPr lang="en-IN" sz="16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apps, Salesforce</a:t>
            </a:r>
            <a:endParaRPr lang="en-IN" sz="1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8E340-D043-4161-B324-F2C2E40430E6}"/>
              </a:ext>
            </a:extLst>
          </p:cNvPr>
          <p:cNvSpPr/>
          <p:nvPr/>
        </p:nvSpPr>
        <p:spPr>
          <a:xfrm>
            <a:off x="6007842" y="4632715"/>
            <a:ext cx="360040" cy="360040"/>
          </a:xfrm>
          <a:prstGeom prst="rect">
            <a:avLst/>
          </a:prstGeom>
          <a:solidFill>
            <a:srgbClr val="B3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BEB85AED-BDAD-4EC9-A728-6ED916B81C1A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4850147" y="5231725"/>
            <a:ext cx="936000" cy="2"/>
          </a:xfrm>
          <a:prstGeom prst="line">
            <a:avLst/>
          </a:prstGeom>
          <a:ln w="19050">
            <a:solidFill>
              <a:srgbClr val="B3A3E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2784C0E8-CBF7-4744-A158-EE644F6F0C7A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4850147" y="3788063"/>
            <a:ext cx="936000" cy="944"/>
          </a:xfrm>
          <a:prstGeom prst="line">
            <a:avLst/>
          </a:prstGeom>
          <a:ln w="19050">
            <a:solidFill>
              <a:srgbClr val="6870B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D73CD595-3700-4058-BA81-BAA1E3B35A5D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850147" y="2344401"/>
            <a:ext cx="936000" cy="0"/>
          </a:xfrm>
          <a:prstGeom prst="line">
            <a:avLst/>
          </a:prstGeom>
          <a:ln w="19050">
            <a:solidFill>
              <a:srgbClr val="1651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55D94012-A757-46F9-AB34-BD5257059D34}"/>
              </a:ext>
            </a:extLst>
          </p:cNvPr>
          <p:cNvSpPr/>
          <p:nvPr/>
        </p:nvSpPr>
        <p:spPr>
          <a:xfrm flipH="1">
            <a:off x="4603825" y="4627683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Oval 21">
            <a:extLst>
              <a:ext uri="{FF2B5EF4-FFF2-40B4-BE49-F238E27FC236}">
                <a16:creationId xmlns:a16="http://schemas.microsoft.com/office/drawing/2014/main" id="{2667EC70-1D7B-48D2-9083-76DB7FFB32F9}"/>
              </a:ext>
            </a:extLst>
          </p:cNvPr>
          <p:cNvSpPr>
            <a:spLocks noChangeAspect="1"/>
          </p:cNvSpPr>
          <p:nvPr/>
        </p:nvSpPr>
        <p:spPr>
          <a:xfrm>
            <a:off x="4578964" y="1715144"/>
            <a:ext cx="292610" cy="2950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Parallelogram 30">
            <a:extLst>
              <a:ext uri="{FF2B5EF4-FFF2-40B4-BE49-F238E27FC236}">
                <a16:creationId xmlns:a16="http://schemas.microsoft.com/office/drawing/2014/main" id="{8B7B2D42-6AD5-4F04-A3F2-FB863E762560}"/>
              </a:ext>
            </a:extLst>
          </p:cNvPr>
          <p:cNvSpPr/>
          <p:nvPr/>
        </p:nvSpPr>
        <p:spPr>
          <a:xfrm flipH="1">
            <a:off x="4590979" y="3150393"/>
            <a:ext cx="292659" cy="29338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 descr="virtualization">
            <a:extLst>
              <a:ext uri="{FF2B5EF4-FFF2-40B4-BE49-F238E27FC236}">
                <a16:creationId xmlns:a16="http://schemas.microsoft.com/office/drawing/2014/main" id="{EFB05AEC-AC89-4121-B99A-F80161C682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22" y="1954549"/>
            <a:ext cx="5017658" cy="34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Text Placeholder 10">
            <a:extLst>
              <a:ext uri="{FF2B5EF4-FFF2-40B4-BE49-F238E27FC236}">
                <a16:creationId xmlns:a16="http://schemas.microsoft.com/office/drawing/2014/main" id="{3BFBD2A7-F900-439C-8376-33D17C1C7AC1}"/>
              </a:ext>
            </a:extLst>
          </p:cNvPr>
          <p:cNvSpPr txBox="1">
            <a:spLocks/>
          </p:cNvSpPr>
          <p:nvPr/>
        </p:nvSpPr>
        <p:spPr>
          <a:xfrm>
            <a:off x="3861656" y="1136198"/>
            <a:ext cx="4392488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</a:rPr>
              <a:t>Virtualization</a:t>
            </a:r>
            <a:endParaRPr lang="en-US" altLang="ko-KR" sz="2400" b="1" dirty="0">
              <a:solidFill>
                <a:schemeClr val="accent3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7F531BC-114C-4195-97DE-DF96A3053CBF}"/>
              </a:ext>
            </a:extLst>
          </p:cNvPr>
          <p:cNvSpPr/>
          <p:nvPr/>
        </p:nvSpPr>
        <p:spPr>
          <a:xfrm>
            <a:off x="1221680" y="1954549"/>
            <a:ext cx="4145659" cy="421058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Virtualization: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ability to run multiple operating systems on a single physical system and share the underlying hardware resources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Virtualization Machine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program that allows multiple operating systems to share a single hardware host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A7E8A21-F829-4DDC-A560-4AF8A0890DDD}"/>
              </a:ext>
            </a:extLst>
          </p:cNvPr>
          <p:cNvSpPr txBox="1">
            <a:spLocks/>
          </p:cNvSpPr>
          <p:nvPr/>
        </p:nvSpPr>
        <p:spPr>
          <a:xfrm>
            <a:off x="3386489" y="1401074"/>
            <a:ext cx="5231406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Britannic Bold" panose="020B0903060703020204" pitchFamily="34" charset="0"/>
              </a:rPr>
              <a:t>Virtualization in Cloud Computing</a:t>
            </a:r>
            <a:endParaRPr lang="en-US" altLang="ko-KR" sz="2400" b="1" dirty="0">
              <a:solidFill>
                <a:srgbClr val="0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50F570-F34B-43A3-B5FC-D9C11FF4B4A4}"/>
              </a:ext>
            </a:extLst>
          </p:cNvPr>
          <p:cNvSpPr txBox="1"/>
          <p:nvPr/>
        </p:nvSpPr>
        <p:spPr>
          <a:xfrm>
            <a:off x="1580707" y="4945534"/>
            <a:ext cx="185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05881"/>
                </a:solidFill>
                <a:cs typeface="Arial" pitchFamily="34" charset="0"/>
              </a:rPr>
              <a:t>Not necessary to own the Hardware</a:t>
            </a:r>
            <a:endParaRPr lang="ko-KR" altLang="en-US" sz="1400" b="1" dirty="0">
              <a:solidFill>
                <a:srgbClr val="605881"/>
              </a:solidFill>
              <a:cs typeface="Arial" pitchFamily="34" charset="0"/>
            </a:endParaRPr>
          </a:p>
        </p:txBody>
      </p:sp>
      <p:grpSp>
        <p:nvGrpSpPr>
          <p:cNvPr id="96" name="Group 20">
            <a:extLst>
              <a:ext uri="{FF2B5EF4-FFF2-40B4-BE49-F238E27FC236}">
                <a16:creationId xmlns:a16="http://schemas.microsoft.com/office/drawing/2014/main" id="{AC8AA0E4-91BF-4FAB-AE01-764D6C2C52C2}"/>
              </a:ext>
            </a:extLst>
          </p:cNvPr>
          <p:cNvGrpSpPr/>
          <p:nvPr/>
        </p:nvGrpSpPr>
        <p:grpSpPr>
          <a:xfrm rot="9000000">
            <a:off x="4083653" y="3971670"/>
            <a:ext cx="234910" cy="1315030"/>
            <a:chOff x="1403648" y="3356992"/>
            <a:chExt cx="234910" cy="1315030"/>
          </a:xfrm>
          <a:solidFill>
            <a:sysClr val="window" lastClr="FFFFFF">
              <a:lumMod val="95000"/>
            </a:sysClr>
          </a:solidFill>
        </p:grpSpPr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D0948A47-5BE9-4CD8-81CC-2C6F07216A32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AA367DBF-6170-412D-BF60-800227C5D121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E439D122-7691-4042-94E2-E7D2347F6E4F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F2C08A9A-00F2-40A3-8C55-9A82BD78C1BB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rgbClr val="252D6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01" name="Group 31">
            <a:extLst>
              <a:ext uri="{FF2B5EF4-FFF2-40B4-BE49-F238E27FC236}">
                <a16:creationId xmlns:a16="http://schemas.microsoft.com/office/drawing/2014/main" id="{30774F7A-F9ED-4693-B828-88EAF8AA1D1D}"/>
              </a:ext>
            </a:extLst>
          </p:cNvPr>
          <p:cNvGrpSpPr/>
          <p:nvPr/>
        </p:nvGrpSpPr>
        <p:grpSpPr>
          <a:xfrm rot="3526765">
            <a:off x="5399306" y="3476746"/>
            <a:ext cx="234910" cy="2006104"/>
            <a:chOff x="1405139" y="2657468"/>
            <a:chExt cx="234910" cy="2014554"/>
          </a:xfrm>
          <a:solidFill>
            <a:sysClr val="window" lastClr="FFFFFF">
              <a:lumMod val="95000"/>
            </a:sysClr>
          </a:solidFill>
        </p:grpSpPr>
        <p:sp>
          <p:nvSpPr>
            <p:cNvPr id="102" name="Rectangle 32">
              <a:extLst>
                <a:ext uri="{FF2B5EF4-FFF2-40B4-BE49-F238E27FC236}">
                  <a16:creationId xmlns:a16="http://schemas.microsoft.com/office/drawing/2014/main" id="{8E469E41-F3B3-4088-B799-56F7F95DDA1A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79DA7852-37FA-41DC-8977-4AB10A5D4FA4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4" name="Rectangle 34">
              <a:extLst>
                <a:ext uri="{FF2B5EF4-FFF2-40B4-BE49-F238E27FC236}">
                  <a16:creationId xmlns:a16="http://schemas.microsoft.com/office/drawing/2014/main" id="{A092312A-89CF-4B07-B6F8-88B0EB78CD6A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777B1B5B-2BAD-453D-A443-E928BB969E33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6" name="Rectangle 36">
              <a:extLst>
                <a:ext uri="{FF2B5EF4-FFF2-40B4-BE49-F238E27FC236}">
                  <a16:creationId xmlns:a16="http://schemas.microsoft.com/office/drawing/2014/main" id="{1E538616-68F4-46F6-A4CC-FEAAED628809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7" name="Rectangle 37">
              <a:extLst>
                <a:ext uri="{FF2B5EF4-FFF2-40B4-BE49-F238E27FC236}">
                  <a16:creationId xmlns:a16="http://schemas.microsoft.com/office/drawing/2014/main" id="{7F9AFA23-D29F-407B-81D4-092C9516C50A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08" name="Group 38">
            <a:extLst>
              <a:ext uri="{FF2B5EF4-FFF2-40B4-BE49-F238E27FC236}">
                <a16:creationId xmlns:a16="http://schemas.microsoft.com/office/drawing/2014/main" id="{ABCFD626-D61F-42B3-98B3-1C2DE03AD42B}"/>
              </a:ext>
            </a:extLst>
          </p:cNvPr>
          <p:cNvGrpSpPr/>
          <p:nvPr/>
        </p:nvGrpSpPr>
        <p:grpSpPr>
          <a:xfrm rot="3195195">
            <a:off x="8204276" y="2689623"/>
            <a:ext cx="238181" cy="2359800"/>
            <a:chOff x="1401868" y="2657468"/>
            <a:chExt cx="238181" cy="2369740"/>
          </a:xfrm>
          <a:solidFill>
            <a:sysClr val="window" lastClr="FFFFFF">
              <a:lumMod val="95000"/>
            </a:sysClr>
          </a:solidFill>
        </p:grpSpPr>
        <p:sp>
          <p:nvSpPr>
            <p:cNvPr id="109" name="Rectangle 39">
              <a:extLst>
                <a:ext uri="{FF2B5EF4-FFF2-40B4-BE49-F238E27FC236}">
                  <a16:creationId xmlns:a16="http://schemas.microsoft.com/office/drawing/2014/main" id="{B42E1F89-A7EB-4A52-8DE4-717DCF2E2DDF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73AA8103-2D43-4F93-ACFE-F9716917188C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D3C2A624-72DD-49CA-96A4-AD8F909DA075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2" name="Rectangle 42">
              <a:extLst>
                <a:ext uri="{FF2B5EF4-FFF2-40B4-BE49-F238E27FC236}">
                  <a16:creationId xmlns:a16="http://schemas.microsoft.com/office/drawing/2014/main" id="{511D5D28-C0A5-423F-88B2-1A7A53EB94A6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3" name="Rectangle 43">
              <a:extLst>
                <a:ext uri="{FF2B5EF4-FFF2-40B4-BE49-F238E27FC236}">
                  <a16:creationId xmlns:a16="http://schemas.microsoft.com/office/drawing/2014/main" id="{1E213C38-4CC0-4CE7-A741-9FB704D0EB86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E8CFADEC-7241-4512-929C-2C13DC3AE19C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5" name="Rectangle 39">
              <a:extLst>
                <a:ext uri="{FF2B5EF4-FFF2-40B4-BE49-F238E27FC236}">
                  <a16:creationId xmlns:a16="http://schemas.microsoft.com/office/drawing/2014/main" id="{D5EACE30-67F6-475C-8801-5AEDA177A614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8DE98CA-428A-4C29-8C02-EDD46A3CD461}"/>
              </a:ext>
            </a:extLst>
          </p:cNvPr>
          <p:cNvSpPr txBox="1"/>
          <p:nvPr/>
        </p:nvSpPr>
        <p:spPr>
          <a:xfrm>
            <a:off x="2931734" y="2867798"/>
            <a:ext cx="220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F81BD"/>
                </a:solidFill>
                <a:cs typeface="Arial" pitchFamily="34" charset="0"/>
              </a:rPr>
              <a:t>Resources are rented as needed from a Cloud</a:t>
            </a:r>
            <a:endParaRPr lang="ko-KR" altLang="en-US" sz="1400" b="1" dirty="0">
              <a:solidFill>
                <a:srgbClr val="4F81BD"/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58CD8C-BF95-4D04-A892-ABA4B939822A}"/>
              </a:ext>
            </a:extLst>
          </p:cNvPr>
          <p:cNvSpPr txBox="1"/>
          <p:nvPr/>
        </p:nvSpPr>
        <p:spPr>
          <a:xfrm>
            <a:off x="5736140" y="2906372"/>
            <a:ext cx="167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D71B8"/>
                </a:solidFill>
                <a:cs typeface="Arial" pitchFamily="34" charset="0"/>
              </a:rPr>
              <a:t>Choose the OS and Software </a:t>
            </a:r>
            <a:endParaRPr lang="ko-KR" altLang="en-US" sz="1400" b="1" dirty="0">
              <a:solidFill>
                <a:srgbClr val="5D71B8"/>
              </a:solidFill>
              <a:cs typeface="Arial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ADF875-EE9A-406B-934F-05F0ED0A0DFD}"/>
              </a:ext>
            </a:extLst>
          </p:cNvPr>
          <p:cNvSpPr txBox="1"/>
          <p:nvPr/>
        </p:nvSpPr>
        <p:spPr>
          <a:xfrm>
            <a:off x="3766557" y="5386257"/>
            <a:ext cx="224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252D64"/>
                </a:solidFill>
                <a:cs typeface="Arial" pitchFamily="34" charset="0"/>
              </a:rPr>
              <a:t>Various providers allow creating Virtual Servers</a:t>
            </a:r>
            <a:endParaRPr lang="ko-KR" altLang="en-US" sz="1400" b="1" dirty="0">
              <a:solidFill>
                <a:srgbClr val="252D64"/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80BDAF-F3E1-44B7-869A-A17799434381}"/>
              </a:ext>
            </a:extLst>
          </p:cNvPr>
          <p:cNvSpPr txBox="1"/>
          <p:nvPr/>
        </p:nvSpPr>
        <p:spPr>
          <a:xfrm>
            <a:off x="6369817" y="4995728"/>
            <a:ext cx="224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8064A2"/>
                </a:solidFill>
                <a:cs typeface="Arial" pitchFamily="34" charset="0"/>
              </a:rPr>
              <a:t>The chosen OS will run on a large Server Farm</a:t>
            </a:r>
            <a:endParaRPr lang="ko-KR" altLang="en-US" sz="1400" b="1" dirty="0">
              <a:solidFill>
                <a:srgbClr val="8064A2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594E79-3DA9-48D8-92D9-4F4D93FCA335}"/>
              </a:ext>
            </a:extLst>
          </p:cNvPr>
          <p:cNvSpPr txBox="1"/>
          <p:nvPr/>
        </p:nvSpPr>
        <p:spPr>
          <a:xfrm>
            <a:off x="9489956" y="3351254"/>
            <a:ext cx="220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BACC6"/>
                </a:solidFill>
                <a:cs typeface="Arial" pitchFamily="34" charset="0"/>
              </a:rPr>
              <a:t>Possible to instantiate multiple Virtual Servers </a:t>
            </a:r>
            <a:endParaRPr lang="ko-KR" altLang="en-US" sz="1400" b="1" dirty="0">
              <a:solidFill>
                <a:srgbClr val="4BACC6"/>
              </a:solidFill>
              <a:cs typeface="Arial" pitchFamily="34" charset="0"/>
            </a:endParaRPr>
          </a:p>
        </p:txBody>
      </p:sp>
      <p:grpSp>
        <p:nvGrpSpPr>
          <p:cNvPr id="131" name="Group 31">
            <a:extLst>
              <a:ext uri="{FF2B5EF4-FFF2-40B4-BE49-F238E27FC236}">
                <a16:creationId xmlns:a16="http://schemas.microsoft.com/office/drawing/2014/main" id="{7C7BD851-C3E0-47CE-80BD-ED1A3093E0CF}"/>
              </a:ext>
            </a:extLst>
          </p:cNvPr>
          <p:cNvGrpSpPr/>
          <p:nvPr/>
        </p:nvGrpSpPr>
        <p:grpSpPr>
          <a:xfrm rot="3771064">
            <a:off x="2860640" y="3283896"/>
            <a:ext cx="234910" cy="2006104"/>
            <a:chOff x="1405139" y="2657468"/>
            <a:chExt cx="234910" cy="2014554"/>
          </a:xfrm>
          <a:solidFill>
            <a:sysClr val="window" lastClr="FFFFFF">
              <a:lumMod val="95000"/>
            </a:sysClr>
          </a:solidFill>
        </p:grpSpPr>
        <p:sp>
          <p:nvSpPr>
            <p:cNvPr id="132" name="Rectangle 32">
              <a:extLst>
                <a:ext uri="{FF2B5EF4-FFF2-40B4-BE49-F238E27FC236}">
                  <a16:creationId xmlns:a16="http://schemas.microsoft.com/office/drawing/2014/main" id="{F0A6C1D8-272A-4772-90F5-7A122ACE0944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rgbClr val="60588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Rectangle 33">
              <a:extLst>
                <a:ext uri="{FF2B5EF4-FFF2-40B4-BE49-F238E27FC236}">
                  <a16:creationId xmlns:a16="http://schemas.microsoft.com/office/drawing/2014/main" id="{DB2765EE-EAA3-423E-9F09-924D7142F6A8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4" name="Rectangle 34">
              <a:extLst>
                <a:ext uri="{FF2B5EF4-FFF2-40B4-BE49-F238E27FC236}">
                  <a16:creationId xmlns:a16="http://schemas.microsoft.com/office/drawing/2014/main" id="{21E0738D-B9FD-4D70-809D-0CBFC8055E67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5" name="Rectangle 35">
              <a:extLst>
                <a:ext uri="{FF2B5EF4-FFF2-40B4-BE49-F238E27FC236}">
                  <a16:creationId xmlns:a16="http://schemas.microsoft.com/office/drawing/2014/main" id="{97533DF8-FACC-48EF-A275-007E004A22EF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6" name="Rectangle 36">
              <a:extLst>
                <a:ext uri="{FF2B5EF4-FFF2-40B4-BE49-F238E27FC236}">
                  <a16:creationId xmlns:a16="http://schemas.microsoft.com/office/drawing/2014/main" id="{F178A3B7-993F-4F8B-8ACE-4C3824DBE0D7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7" name="Rectangle 37">
              <a:extLst>
                <a:ext uri="{FF2B5EF4-FFF2-40B4-BE49-F238E27FC236}">
                  <a16:creationId xmlns:a16="http://schemas.microsoft.com/office/drawing/2014/main" id="{340B85A8-CBA9-42A9-B364-A3D65A89A90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38" name="Group 31">
            <a:extLst>
              <a:ext uri="{FF2B5EF4-FFF2-40B4-BE49-F238E27FC236}">
                <a16:creationId xmlns:a16="http://schemas.microsoft.com/office/drawing/2014/main" id="{8F396EAF-16C9-4115-9023-B5CEE0FD596F}"/>
              </a:ext>
            </a:extLst>
          </p:cNvPr>
          <p:cNvGrpSpPr/>
          <p:nvPr/>
        </p:nvGrpSpPr>
        <p:grpSpPr>
          <a:xfrm rot="19500000">
            <a:off x="6759761" y="3613000"/>
            <a:ext cx="234910" cy="1294474"/>
            <a:chOff x="1405139" y="2657468"/>
            <a:chExt cx="234910" cy="1294474"/>
          </a:xfrm>
          <a:solidFill>
            <a:sysClr val="window" lastClr="FFFFFF">
              <a:lumMod val="95000"/>
            </a:sysClr>
          </a:solidFill>
        </p:grpSpPr>
        <p:sp>
          <p:nvSpPr>
            <p:cNvPr id="139" name="Rectangle 34">
              <a:extLst>
                <a:ext uri="{FF2B5EF4-FFF2-40B4-BE49-F238E27FC236}">
                  <a16:creationId xmlns:a16="http://schemas.microsoft.com/office/drawing/2014/main" id="{4373ECA9-0D5D-4686-A2CC-D4B4B52EB2FF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0" name="Rectangle 35">
              <a:extLst>
                <a:ext uri="{FF2B5EF4-FFF2-40B4-BE49-F238E27FC236}">
                  <a16:creationId xmlns:a16="http://schemas.microsoft.com/office/drawing/2014/main" id="{50265ABB-52D5-4916-B7A3-E4944E53DD53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1" name="Rectangle 36">
              <a:extLst>
                <a:ext uri="{FF2B5EF4-FFF2-40B4-BE49-F238E27FC236}">
                  <a16:creationId xmlns:a16="http://schemas.microsoft.com/office/drawing/2014/main" id="{B8B0F64C-6BBF-4B11-BF96-6DB780EB42BB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2" name="Rectangle 37">
              <a:extLst>
                <a:ext uri="{FF2B5EF4-FFF2-40B4-BE49-F238E27FC236}">
                  <a16:creationId xmlns:a16="http://schemas.microsoft.com/office/drawing/2014/main" id="{603B1E9D-8089-499D-846E-80935B368290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rgbClr val="5D71B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43" name="Freeform 55">
            <a:extLst>
              <a:ext uri="{FF2B5EF4-FFF2-40B4-BE49-F238E27FC236}">
                <a16:creationId xmlns:a16="http://schemas.microsoft.com/office/drawing/2014/main" id="{F44F60EF-0C00-4874-89D9-744163219F35}"/>
              </a:ext>
            </a:extLst>
          </p:cNvPr>
          <p:cNvSpPr/>
          <p:nvPr/>
        </p:nvSpPr>
        <p:spPr>
          <a:xfrm rot="3227829">
            <a:off x="9873127" y="1708719"/>
            <a:ext cx="652379" cy="1598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385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Arial Rounded MT Bold</vt:lpstr>
      <vt:lpstr>Britannic Bold</vt:lpstr>
      <vt:lpstr>Calibri</vt:lpstr>
      <vt:lpstr>Cooper Black</vt:lpstr>
      <vt:lpstr>Courier New</vt:lpstr>
      <vt:lpstr>Times New Roman</vt:lpstr>
      <vt:lpstr>Wingdings</vt:lpstr>
      <vt:lpstr>1_Office Theme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Saravana Kumar2</dc:creator>
  <cp:lastModifiedBy>Nivedhitha</cp:lastModifiedBy>
  <cp:revision>47</cp:revision>
  <dcterms:created xsi:type="dcterms:W3CDTF">2021-03-31T16:23:28Z</dcterms:created>
  <dcterms:modified xsi:type="dcterms:W3CDTF">2021-04-01T14:23:32Z</dcterms:modified>
</cp:coreProperties>
</file>