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38" d="100"/>
          <a:sy n="38" d="100"/>
        </p:scale>
        <p:origin x="-120" y="-1224"/>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12/1/14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5.docx"/><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package" Target="../embeddings/Microsoft_Word_Document1.docx"/><Relationship Id="rId4" Type="http://schemas.openxmlformats.org/officeDocument/2006/relationships/image" Target="../media/image1.png"/><Relationship Id="rId5" Type="http://schemas.openxmlformats.org/officeDocument/2006/relationships/package" Target="../embeddings/Microsoft_Word_Document2.docx"/><Relationship Id="rId6" Type="http://schemas.openxmlformats.org/officeDocument/2006/relationships/image" Target="../media/image2.png"/><Relationship Id="rId7" Type="http://schemas.openxmlformats.org/officeDocument/2006/relationships/package" Target="../embeddings/Microsoft_Word_Document3.docx"/><Relationship Id="rId8" Type="http://schemas.openxmlformats.org/officeDocument/2006/relationships/image" Target="../media/image3.png"/><Relationship Id="rId9" Type="http://schemas.openxmlformats.org/officeDocument/2006/relationships/package" Target="../embeddings/Microsoft_Word_Document4.docx"/><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717277588"/>
              </p:ext>
            </p:extLst>
          </p:nvPr>
        </p:nvGraphicFramePr>
        <p:xfrm>
          <a:off x="3675440" y="12651525"/>
          <a:ext cx="8333371" cy="829479"/>
        </p:xfrm>
        <a:graphic>
          <a:graphicData uri="http://schemas.openxmlformats.org/presentationml/2006/ole">
            <mc:AlternateContent xmlns:mc="http://schemas.openxmlformats.org/markup-compatibility/2006">
              <mc:Choice xmlns:v="urn:schemas-microsoft-com:vml" Requires="v">
                <p:oleObj spid="_x0000_s1061" name="Document" r:id="rId3" imgW="5486400" imgH="546100" progId="Word.Document.12">
                  <p:embed/>
                </p:oleObj>
              </mc:Choice>
              <mc:Fallback>
                <p:oleObj name="Document" r:id="rId3" imgW="5486400" imgH="546100" progId="Word.Document.12">
                  <p:embed/>
                  <p:pic>
                    <p:nvPicPr>
                      <p:cNvPr id="0" name=""/>
                      <p:cNvPicPr/>
                      <p:nvPr/>
                    </p:nvPicPr>
                    <p:blipFill>
                      <a:blip r:embed="rId4"/>
                      <a:stretch>
                        <a:fillRect/>
                      </a:stretch>
                    </p:blipFill>
                    <p:spPr>
                      <a:xfrm>
                        <a:off x="3675440" y="12651525"/>
                        <a:ext cx="8333371" cy="82947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48987806"/>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062" name="Document" r:id="rId5" imgW="5486400" imgH="533400" progId="Word.Document.12">
                  <p:embed/>
                </p:oleObj>
              </mc:Choice>
              <mc:Fallback>
                <p:oleObj name="Document" r:id="rId5" imgW="5486400" imgH="533400" progId="Word.Document.12">
                  <p:embed/>
                  <p:pic>
                    <p:nvPicPr>
                      <p:cNvPr id="0" name=""/>
                      <p:cNvPicPr/>
                      <p:nvPr/>
                    </p:nvPicPr>
                    <p:blipFill>
                      <a:blip r:embed="rId6"/>
                      <a:stretch>
                        <a:fillRect/>
                      </a:stretch>
                    </p:blipFill>
                    <p:spPr>
                      <a:xfrm>
                        <a:off x="11396503" y="12777972"/>
                        <a:ext cx="8106666" cy="78814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4361417"/>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063" name="Document" r:id="rId7" imgW="5486400" imgH="254000" progId="Word.Document.12">
                  <p:embed/>
                </p:oleObj>
              </mc:Choice>
              <mc:Fallback>
                <p:oleObj name="Document" r:id="rId7" imgW="5486400" imgH="254000" progId="Word.Document.12">
                  <p:embed/>
                  <p:pic>
                    <p:nvPicPr>
                      <p:cNvPr id="0" name=""/>
                      <p:cNvPicPr/>
                      <p:nvPr/>
                    </p:nvPicPr>
                    <p:blipFill>
                      <a:blip r:embed="rId8"/>
                      <a:stretch>
                        <a:fillRect/>
                      </a:stretch>
                    </p:blipFill>
                    <p:spPr>
                      <a:xfrm>
                        <a:off x="12076846" y="11435102"/>
                        <a:ext cx="11689806" cy="5411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790937689"/>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064" name="Document" r:id="rId9" imgW="5486400" imgH="419100" progId="Word.Document.12">
                  <p:embed/>
                </p:oleObj>
              </mc:Choice>
              <mc:Fallback>
                <p:oleObj name="Document" r:id="rId9" imgW="5486400" imgH="419100" progId="Word.Document.12">
                  <p:embed/>
                  <p:pic>
                    <p:nvPicPr>
                      <p:cNvPr id="0" name=""/>
                      <p:cNvPicPr/>
                      <p:nvPr/>
                    </p:nvPicPr>
                    <p:blipFill>
                      <a:blip r:embed="rId10"/>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73209223"/>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065" name="Document" r:id="rId11" imgW="5486400" imgH="241300" progId="Word.Document.12">
                  <p:embed/>
                </p:oleObj>
              </mc:Choice>
              <mc:Fallback>
                <p:oleObj name="Document" r:id="rId11" imgW="5486400" imgH="241300" progId="Word.Document.12">
                  <p:embed/>
                  <p:pic>
                    <p:nvPicPr>
                      <p:cNvPr id="0" name=""/>
                      <p:cNvPicPr/>
                      <p:nvPr/>
                    </p:nvPicPr>
                    <p:blipFill>
                      <a:blip r:embed="rId12"/>
                      <a:stretch>
                        <a:fillRect/>
                      </a:stretch>
                    </p:blipFill>
                    <p:spPr>
                      <a:xfrm>
                        <a:off x="12685925" y="8206883"/>
                        <a:ext cx="11220298" cy="493485"/>
                      </a:xfrm>
                      <a:prstGeom prst="rect">
                        <a:avLst/>
                      </a:prstGeom>
                    </p:spPr>
                  </p:pic>
                </p:oleObj>
              </mc:Fallback>
            </mc:AlternateContent>
          </a:graphicData>
        </a:graphic>
      </p:graphicFrame>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57994" y="1542898"/>
            <a:ext cx="4447021" cy="1387471"/>
          </a:xfrm>
          <a:prstGeom prst="rect">
            <a:avLst/>
          </a:prstGeom>
        </p:spPr>
      </p:pic>
      <p:pic>
        <p:nvPicPr>
          <p:cNvPr id="11" name="Picture 10" descr="SU_New_BlockStree_2color_darkbgr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5440" y="1151922"/>
            <a:ext cx="1446203" cy="2161963"/>
          </a:xfrm>
          <a:prstGeom prst="rect">
            <a:avLst/>
          </a:prstGeom>
        </p:spPr>
      </p:pic>
      <p:sp>
        <p:nvSpPr>
          <p:cNvPr id="19" name="TextBox 18"/>
          <p:cNvSpPr txBox="1"/>
          <p:nvPr/>
        </p:nvSpPr>
        <p:spPr>
          <a:xfrm>
            <a:off x="9575885"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376005"/>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628232" y="16884206"/>
            <a:ext cx="8229600" cy="1107996"/>
          </a:xfrm>
          <a:prstGeom prst="rect">
            <a:avLst/>
          </a:prstGeom>
        </p:spPr>
        <p:txBody>
          <a:bodyPr wrap="square">
            <a:spAutoFit/>
          </a:bodyPr>
          <a:lstStyle/>
          <a:p>
            <a:pPr algn="ctr"/>
            <a:r>
              <a:rPr lang="en-US" sz="2200" b="1" dirty="0" smtClean="0">
                <a:latin typeface="Arial"/>
                <a:cs typeface="Arial"/>
              </a:rPr>
              <a:t>Jason Ting: </a:t>
            </a:r>
            <a:r>
              <a:rPr lang="en-US" sz="2200" dirty="0" smtClean="0">
                <a:latin typeface="Arial"/>
                <a:cs typeface="Arial"/>
              </a:rPr>
              <a:t>jmting@stanford.edu</a:t>
            </a:r>
          </a:p>
          <a:p>
            <a:pPr algn="ctr"/>
            <a:r>
              <a:rPr lang="en-US" sz="2200" b="1" dirty="0" err="1" smtClean="0">
                <a:solidFill>
                  <a:schemeClr val="tx1"/>
                </a:solidFill>
                <a:latin typeface="Arial"/>
                <a:cs typeface="Arial"/>
              </a:rPr>
              <a:t>Swaroop</a:t>
            </a:r>
            <a:r>
              <a:rPr lang="en-US" sz="2200" b="1" dirty="0" smtClean="0">
                <a:solidFill>
                  <a:schemeClr val="tx1"/>
                </a:solidFill>
                <a:latin typeface="Arial"/>
                <a:cs typeface="Arial"/>
              </a:rPr>
              <a:t> </a:t>
            </a:r>
            <a:r>
              <a:rPr lang="en-US" sz="2200" b="1" dirty="0" err="1" smtClean="0">
                <a:solidFill>
                  <a:schemeClr val="tx1"/>
                </a:solidFill>
                <a:latin typeface="Arial"/>
                <a:cs typeface="Arial"/>
              </a:rPr>
              <a:t>Indra</a:t>
            </a:r>
            <a:r>
              <a:rPr lang="en-US" sz="2200" b="1" dirty="0" smtClean="0">
                <a:solidFill>
                  <a:schemeClr val="tx1"/>
                </a:solidFill>
                <a:latin typeface="Arial"/>
                <a:cs typeface="Arial"/>
              </a:rPr>
              <a:t> </a:t>
            </a:r>
            <a:r>
              <a:rPr lang="en-US" sz="2200" b="1" dirty="0" err="1" smtClean="0">
                <a:solidFill>
                  <a:schemeClr val="tx1"/>
                </a:solidFill>
                <a:latin typeface="Arial"/>
                <a:cs typeface="Arial"/>
              </a:rPr>
              <a:t>Ramaswamy</a:t>
            </a:r>
            <a:r>
              <a:rPr lang="en-US" sz="2200" dirty="0" smtClean="0">
                <a:solidFill>
                  <a:schemeClr val="tx1"/>
                </a:solidFill>
                <a:latin typeface="Arial"/>
                <a:cs typeface="Arial"/>
              </a:rPr>
              <a:t>: </a:t>
            </a:r>
            <a:r>
              <a:rPr lang="en-US" sz="2200" dirty="0" err="1" smtClean="0">
                <a:solidFill>
                  <a:schemeClr val="tx1"/>
                </a:solidFill>
                <a:latin typeface="Arial"/>
                <a:cs typeface="Arial"/>
              </a:rPr>
              <a:t>swaroopr@stanford.edu</a:t>
            </a:r>
            <a:r>
              <a:rPr lang="en-US" sz="2200" dirty="0" smtClean="0">
                <a:solidFill>
                  <a:schemeClr val="tx1"/>
                </a:solidFill>
                <a:latin typeface="Arial"/>
                <a:cs typeface="Arial"/>
              </a:rPr>
              <a:t>  </a:t>
            </a:r>
            <a:endParaRPr lang="en-US" sz="2200" dirty="0" smtClean="0">
              <a:latin typeface="Arial"/>
              <a:cs typeface="Arial"/>
            </a:endParaRPr>
          </a:p>
          <a:p>
            <a:pPr algn="ctr"/>
            <a:endParaRPr lang="en-US" sz="2200" dirty="0">
              <a:latin typeface="Arial"/>
              <a:cs typeface="Arial"/>
            </a:endParaRPr>
          </a:p>
        </p:txBody>
      </p:sp>
      <p:sp>
        <p:nvSpPr>
          <p:cNvPr id="25" name="TextBox 24"/>
          <p:cNvSpPr txBox="1"/>
          <p:nvPr/>
        </p:nvSpPr>
        <p:spPr>
          <a:xfrm>
            <a:off x="1082960" y="7913406"/>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77703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pic>
        <p:nvPicPr>
          <p:cNvPr id="29" name="Picture 28" descr="Screen Shot 2014-11-28 at 1.39.23 P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88100" y="14251734"/>
            <a:ext cx="3824459" cy="3192686"/>
          </a:xfrm>
          <a:prstGeom prst="rect">
            <a:avLst/>
          </a:prstGeom>
        </p:spPr>
      </p:pic>
      <p:sp>
        <p:nvSpPr>
          <p:cNvPr id="30" name="TextBox 29"/>
          <p:cNvSpPr txBox="1"/>
          <p:nvPr/>
        </p:nvSpPr>
        <p:spPr>
          <a:xfrm>
            <a:off x="1026715" y="13435646"/>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607401" y="6773265"/>
            <a:ext cx="8198084" cy="630936"/>
          </a:xfrm>
          <a:prstGeom prst="rect">
            <a:avLst/>
          </a:prstGeom>
          <a:noFill/>
        </p:spPr>
        <p:txBody>
          <a:bodyPr wrap="square" lIns="106674" tIns="53337" rIns="106674" bIns="53337" rtlCol="0">
            <a:spAutoFit/>
          </a:bodyPr>
          <a:lstStyle/>
          <a:p>
            <a:pPr algn="ctr"/>
            <a:r>
              <a:rPr lang="en-US" sz="3400" b="1" dirty="0" smtClean="0"/>
              <a:t>Regression Models</a:t>
            </a:r>
            <a:endParaRPr lang="en-US" sz="3400" b="1" dirty="0"/>
          </a:p>
        </p:txBody>
      </p:sp>
      <p:sp>
        <p:nvSpPr>
          <p:cNvPr id="32" name="TextBox 31"/>
          <p:cNvSpPr txBox="1"/>
          <p:nvPr/>
        </p:nvSpPr>
        <p:spPr>
          <a:xfrm>
            <a:off x="18271701" y="4376005"/>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575885" y="4376005"/>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34" name="TextBox 33"/>
          <p:cNvSpPr txBox="1"/>
          <p:nvPr/>
        </p:nvSpPr>
        <p:spPr>
          <a:xfrm>
            <a:off x="18240185" y="11062968"/>
            <a:ext cx="8198084" cy="630936"/>
          </a:xfrm>
          <a:prstGeom prst="rect">
            <a:avLst/>
          </a:prstGeom>
          <a:noFill/>
        </p:spPr>
        <p:txBody>
          <a:bodyPr wrap="square" lIns="106674" tIns="53337" rIns="106674" bIns="53337" rtlCol="0">
            <a:spAutoFit/>
          </a:bodyPr>
          <a:lstStyle/>
          <a:p>
            <a:pPr algn="ctr"/>
            <a:r>
              <a:rPr lang="en-US" sz="3400" b="1" dirty="0" smtClean="0"/>
              <a:t>Conclusion</a:t>
            </a:r>
          </a:p>
        </p:txBody>
      </p:sp>
      <p:pic>
        <p:nvPicPr>
          <p:cNvPr id="35" name="Picture 34" descr="Screen Shot 2014-11-28 at 1.39.42 PM.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40185" y="6179819"/>
            <a:ext cx="8198084" cy="5015175"/>
          </a:xfrm>
          <a:prstGeom prst="rect">
            <a:avLst/>
          </a:prstGeom>
        </p:spPr>
      </p:pic>
      <p:sp>
        <p:nvSpPr>
          <p:cNvPr id="37" name="TextBox 36"/>
          <p:cNvSpPr txBox="1"/>
          <p:nvPr/>
        </p:nvSpPr>
        <p:spPr>
          <a:xfrm>
            <a:off x="9607401" y="7348964"/>
            <a:ext cx="8229600" cy="10802955"/>
          </a:xfrm>
          <a:prstGeom prst="rect">
            <a:avLst/>
          </a:prstGeom>
          <a:noFill/>
        </p:spPr>
        <p:txBody>
          <a:bodyPr wrap="square" rtlCol="0">
            <a:spAutoFit/>
          </a:bodyPr>
          <a:lstStyle/>
          <a:p>
            <a:pPr marL="457200" indent="-457200">
              <a:buFont typeface="Arial"/>
              <a:buChar char="•"/>
            </a:pPr>
            <a:r>
              <a:rPr lang="en-US" sz="2400" dirty="0" smtClean="0"/>
              <a:t>Linear Regression</a:t>
            </a:r>
            <a:r>
              <a:rPr lang="en-US" sz="2400" dirty="0"/>
              <a:t>- </a:t>
            </a:r>
            <a:r>
              <a:rPr lang="en-US" sz="2400" dirty="0" smtClean="0"/>
              <a:t>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The Lasso-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457200" indent="-457200">
              <a:buFont typeface="Arial"/>
              <a:buChar char="•"/>
            </a:pPr>
            <a:r>
              <a:rPr lang="en-US" sz="2400" dirty="0" smtClean="0"/>
              <a:t>Random Forest</a:t>
            </a:r>
            <a:r>
              <a:rPr lang="en-US" sz="2400" dirty="0"/>
              <a:t>- ensemble learning method that is based from </a:t>
            </a:r>
            <a:r>
              <a:rPr lang="en-US" sz="2400" dirty="0" smtClean="0"/>
              <a:t>decision </a:t>
            </a:r>
            <a:r>
              <a:rPr lang="en-US" sz="2400" dirty="0"/>
              <a:t>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a:t>
            </a:r>
            <a:r>
              <a:rPr lang="en-US" sz="2400" dirty="0" smtClean="0"/>
              <a:t>set. The split </a:t>
            </a:r>
            <a:r>
              <a:rPr lang="en-US" sz="2400" dirty="0"/>
              <a:t>that is picked is the best split among a random subset of </a:t>
            </a:r>
            <a:r>
              <a:rPr lang="en-US" sz="2400" dirty="0" smtClean="0"/>
              <a:t>features</a:t>
            </a:r>
            <a:r>
              <a:rPr lang="en-US" sz="2400" dirty="0"/>
              <a:t>. </a:t>
            </a:r>
            <a:endParaRPr lang="en-US" sz="2400" dirty="0" smtClean="0"/>
          </a:p>
          <a:p>
            <a:pPr marL="342900" indent="-342900">
              <a:buFont typeface="Arial"/>
              <a:buChar char="•"/>
            </a:pPr>
            <a:r>
              <a:rPr lang="en-US" sz="2400" dirty="0" smtClean="0"/>
              <a:t>Factorization Machine- </a:t>
            </a:r>
          </a:p>
          <a:p>
            <a:endParaRPr lang="en-US" sz="2400" dirty="0" smtClean="0"/>
          </a:p>
          <a:p>
            <a:endParaRPr lang="en-US" sz="2400" dirty="0" smtClean="0"/>
          </a:p>
          <a:p>
            <a:pPr marL="342900" indent="-342900">
              <a:buFont typeface="Arial"/>
              <a:buChar char="•"/>
            </a:pPr>
            <a:r>
              <a:rPr lang="en-US" sz="2400" dirty="0" smtClean="0"/>
              <a:t>Collaborative Filtering</a:t>
            </a:r>
            <a:r>
              <a:rPr lang="en-US" sz="2400" dirty="0" smtClean="0"/>
              <a:t>-  </a:t>
            </a:r>
            <a:r>
              <a:rPr lang="en-US" sz="2400" dirty="0"/>
              <a:t>Collaborative filtering is a technique that identifies patterns of user preferences towards certain items and makes </a:t>
            </a:r>
            <a:r>
              <a:rPr lang="en-US" sz="2400" dirty="0" smtClean="0"/>
              <a:t>recommendations</a:t>
            </a:r>
            <a:r>
              <a:rPr lang="en-US" sz="2400" dirty="0"/>
              <a:t>. Collaborative filtering uses a sparse matrix holding the rating of users to businesses and calculates a similarity </a:t>
            </a:r>
            <a:r>
              <a:rPr lang="en-US" sz="2400" dirty="0" smtClean="0"/>
              <a:t>score.</a:t>
            </a:r>
            <a:endParaRPr lang="en-US" sz="2400" dirty="0" smtClean="0"/>
          </a:p>
          <a:p>
            <a:pPr marL="457200" indent="-457200">
              <a:buFont typeface="Arial"/>
              <a:buChar char="•"/>
            </a:pPr>
            <a:endParaRPr lang="en-US" sz="2400" dirty="0"/>
          </a:p>
        </p:txBody>
      </p:sp>
      <p:sp>
        <p:nvSpPr>
          <p:cNvPr id="40" name="TextBox 39"/>
          <p:cNvSpPr txBox="1"/>
          <p:nvPr/>
        </p:nvSpPr>
        <p:spPr>
          <a:xfrm>
            <a:off x="18240185" y="11688613"/>
            <a:ext cx="8229600" cy="2308324"/>
          </a:xfrm>
          <a:prstGeom prst="rect">
            <a:avLst/>
          </a:prstGeom>
          <a:noFill/>
        </p:spPr>
        <p:txBody>
          <a:bodyPr wrap="square" rtlCol="0">
            <a:spAutoFit/>
          </a:bodyPr>
          <a:lstStyle/>
          <a:p>
            <a:r>
              <a:rPr lang="en-US" sz="2400" dirty="0"/>
              <a:t>The results show that blank performed the best. The results suggests that out of the simple imputation method, blank performed the best in general. The model that performed the best is blank. This model </a:t>
            </a:r>
            <a:endParaRPr lang="en-US" sz="2400" dirty="0" smtClean="0"/>
          </a:p>
          <a:p>
            <a:endParaRPr lang="en-US" sz="2400" dirty="0"/>
          </a:p>
          <a:p>
            <a:endParaRPr lang="en-US" sz="2400" dirty="0"/>
          </a:p>
        </p:txBody>
      </p:sp>
      <p:sp>
        <p:nvSpPr>
          <p:cNvPr id="41" name="TextBox 40"/>
          <p:cNvSpPr txBox="1"/>
          <p:nvPr/>
        </p:nvSpPr>
        <p:spPr>
          <a:xfrm>
            <a:off x="1082960" y="4932417"/>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p>
        </p:txBody>
      </p:sp>
      <p:sp>
        <p:nvSpPr>
          <p:cNvPr id="42" name="TextBox 41"/>
          <p:cNvSpPr txBox="1"/>
          <p:nvPr/>
        </p:nvSpPr>
        <p:spPr>
          <a:xfrm>
            <a:off x="995199" y="8460204"/>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p>
        </p:txBody>
      </p:sp>
      <p:sp>
        <p:nvSpPr>
          <p:cNvPr id="45" name="TextBox 44"/>
          <p:cNvSpPr txBox="1"/>
          <p:nvPr/>
        </p:nvSpPr>
        <p:spPr>
          <a:xfrm>
            <a:off x="991085" y="1132170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60" y="14028100"/>
            <a:ext cx="4738966" cy="3416320"/>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890240"/>
            <a:ext cx="8229600" cy="1200328"/>
          </a:xfrm>
          <a:prstGeom prst="rect">
            <a:avLst/>
          </a:prstGeom>
          <a:noFill/>
        </p:spPr>
        <p:txBody>
          <a:bodyPr wrap="square" rtlCol="0">
            <a:spAutoFit/>
          </a:bodyPr>
          <a:lstStyle/>
          <a:p>
            <a:r>
              <a:rPr lang="en-US" sz="2400" dirty="0" smtClean="0"/>
              <a:t>Using a training set of 229,907 and a test set size of 22,956, we get the following result for each approach on the missing data and each model.</a:t>
            </a:r>
            <a:endParaRPr lang="en-US" sz="2400" dirty="0"/>
          </a:p>
        </p:txBody>
      </p:sp>
      <p:sp>
        <p:nvSpPr>
          <p:cNvPr id="9" name="TextBox 8"/>
          <p:cNvSpPr txBox="1"/>
          <p:nvPr/>
        </p:nvSpPr>
        <p:spPr>
          <a:xfrm>
            <a:off x="9607402" y="4930222"/>
            <a:ext cx="8166568" cy="1938992"/>
          </a:xfrm>
          <a:prstGeom prst="rect">
            <a:avLst/>
          </a:prstGeom>
          <a:noFill/>
        </p:spPr>
        <p:txBody>
          <a:bodyPr wrap="square" rtlCol="0">
            <a:spAutoFit/>
          </a:bodyPr>
          <a:lstStyle/>
          <a:p>
            <a:r>
              <a:rPr lang="en-US" sz="2400" dirty="0" smtClean="0"/>
              <a:t>Gender-The </a:t>
            </a:r>
            <a:r>
              <a:rPr lang="en-US" sz="2400" dirty="0"/>
              <a:t>gender is mapped out from a list of names and the rest of the features are from the raw input </a:t>
            </a:r>
            <a:r>
              <a:rPr lang="en-US" sz="2400" dirty="0" smtClean="0"/>
              <a:t>data, Business open, Business </a:t>
            </a:r>
            <a:r>
              <a:rPr lang="en-US" sz="2400" dirty="0"/>
              <a:t>stars</a:t>
            </a:r>
            <a:r>
              <a:rPr lang="en-US" sz="2400" dirty="0" smtClean="0"/>
              <a:t>, Business </a:t>
            </a:r>
            <a:r>
              <a:rPr lang="en-US" sz="2400" dirty="0"/>
              <a:t>review </a:t>
            </a:r>
            <a:r>
              <a:rPr lang="en-US" sz="2400" dirty="0" smtClean="0"/>
              <a:t>count, User </a:t>
            </a:r>
            <a:r>
              <a:rPr lang="en-US" sz="2400" dirty="0"/>
              <a:t>review </a:t>
            </a:r>
            <a:r>
              <a:rPr lang="en-US" sz="2400" dirty="0" smtClean="0"/>
              <a:t>count, User average, Number </a:t>
            </a:r>
            <a:r>
              <a:rPr lang="en-US" sz="2400" dirty="0"/>
              <a:t>of cool </a:t>
            </a:r>
            <a:r>
              <a:rPr lang="en-US" sz="2400" dirty="0" smtClean="0"/>
              <a:t>votes, Number </a:t>
            </a:r>
            <a:r>
              <a:rPr lang="en-US" sz="2400" dirty="0"/>
              <a:t>of useful </a:t>
            </a:r>
            <a:r>
              <a:rPr lang="en-US" sz="2400" dirty="0" smtClean="0"/>
              <a:t>votes, Number </a:t>
            </a:r>
            <a:r>
              <a:rPr lang="en-US" sz="2400" dirty="0"/>
              <a:t>of funny </a:t>
            </a:r>
            <a:r>
              <a:rPr lang="en-US" sz="2400" dirty="0" smtClean="0"/>
              <a:t>votes.</a:t>
            </a:r>
            <a:endParaRPr lang="en-US" sz="2400" dirty="0"/>
          </a:p>
        </p:txBody>
      </p:sp>
      <p:sp>
        <p:nvSpPr>
          <p:cNvPr id="2" name="TextBox 1"/>
          <p:cNvSpPr txBox="1"/>
          <p:nvPr/>
        </p:nvSpPr>
        <p:spPr>
          <a:xfrm>
            <a:off x="18240186" y="13498298"/>
            <a:ext cx="4587784" cy="3416320"/>
          </a:xfrm>
          <a:prstGeom prst="rect">
            <a:avLst/>
          </a:prstGeom>
          <a:noFill/>
        </p:spPr>
        <p:txBody>
          <a:bodyPr wrap="square" rtlCol="0">
            <a:spAutoFit/>
          </a:bodyPr>
          <a:lstStyle/>
          <a:p>
            <a:r>
              <a:rPr lang="en-US" sz="2400" dirty="0" smtClean="0"/>
              <a:t>We used other techniques in addition to the model that performed the best. </a:t>
            </a:r>
            <a:r>
              <a:rPr lang="en-US" sz="2400" dirty="0"/>
              <a:t>We used collaborative filtering on the data </a:t>
            </a:r>
            <a:r>
              <a:rPr lang="en-US" sz="2400" dirty="0" smtClean="0"/>
              <a:t>where nothing is missing, PCA for dimensionality reduction, and segmentation ensemble which fits the model to each part of the missing data. </a:t>
            </a:r>
            <a:endParaRPr lang="en-US" sz="2400" dirty="0"/>
          </a:p>
        </p:txBody>
      </p:sp>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TotalTime>
  <Words>635</Words>
  <Application>Microsoft Macintosh PowerPoint</Application>
  <PresentationFormat>Custom</PresentationFormat>
  <Paragraphs>41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23</cp:revision>
  <dcterms:created xsi:type="dcterms:W3CDTF">2014-11-28T22:32:00Z</dcterms:created>
  <dcterms:modified xsi:type="dcterms:W3CDTF">2014-12-02T06:44:15Z</dcterms:modified>
</cp:coreProperties>
</file>