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8288000"/>
  <p:notesSz cx="6858000" cy="9144000"/>
  <p:defaultText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5599" autoAdjust="0"/>
  </p:normalViewPr>
  <p:slideViewPr>
    <p:cSldViewPr snapToGrid="0" snapToObjects="1">
      <p:cViewPr varScale="1">
        <p:scale>
          <a:sx n="36" d="100"/>
          <a:sy n="36" d="100"/>
        </p:scale>
        <p:origin x="-1472" y="-128"/>
      </p:cViewPr>
      <p:guideLst>
        <p:guide orient="horz" pos="5760"/>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image" Target="../media/image1.png"/><Relationship Id="rId2"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681135"/>
            <a:ext cx="23317200" cy="3920067"/>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4800" y="10363200"/>
            <a:ext cx="19202400" cy="4673600"/>
          </a:xfrm>
        </p:spPr>
        <p:txBody>
          <a:bodyPr/>
          <a:lstStyle>
            <a:lvl1pPr marL="0" indent="0" algn="ctr">
              <a:buNone/>
              <a:defRPr>
                <a:solidFill>
                  <a:schemeClr val="tx1">
                    <a:tint val="75000"/>
                  </a:schemeClr>
                </a:solidFill>
              </a:defRPr>
            </a:lvl1pPr>
            <a:lvl2pPr marL="1306266" indent="0" algn="ctr">
              <a:buNone/>
              <a:defRPr>
                <a:solidFill>
                  <a:schemeClr val="tx1">
                    <a:tint val="75000"/>
                  </a:schemeClr>
                </a:solidFill>
              </a:defRPr>
            </a:lvl2pPr>
            <a:lvl3pPr marL="2612532" indent="0" algn="ctr">
              <a:buNone/>
              <a:defRPr>
                <a:solidFill>
                  <a:schemeClr val="tx1">
                    <a:tint val="75000"/>
                  </a:schemeClr>
                </a:solidFill>
              </a:defRPr>
            </a:lvl3pPr>
            <a:lvl4pPr marL="3918798" indent="0" algn="ctr">
              <a:buNone/>
              <a:defRPr>
                <a:solidFill>
                  <a:schemeClr val="tx1">
                    <a:tint val="75000"/>
                  </a:schemeClr>
                </a:solidFill>
              </a:defRPr>
            </a:lvl4pPr>
            <a:lvl5pPr marL="5225064" indent="0" algn="ctr">
              <a:buNone/>
              <a:defRPr>
                <a:solidFill>
                  <a:schemeClr val="tx1">
                    <a:tint val="75000"/>
                  </a:schemeClr>
                </a:solidFill>
              </a:defRPr>
            </a:lvl5pPr>
            <a:lvl6pPr marL="6531331" indent="0" algn="ctr">
              <a:buNone/>
              <a:defRPr>
                <a:solidFill>
                  <a:schemeClr val="tx1">
                    <a:tint val="75000"/>
                  </a:schemeClr>
                </a:solidFill>
              </a:defRPr>
            </a:lvl6pPr>
            <a:lvl7pPr marL="7837597" indent="0" algn="ctr">
              <a:buNone/>
              <a:defRPr>
                <a:solidFill>
                  <a:schemeClr val="tx1">
                    <a:tint val="75000"/>
                  </a:schemeClr>
                </a:solidFill>
              </a:defRPr>
            </a:lvl7pPr>
            <a:lvl8pPr marL="9143863" indent="0" algn="ctr">
              <a:buNone/>
              <a:defRPr>
                <a:solidFill>
                  <a:schemeClr val="tx1">
                    <a:tint val="75000"/>
                  </a:schemeClr>
                </a:solidFill>
              </a:defRPr>
            </a:lvl8pPr>
            <a:lvl9pPr marL="1045012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67710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9932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951569"/>
            <a:ext cx="18516600" cy="4161366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4800" y="1951569"/>
            <a:ext cx="55092600" cy="41613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49135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57501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1751735"/>
            <a:ext cx="23317200" cy="3632200"/>
          </a:xfrm>
        </p:spPr>
        <p:txBody>
          <a:bodyPr anchor="t"/>
          <a:lstStyle>
            <a:lvl1pPr algn="l">
              <a:defRPr sz="11400" b="1" cap="all"/>
            </a:lvl1pPr>
          </a:lstStyle>
          <a:p>
            <a:r>
              <a:rPr lang="en-US" smtClean="0"/>
              <a:t>Click to edit Master title style</a:t>
            </a:r>
            <a:endParaRPr lang="en-US"/>
          </a:p>
        </p:txBody>
      </p:sp>
      <p:sp>
        <p:nvSpPr>
          <p:cNvPr id="3" name="Text Placeholder 2"/>
          <p:cNvSpPr>
            <a:spLocks noGrp="1"/>
          </p:cNvSpPr>
          <p:nvPr>
            <p:ph type="body" idx="1"/>
          </p:nvPr>
        </p:nvSpPr>
        <p:spPr>
          <a:xfrm>
            <a:off x="2166939" y="7751236"/>
            <a:ext cx="23317200" cy="4000499"/>
          </a:xfrm>
        </p:spPr>
        <p:txBody>
          <a:bodyPr anchor="b"/>
          <a:lstStyle>
            <a:lvl1pPr marL="0" indent="0">
              <a:buNone/>
              <a:defRPr sz="5700">
                <a:solidFill>
                  <a:schemeClr val="tx1">
                    <a:tint val="75000"/>
                  </a:schemeClr>
                </a:solidFill>
              </a:defRPr>
            </a:lvl1pPr>
            <a:lvl2pPr marL="1306266" indent="0">
              <a:buNone/>
              <a:defRPr sz="5100">
                <a:solidFill>
                  <a:schemeClr val="tx1">
                    <a:tint val="75000"/>
                  </a:schemeClr>
                </a:solidFill>
              </a:defRPr>
            </a:lvl2pPr>
            <a:lvl3pPr marL="2612532" indent="0">
              <a:buNone/>
              <a:defRPr sz="4600">
                <a:solidFill>
                  <a:schemeClr val="tx1">
                    <a:tint val="75000"/>
                  </a:schemeClr>
                </a:solidFill>
              </a:defRPr>
            </a:lvl3pPr>
            <a:lvl4pPr marL="3918798" indent="0">
              <a:buNone/>
              <a:defRPr sz="4000">
                <a:solidFill>
                  <a:schemeClr val="tx1">
                    <a:tint val="75000"/>
                  </a:schemeClr>
                </a:solidFill>
              </a:defRPr>
            </a:lvl4pPr>
            <a:lvl5pPr marL="5225064" indent="0">
              <a:buNone/>
              <a:defRPr sz="4000">
                <a:solidFill>
                  <a:schemeClr val="tx1">
                    <a:tint val="75000"/>
                  </a:schemeClr>
                </a:solidFill>
              </a:defRPr>
            </a:lvl5pPr>
            <a:lvl6pPr marL="6531331" indent="0">
              <a:buNone/>
              <a:defRPr sz="4000">
                <a:solidFill>
                  <a:schemeClr val="tx1">
                    <a:tint val="75000"/>
                  </a:schemeClr>
                </a:solidFill>
              </a:defRPr>
            </a:lvl6pPr>
            <a:lvl7pPr marL="7837597" indent="0">
              <a:buNone/>
              <a:defRPr sz="4000">
                <a:solidFill>
                  <a:schemeClr val="tx1">
                    <a:tint val="75000"/>
                  </a:schemeClr>
                </a:solidFill>
              </a:defRPr>
            </a:lvl7pPr>
            <a:lvl8pPr marL="9143863" indent="0">
              <a:buNone/>
              <a:defRPr sz="4000">
                <a:solidFill>
                  <a:schemeClr val="tx1">
                    <a:tint val="75000"/>
                  </a:schemeClr>
                </a:solidFill>
              </a:defRPr>
            </a:lvl8pPr>
            <a:lvl9pPr marL="10450129" indent="0">
              <a:buNone/>
              <a:defRPr sz="4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3F4D72-DA31-1945-A80B-752F747DFB35}" type="datetimeFigureOut">
              <a:rPr lang="en-US" smtClean="0"/>
              <a:t>12/2/14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081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48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376600" y="11379201"/>
            <a:ext cx="36804600" cy="32186035"/>
          </a:xfrm>
        </p:spPr>
        <p:txBody>
          <a:bodyPr/>
          <a:lstStyle>
            <a:lvl1pPr>
              <a:defRPr sz="8000"/>
            </a:lvl1pPr>
            <a:lvl2pPr>
              <a:defRPr sz="6900"/>
            </a:lvl2pPr>
            <a:lvl3pPr>
              <a:defRPr sz="57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3F4D72-DA31-1945-A80B-752F747DFB35}"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171298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732368"/>
            <a:ext cx="24688800" cy="3048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4093635"/>
            <a:ext cx="12120564"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371600" y="5799667"/>
            <a:ext cx="12120564"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077" y="4093635"/>
            <a:ext cx="12125325" cy="1706032"/>
          </a:xfrm>
        </p:spPr>
        <p:txBody>
          <a:bodyPr anchor="b"/>
          <a:lstStyle>
            <a:lvl1pPr marL="0" indent="0">
              <a:buNone/>
              <a:defRPr sz="6900" b="1"/>
            </a:lvl1pPr>
            <a:lvl2pPr marL="1306266" indent="0">
              <a:buNone/>
              <a:defRPr sz="5700" b="1"/>
            </a:lvl2pPr>
            <a:lvl3pPr marL="2612532" indent="0">
              <a:buNone/>
              <a:defRPr sz="5100" b="1"/>
            </a:lvl3pPr>
            <a:lvl4pPr marL="3918798" indent="0">
              <a:buNone/>
              <a:defRPr sz="4600" b="1"/>
            </a:lvl4pPr>
            <a:lvl5pPr marL="5225064" indent="0">
              <a:buNone/>
              <a:defRPr sz="4600" b="1"/>
            </a:lvl5pPr>
            <a:lvl6pPr marL="6531331" indent="0">
              <a:buNone/>
              <a:defRPr sz="4600" b="1"/>
            </a:lvl6pPr>
            <a:lvl7pPr marL="7837597" indent="0">
              <a:buNone/>
              <a:defRPr sz="4600" b="1"/>
            </a:lvl7pPr>
            <a:lvl8pPr marL="9143863" indent="0">
              <a:buNone/>
              <a:defRPr sz="4600" b="1"/>
            </a:lvl8pPr>
            <a:lvl9pPr marL="10450129"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3935077" y="5799667"/>
            <a:ext cx="12125325" cy="10536768"/>
          </a:xfrm>
        </p:spPr>
        <p:txBody>
          <a:bodyPr/>
          <a:lstStyle>
            <a:lvl1pPr>
              <a:defRPr sz="6900"/>
            </a:lvl1pPr>
            <a:lvl2pPr>
              <a:defRPr sz="5700"/>
            </a:lvl2pPr>
            <a:lvl3pPr>
              <a:defRPr sz="51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E3F4D72-DA31-1945-A80B-752F747DFB35}" type="datetimeFigureOut">
              <a:rPr lang="en-US" smtClean="0"/>
              <a:t>12/2/14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40228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3F4D72-DA31-1945-A80B-752F747DFB35}" type="datetimeFigureOut">
              <a:rPr lang="en-US" smtClean="0"/>
              <a:t>12/2/14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32679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F4D72-DA31-1945-A80B-752F747DFB35}" type="datetimeFigureOut">
              <a:rPr lang="en-US" smtClean="0"/>
              <a:t>12/2/14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814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728133"/>
            <a:ext cx="9024939" cy="30988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0725150" y="728135"/>
            <a:ext cx="15335250" cy="15608301"/>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602" y="3826935"/>
            <a:ext cx="9024939" cy="12509501"/>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393247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2801600"/>
            <a:ext cx="16459200" cy="1511301"/>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5376864" y="1634067"/>
            <a:ext cx="16459200" cy="10972800"/>
          </a:xfrm>
        </p:spPr>
        <p:txBody>
          <a:bodyPr/>
          <a:lstStyle>
            <a:lvl1pPr marL="0" indent="0">
              <a:buNone/>
              <a:defRPr sz="9100"/>
            </a:lvl1pPr>
            <a:lvl2pPr marL="1306266" indent="0">
              <a:buNone/>
              <a:defRPr sz="8000"/>
            </a:lvl2pPr>
            <a:lvl3pPr marL="2612532" indent="0">
              <a:buNone/>
              <a:defRPr sz="6900"/>
            </a:lvl3pPr>
            <a:lvl4pPr marL="3918798" indent="0">
              <a:buNone/>
              <a:defRPr sz="5700"/>
            </a:lvl4pPr>
            <a:lvl5pPr marL="5225064" indent="0">
              <a:buNone/>
              <a:defRPr sz="5700"/>
            </a:lvl5pPr>
            <a:lvl6pPr marL="6531331" indent="0">
              <a:buNone/>
              <a:defRPr sz="5700"/>
            </a:lvl6pPr>
            <a:lvl7pPr marL="7837597" indent="0">
              <a:buNone/>
              <a:defRPr sz="5700"/>
            </a:lvl7pPr>
            <a:lvl8pPr marL="9143863" indent="0">
              <a:buNone/>
              <a:defRPr sz="5700"/>
            </a:lvl8pPr>
            <a:lvl9pPr marL="10450129" indent="0">
              <a:buNone/>
              <a:defRPr sz="5700"/>
            </a:lvl9pPr>
          </a:lstStyle>
          <a:p>
            <a:endParaRPr lang="en-US"/>
          </a:p>
        </p:txBody>
      </p:sp>
      <p:sp>
        <p:nvSpPr>
          <p:cNvPr id="4" name="Text Placeholder 3"/>
          <p:cNvSpPr>
            <a:spLocks noGrp="1"/>
          </p:cNvSpPr>
          <p:nvPr>
            <p:ph type="body" sz="half" idx="2"/>
          </p:nvPr>
        </p:nvSpPr>
        <p:spPr>
          <a:xfrm>
            <a:off x="5376864" y="14312901"/>
            <a:ext cx="16459200" cy="2146299"/>
          </a:xfrm>
        </p:spPr>
        <p:txBody>
          <a:bodyPr/>
          <a:lstStyle>
            <a:lvl1pPr marL="0" indent="0">
              <a:buNone/>
              <a:defRPr sz="4000"/>
            </a:lvl1pPr>
            <a:lvl2pPr marL="1306266" indent="0">
              <a:buNone/>
              <a:defRPr sz="3400"/>
            </a:lvl2pPr>
            <a:lvl3pPr marL="2612532" indent="0">
              <a:buNone/>
              <a:defRPr sz="2900"/>
            </a:lvl3pPr>
            <a:lvl4pPr marL="3918798" indent="0">
              <a:buNone/>
              <a:defRPr sz="2600"/>
            </a:lvl4pPr>
            <a:lvl5pPr marL="5225064" indent="0">
              <a:buNone/>
              <a:defRPr sz="2600"/>
            </a:lvl5pPr>
            <a:lvl6pPr marL="6531331" indent="0">
              <a:buNone/>
              <a:defRPr sz="2600"/>
            </a:lvl6pPr>
            <a:lvl7pPr marL="7837597" indent="0">
              <a:buNone/>
              <a:defRPr sz="2600"/>
            </a:lvl7pPr>
            <a:lvl8pPr marL="9143863" indent="0">
              <a:buNone/>
              <a:defRPr sz="2600"/>
            </a:lvl8pPr>
            <a:lvl9pPr marL="10450129" indent="0">
              <a:buNone/>
              <a:defRPr sz="2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3F4D72-DA31-1945-A80B-752F747DFB35}" type="datetimeFigureOut">
              <a:rPr lang="en-US" smtClean="0"/>
              <a:t>12/2/14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0991F-8779-F147-8436-F8ECAD8E28F4}" type="slidenum">
              <a:rPr lang="en-US" smtClean="0"/>
              <a:t>‹#›</a:t>
            </a:fld>
            <a:endParaRPr lang="en-US"/>
          </a:p>
        </p:txBody>
      </p:sp>
    </p:spTree>
    <p:extLst>
      <p:ext uri="{BB962C8B-B14F-4D97-AF65-F5344CB8AC3E}">
        <p14:creationId xmlns:p14="http://schemas.microsoft.com/office/powerpoint/2010/main" val="28097342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732368"/>
            <a:ext cx="24688800" cy="3048000"/>
          </a:xfrm>
          <a:prstGeom prst="rect">
            <a:avLst/>
          </a:prstGeom>
        </p:spPr>
        <p:txBody>
          <a:bodyPr vert="horz" lIns="261253" tIns="130627" rIns="261253" bIns="13062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371600" y="4267201"/>
            <a:ext cx="24688800" cy="12069235"/>
          </a:xfrm>
          <a:prstGeom prst="rect">
            <a:avLst/>
          </a:prstGeom>
        </p:spPr>
        <p:txBody>
          <a:bodyPr vert="horz" lIns="261253" tIns="130627" rIns="261253" bIns="1306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371600" y="16950268"/>
            <a:ext cx="6400800" cy="973667"/>
          </a:xfrm>
          <a:prstGeom prst="rect">
            <a:avLst/>
          </a:prstGeom>
        </p:spPr>
        <p:txBody>
          <a:bodyPr vert="horz" lIns="261253" tIns="130627" rIns="261253" bIns="130627" rtlCol="0" anchor="ctr"/>
          <a:lstStyle>
            <a:lvl1pPr algn="l">
              <a:defRPr sz="3400">
                <a:solidFill>
                  <a:schemeClr val="tx1">
                    <a:tint val="75000"/>
                  </a:schemeClr>
                </a:solidFill>
              </a:defRPr>
            </a:lvl1pPr>
          </a:lstStyle>
          <a:p>
            <a:fld id="{9E3F4D72-DA31-1945-A80B-752F747DFB35}" type="datetimeFigureOut">
              <a:rPr lang="en-US" smtClean="0"/>
              <a:t>12/2/14</a:t>
            </a:fld>
            <a:endParaRPr lang="en-US"/>
          </a:p>
        </p:txBody>
      </p:sp>
      <p:sp>
        <p:nvSpPr>
          <p:cNvPr id="5" name="Footer Placeholder 4"/>
          <p:cNvSpPr>
            <a:spLocks noGrp="1"/>
          </p:cNvSpPr>
          <p:nvPr>
            <p:ph type="ftr" sz="quarter" idx="3"/>
          </p:nvPr>
        </p:nvSpPr>
        <p:spPr>
          <a:xfrm>
            <a:off x="9372600" y="16950268"/>
            <a:ext cx="8686800" cy="973667"/>
          </a:xfrm>
          <a:prstGeom prst="rect">
            <a:avLst/>
          </a:prstGeom>
        </p:spPr>
        <p:txBody>
          <a:bodyPr vert="horz" lIns="261253" tIns="130627" rIns="261253" bIns="130627"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6950268"/>
            <a:ext cx="6400800" cy="973667"/>
          </a:xfrm>
          <a:prstGeom prst="rect">
            <a:avLst/>
          </a:prstGeom>
        </p:spPr>
        <p:txBody>
          <a:bodyPr vert="horz" lIns="261253" tIns="130627" rIns="261253" bIns="130627" rtlCol="0" anchor="ctr"/>
          <a:lstStyle>
            <a:lvl1pPr algn="r">
              <a:defRPr sz="3400">
                <a:solidFill>
                  <a:schemeClr val="tx1">
                    <a:tint val="75000"/>
                  </a:schemeClr>
                </a:solidFill>
              </a:defRPr>
            </a:lvl1pPr>
          </a:lstStyle>
          <a:p>
            <a:fld id="{ED50991F-8779-F147-8436-F8ECAD8E28F4}" type="slidenum">
              <a:rPr lang="en-US" smtClean="0"/>
              <a:t>‹#›</a:t>
            </a:fld>
            <a:endParaRPr lang="en-US"/>
          </a:p>
        </p:txBody>
      </p:sp>
    </p:spTree>
    <p:extLst>
      <p:ext uri="{BB962C8B-B14F-4D97-AF65-F5344CB8AC3E}">
        <p14:creationId xmlns:p14="http://schemas.microsoft.com/office/powerpoint/2010/main" val="1421146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06266" rtl="0" eaLnBrk="1" latinLnBrk="0" hangingPunct="1">
        <a:spcBef>
          <a:spcPct val="0"/>
        </a:spcBef>
        <a:buNone/>
        <a:defRPr sz="12600" kern="1200">
          <a:solidFill>
            <a:schemeClr val="tx1"/>
          </a:solidFill>
          <a:latin typeface="+mj-lt"/>
          <a:ea typeface="+mj-ea"/>
          <a:cs typeface="+mj-cs"/>
        </a:defRPr>
      </a:lvl1pPr>
    </p:titleStyle>
    <p:bodyStyle>
      <a:lvl1pPr marL="979700" indent="-979700" algn="l" defTabSz="1306266" rtl="0" eaLnBrk="1" latinLnBrk="0" hangingPunct="1">
        <a:spcBef>
          <a:spcPct val="20000"/>
        </a:spcBef>
        <a:buFont typeface="Arial"/>
        <a:buChar char="•"/>
        <a:defRPr sz="9100" kern="1200">
          <a:solidFill>
            <a:schemeClr val="tx1"/>
          </a:solidFill>
          <a:latin typeface="+mn-lt"/>
          <a:ea typeface="+mn-ea"/>
          <a:cs typeface="+mn-cs"/>
        </a:defRPr>
      </a:lvl1pPr>
      <a:lvl2pPr marL="2122682" indent="-816416" algn="l" defTabSz="1306266" rtl="0" eaLnBrk="1" latinLnBrk="0" hangingPunct="1">
        <a:spcBef>
          <a:spcPct val="20000"/>
        </a:spcBef>
        <a:buFont typeface="Arial"/>
        <a:buChar char="–"/>
        <a:defRPr sz="8000" kern="1200">
          <a:solidFill>
            <a:schemeClr val="tx1"/>
          </a:solidFill>
          <a:latin typeface="+mn-lt"/>
          <a:ea typeface="+mn-ea"/>
          <a:cs typeface="+mn-cs"/>
        </a:defRPr>
      </a:lvl2pPr>
      <a:lvl3pPr marL="3265665" indent="-653133" algn="l" defTabSz="1306266" rtl="0" eaLnBrk="1" latinLnBrk="0" hangingPunct="1">
        <a:spcBef>
          <a:spcPct val="20000"/>
        </a:spcBef>
        <a:buFont typeface="Arial"/>
        <a:buChar char="•"/>
        <a:defRPr sz="6900" kern="1200">
          <a:solidFill>
            <a:schemeClr val="tx1"/>
          </a:solidFill>
          <a:latin typeface="+mn-lt"/>
          <a:ea typeface="+mn-ea"/>
          <a:cs typeface="+mn-cs"/>
        </a:defRPr>
      </a:lvl3pPr>
      <a:lvl4pPr marL="4571931" indent="-653133" algn="l" defTabSz="1306266" rtl="0" eaLnBrk="1" latinLnBrk="0" hangingPunct="1">
        <a:spcBef>
          <a:spcPct val="20000"/>
        </a:spcBef>
        <a:buFont typeface="Arial"/>
        <a:buChar char="–"/>
        <a:defRPr sz="5700" kern="1200">
          <a:solidFill>
            <a:schemeClr val="tx1"/>
          </a:solidFill>
          <a:latin typeface="+mn-lt"/>
          <a:ea typeface="+mn-ea"/>
          <a:cs typeface="+mn-cs"/>
        </a:defRPr>
      </a:lvl4pPr>
      <a:lvl5pPr marL="5878198" indent="-653133" algn="l" defTabSz="1306266" rtl="0" eaLnBrk="1" latinLnBrk="0" hangingPunct="1">
        <a:spcBef>
          <a:spcPct val="20000"/>
        </a:spcBef>
        <a:buFont typeface="Arial"/>
        <a:buChar char="»"/>
        <a:defRPr sz="5700" kern="1200">
          <a:solidFill>
            <a:schemeClr val="tx1"/>
          </a:solidFill>
          <a:latin typeface="+mn-lt"/>
          <a:ea typeface="+mn-ea"/>
          <a:cs typeface="+mn-cs"/>
        </a:defRPr>
      </a:lvl5pPr>
      <a:lvl6pPr marL="7184464" indent="-653133" algn="l" defTabSz="1306266" rtl="0" eaLnBrk="1" latinLnBrk="0" hangingPunct="1">
        <a:spcBef>
          <a:spcPct val="20000"/>
        </a:spcBef>
        <a:buFont typeface="Arial"/>
        <a:buChar char="•"/>
        <a:defRPr sz="5700" kern="1200">
          <a:solidFill>
            <a:schemeClr val="tx1"/>
          </a:solidFill>
          <a:latin typeface="+mn-lt"/>
          <a:ea typeface="+mn-ea"/>
          <a:cs typeface="+mn-cs"/>
        </a:defRPr>
      </a:lvl6pPr>
      <a:lvl7pPr marL="8490730" indent="-653133" algn="l" defTabSz="1306266" rtl="0" eaLnBrk="1" latinLnBrk="0" hangingPunct="1">
        <a:spcBef>
          <a:spcPct val="20000"/>
        </a:spcBef>
        <a:buFont typeface="Arial"/>
        <a:buChar char="•"/>
        <a:defRPr sz="5700" kern="1200">
          <a:solidFill>
            <a:schemeClr val="tx1"/>
          </a:solidFill>
          <a:latin typeface="+mn-lt"/>
          <a:ea typeface="+mn-ea"/>
          <a:cs typeface="+mn-cs"/>
        </a:defRPr>
      </a:lvl7pPr>
      <a:lvl8pPr marL="9796996" indent="-653133" algn="l" defTabSz="1306266" rtl="0" eaLnBrk="1" latinLnBrk="0" hangingPunct="1">
        <a:spcBef>
          <a:spcPct val="20000"/>
        </a:spcBef>
        <a:buFont typeface="Arial"/>
        <a:buChar char="•"/>
        <a:defRPr sz="5700" kern="1200">
          <a:solidFill>
            <a:schemeClr val="tx1"/>
          </a:solidFill>
          <a:latin typeface="+mn-lt"/>
          <a:ea typeface="+mn-ea"/>
          <a:cs typeface="+mn-cs"/>
        </a:defRPr>
      </a:lvl8pPr>
      <a:lvl9pPr marL="11103262" indent="-653133" algn="l" defTabSz="1306266" rtl="0" eaLnBrk="1" latinLnBrk="0" hangingPunct="1">
        <a:spcBef>
          <a:spcPct val="20000"/>
        </a:spcBef>
        <a:buFont typeface="Arial"/>
        <a:buChar char="•"/>
        <a:defRPr sz="5700" kern="1200">
          <a:solidFill>
            <a:schemeClr val="tx1"/>
          </a:solidFill>
          <a:latin typeface="+mn-lt"/>
          <a:ea typeface="+mn-ea"/>
          <a:cs typeface="+mn-cs"/>
        </a:defRPr>
      </a:lvl9pPr>
    </p:bodyStyle>
    <p:otherStyle>
      <a:defPPr>
        <a:defRPr lang="en-US"/>
      </a:defPPr>
      <a:lvl1pPr marL="0" algn="l" defTabSz="1306266" rtl="0" eaLnBrk="1" latinLnBrk="0" hangingPunct="1">
        <a:defRPr sz="5100" kern="1200">
          <a:solidFill>
            <a:schemeClr val="tx1"/>
          </a:solidFill>
          <a:latin typeface="+mn-lt"/>
          <a:ea typeface="+mn-ea"/>
          <a:cs typeface="+mn-cs"/>
        </a:defRPr>
      </a:lvl1pPr>
      <a:lvl2pPr marL="1306266" algn="l" defTabSz="1306266" rtl="0" eaLnBrk="1" latinLnBrk="0" hangingPunct="1">
        <a:defRPr sz="5100" kern="1200">
          <a:solidFill>
            <a:schemeClr val="tx1"/>
          </a:solidFill>
          <a:latin typeface="+mn-lt"/>
          <a:ea typeface="+mn-ea"/>
          <a:cs typeface="+mn-cs"/>
        </a:defRPr>
      </a:lvl2pPr>
      <a:lvl3pPr marL="2612532" algn="l" defTabSz="1306266" rtl="0" eaLnBrk="1" latinLnBrk="0" hangingPunct="1">
        <a:defRPr sz="5100" kern="1200">
          <a:solidFill>
            <a:schemeClr val="tx1"/>
          </a:solidFill>
          <a:latin typeface="+mn-lt"/>
          <a:ea typeface="+mn-ea"/>
          <a:cs typeface="+mn-cs"/>
        </a:defRPr>
      </a:lvl3pPr>
      <a:lvl4pPr marL="3918798" algn="l" defTabSz="1306266" rtl="0" eaLnBrk="1" latinLnBrk="0" hangingPunct="1">
        <a:defRPr sz="5100" kern="1200">
          <a:solidFill>
            <a:schemeClr val="tx1"/>
          </a:solidFill>
          <a:latin typeface="+mn-lt"/>
          <a:ea typeface="+mn-ea"/>
          <a:cs typeface="+mn-cs"/>
        </a:defRPr>
      </a:lvl4pPr>
      <a:lvl5pPr marL="5225064" algn="l" defTabSz="1306266" rtl="0" eaLnBrk="1" latinLnBrk="0" hangingPunct="1">
        <a:defRPr sz="5100" kern="1200">
          <a:solidFill>
            <a:schemeClr val="tx1"/>
          </a:solidFill>
          <a:latin typeface="+mn-lt"/>
          <a:ea typeface="+mn-ea"/>
          <a:cs typeface="+mn-cs"/>
        </a:defRPr>
      </a:lvl5pPr>
      <a:lvl6pPr marL="6531331" algn="l" defTabSz="1306266" rtl="0" eaLnBrk="1" latinLnBrk="0" hangingPunct="1">
        <a:defRPr sz="5100" kern="1200">
          <a:solidFill>
            <a:schemeClr val="tx1"/>
          </a:solidFill>
          <a:latin typeface="+mn-lt"/>
          <a:ea typeface="+mn-ea"/>
          <a:cs typeface="+mn-cs"/>
        </a:defRPr>
      </a:lvl6pPr>
      <a:lvl7pPr marL="7837597" algn="l" defTabSz="1306266" rtl="0" eaLnBrk="1" latinLnBrk="0" hangingPunct="1">
        <a:defRPr sz="5100" kern="1200">
          <a:solidFill>
            <a:schemeClr val="tx1"/>
          </a:solidFill>
          <a:latin typeface="+mn-lt"/>
          <a:ea typeface="+mn-ea"/>
          <a:cs typeface="+mn-cs"/>
        </a:defRPr>
      </a:lvl7pPr>
      <a:lvl8pPr marL="9143863" algn="l" defTabSz="1306266" rtl="0" eaLnBrk="1" latinLnBrk="0" hangingPunct="1">
        <a:defRPr sz="5100" kern="1200">
          <a:solidFill>
            <a:schemeClr val="tx1"/>
          </a:solidFill>
          <a:latin typeface="+mn-lt"/>
          <a:ea typeface="+mn-ea"/>
          <a:cs typeface="+mn-cs"/>
        </a:defRPr>
      </a:lvl8pPr>
      <a:lvl9pPr marL="10450129" algn="l" defTabSz="1306266" rtl="0" eaLnBrk="1" latinLnBrk="0" hangingPunct="1">
        <a:defRPr sz="5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package" Target="../embeddings/Microsoft_Word_Document5.docx"/><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 Id="rId17" Type="http://schemas.openxmlformats.org/officeDocument/2006/relationships/image" Target="../media/image10.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package" Target="../embeddings/Microsoft_Word_Document1.docx"/><Relationship Id="rId4" Type="http://schemas.openxmlformats.org/officeDocument/2006/relationships/image" Target="../media/image1.png"/><Relationship Id="rId5" Type="http://schemas.openxmlformats.org/officeDocument/2006/relationships/package" Target="../embeddings/Microsoft_Word_Document2.docx"/><Relationship Id="rId6" Type="http://schemas.openxmlformats.org/officeDocument/2006/relationships/image" Target="../media/image2.png"/><Relationship Id="rId7" Type="http://schemas.openxmlformats.org/officeDocument/2006/relationships/package" Target="../embeddings/Microsoft_Word_Document3.docx"/><Relationship Id="rId8" Type="http://schemas.openxmlformats.org/officeDocument/2006/relationships/image" Target="../media/image3.png"/><Relationship Id="rId9" Type="http://schemas.openxmlformats.org/officeDocument/2006/relationships/package" Target="../embeddings/Microsoft_Word_Document4.docx"/><Relationship Id="rId10"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103923257"/>
              </p:ext>
            </p:extLst>
          </p:nvPr>
        </p:nvGraphicFramePr>
        <p:xfrm>
          <a:off x="3256576" y="12166129"/>
          <a:ext cx="10475770" cy="1042727"/>
        </p:xfrm>
        <a:graphic>
          <a:graphicData uri="http://schemas.openxmlformats.org/presentationml/2006/ole">
            <mc:AlternateContent xmlns:mc="http://schemas.openxmlformats.org/markup-compatibility/2006">
              <mc:Choice xmlns:v="urn:schemas-microsoft-com:vml" Requires="v">
                <p:oleObj spid="_x0000_s1108" name="Document" r:id="rId3" imgW="5486400" imgH="546100" progId="Word.Document.12">
                  <p:embed/>
                </p:oleObj>
              </mc:Choice>
              <mc:Fallback>
                <p:oleObj name="Document" r:id="rId3" imgW="5486400" imgH="546100" progId="Word.Document.12">
                  <p:embed/>
                  <p:pic>
                    <p:nvPicPr>
                      <p:cNvPr id="0" name=""/>
                      <p:cNvPicPr/>
                      <p:nvPr/>
                    </p:nvPicPr>
                    <p:blipFill>
                      <a:blip r:embed="rId4"/>
                      <a:stretch>
                        <a:fillRect/>
                      </a:stretch>
                    </p:blipFill>
                    <p:spPr>
                      <a:xfrm>
                        <a:off x="3256576" y="12166129"/>
                        <a:ext cx="10475770" cy="1042727"/>
                      </a:xfrm>
                      <a:prstGeom prst="rect">
                        <a:avLst/>
                      </a:prstGeom>
                    </p:spPr>
                  </p:pic>
                </p:oleObj>
              </mc:Fallback>
            </mc:AlternateContent>
          </a:graphicData>
        </a:graphic>
      </p:graphicFrame>
      <p:grpSp>
        <p:nvGrpSpPr>
          <p:cNvPr id="18" name="Group 17"/>
          <p:cNvGrpSpPr/>
          <p:nvPr/>
        </p:nvGrpSpPr>
        <p:grpSpPr>
          <a:xfrm>
            <a:off x="11196614" y="7330786"/>
            <a:ext cx="12509720" cy="5359237"/>
            <a:chOff x="11396503" y="8206883"/>
            <a:chExt cx="12509720" cy="5359237"/>
          </a:xfrm>
        </p:grpSpPr>
        <p:graphicFrame>
          <p:nvGraphicFramePr>
            <p:cNvPr id="15" name="Object 14"/>
            <p:cNvGraphicFramePr>
              <a:graphicFrameLocks noChangeAspect="1"/>
            </p:cNvGraphicFramePr>
            <p:nvPr>
              <p:extLst>
                <p:ext uri="{D42A27DB-BD31-4B8C-83A1-F6EECF244321}">
                  <p14:modId xmlns:p14="http://schemas.microsoft.com/office/powerpoint/2010/main" val="3864235957"/>
                </p:ext>
              </p:extLst>
            </p:nvPr>
          </p:nvGraphicFramePr>
          <p:xfrm>
            <a:off x="11396503" y="12777972"/>
            <a:ext cx="8106666" cy="788148"/>
          </p:xfrm>
          <a:graphic>
            <a:graphicData uri="http://schemas.openxmlformats.org/presentationml/2006/ole">
              <mc:AlternateContent xmlns:mc="http://schemas.openxmlformats.org/markup-compatibility/2006">
                <mc:Choice xmlns:v="urn:schemas-microsoft-com:vml" Requires="v">
                  <p:oleObj spid="_x0000_s1109" name="Document" r:id="rId5" imgW="5486400" imgH="533400" progId="Word.Document.12">
                    <p:embed/>
                  </p:oleObj>
                </mc:Choice>
                <mc:Fallback>
                  <p:oleObj name="Document" r:id="rId5" imgW="5486400" imgH="533400" progId="Word.Document.12">
                    <p:embed/>
                    <p:pic>
                      <p:nvPicPr>
                        <p:cNvPr id="0" name=""/>
                        <p:cNvPicPr/>
                        <p:nvPr/>
                      </p:nvPicPr>
                      <p:blipFill>
                        <a:blip r:embed="rId6"/>
                        <a:stretch>
                          <a:fillRect/>
                        </a:stretch>
                      </p:blipFill>
                      <p:spPr>
                        <a:xfrm>
                          <a:off x="11396503" y="12777972"/>
                          <a:ext cx="8106666" cy="788148"/>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742625906"/>
                </p:ext>
              </p:extLst>
            </p:nvPr>
          </p:nvGraphicFramePr>
          <p:xfrm>
            <a:off x="12076846" y="11435102"/>
            <a:ext cx="11689806" cy="541195"/>
          </p:xfrm>
          <a:graphic>
            <a:graphicData uri="http://schemas.openxmlformats.org/presentationml/2006/ole">
              <mc:AlternateContent xmlns:mc="http://schemas.openxmlformats.org/markup-compatibility/2006">
                <mc:Choice xmlns:v="urn:schemas-microsoft-com:vml" Requires="v">
                  <p:oleObj spid="_x0000_s1110" name="Document" r:id="rId7" imgW="5486400" imgH="254000" progId="Word.Document.12">
                    <p:embed/>
                  </p:oleObj>
                </mc:Choice>
                <mc:Fallback>
                  <p:oleObj name="Document" r:id="rId7" imgW="5486400" imgH="254000" progId="Word.Document.12">
                    <p:embed/>
                    <p:pic>
                      <p:nvPicPr>
                        <p:cNvPr id="0" name=""/>
                        <p:cNvPicPr/>
                        <p:nvPr/>
                      </p:nvPicPr>
                      <p:blipFill>
                        <a:blip r:embed="rId8"/>
                        <a:stretch>
                          <a:fillRect/>
                        </a:stretch>
                      </p:blipFill>
                      <p:spPr>
                        <a:xfrm>
                          <a:off x="12076846" y="11435102"/>
                          <a:ext cx="11689806" cy="54119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883279557"/>
                </p:ext>
              </p:extLst>
            </p:nvPr>
          </p:nvGraphicFramePr>
          <p:xfrm>
            <a:off x="12095787" y="9865187"/>
            <a:ext cx="11220298" cy="857106"/>
          </p:xfrm>
          <a:graphic>
            <a:graphicData uri="http://schemas.openxmlformats.org/presentationml/2006/ole">
              <mc:AlternateContent xmlns:mc="http://schemas.openxmlformats.org/markup-compatibility/2006">
                <mc:Choice xmlns:v="urn:schemas-microsoft-com:vml" Requires="v">
                  <p:oleObj spid="_x0000_s1111" name="Document" r:id="rId9" imgW="5486400" imgH="419100" progId="Word.Document.12">
                    <p:embed/>
                  </p:oleObj>
                </mc:Choice>
                <mc:Fallback>
                  <p:oleObj name="Document" r:id="rId9" imgW="5486400" imgH="419100" progId="Word.Document.12">
                    <p:embed/>
                    <p:pic>
                      <p:nvPicPr>
                        <p:cNvPr id="0" name=""/>
                        <p:cNvPicPr/>
                        <p:nvPr/>
                      </p:nvPicPr>
                      <p:blipFill>
                        <a:blip r:embed="rId10"/>
                        <a:stretch>
                          <a:fillRect/>
                        </a:stretch>
                      </p:blipFill>
                      <p:spPr>
                        <a:xfrm>
                          <a:off x="12095787" y="9865187"/>
                          <a:ext cx="11220298" cy="857106"/>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92737608"/>
                </p:ext>
              </p:extLst>
            </p:nvPr>
          </p:nvGraphicFramePr>
          <p:xfrm>
            <a:off x="12685925" y="8206883"/>
            <a:ext cx="11220298" cy="493485"/>
          </p:xfrm>
          <a:graphic>
            <a:graphicData uri="http://schemas.openxmlformats.org/presentationml/2006/ole">
              <mc:AlternateContent xmlns:mc="http://schemas.openxmlformats.org/markup-compatibility/2006">
                <mc:Choice xmlns:v="urn:schemas-microsoft-com:vml" Requires="v">
                  <p:oleObj spid="_x0000_s1112" name="Document" r:id="rId11" imgW="5486400" imgH="241300" progId="Word.Document.12">
                    <p:embed/>
                  </p:oleObj>
                </mc:Choice>
                <mc:Fallback>
                  <p:oleObj name="Document" r:id="rId11" imgW="5486400" imgH="241300" progId="Word.Document.12">
                    <p:embed/>
                    <p:pic>
                      <p:nvPicPr>
                        <p:cNvPr id="0" name=""/>
                        <p:cNvPicPr/>
                        <p:nvPr/>
                      </p:nvPicPr>
                      <p:blipFill>
                        <a:blip r:embed="rId12"/>
                        <a:stretch>
                          <a:fillRect/>
                        </a:stretch>
                      </p:blipFill>
                      <p:spPr>
                        <a:xfrm>
                          <a:off x="12685925" y="8206883"/>
                          <a:ext cx="11220298" cy="493485"/>
                        </a:xfrm>
                        <a:prstGeom prst="rect">
                          <a:avLst/>
                        </a:prstGeom>
                      </p:spPr>
                    </p:pic>
                  </p:oleObj>
                </mc:Fallback>
              </mc:AlternateContent>
            </a:graphicData>
          </a:graphic>
        </p:graphicFrame>
      </p:grpSp>
      <p:sp>
        <p:nvSpPr>
          <p:cNvPr id="6" name="Rectangle 5"/>
          <p:cNvSpPr/>
          <p:nvPr/>
        </p:nvSpPr>
        <p:spPr>
          <a:xfrm>
            <a:off x="308900" y="274620"/>
            <a:ext cx="26805619" cy="17713013"/>
          </a:xfrm>
          <a:prstGeom prst="rect">
            <a:avLst/>
          </a:prstGeom>
          <a:noFill/>
          <a:ln w="635000" cmpd="sng">
            <a:solidFill>
              <a:srgbClr val="800000"/>
            </a:solidFill>
          </a:ln>
        </p:spPr>
        <p:style>
          <a:lnRef idx="1">
            <a:schemeClr val="accent1"/>
          </a:lnRef>
          <a:fillRef idx="3">
            <a:schemeClr val="accent1"/>
          </a:fillRef>
          <a:effectRef idx="2">
            <a:schemeClr val="accent1"/>
          </a:effectRef>
          <a:fontRef idx="minor">
            <a:schemeClr val="lt1"/>
          </a:fontRef>
        </p:style>
        <p:txBody>
          <a:bodyPr lIns="106674" tIns="53337" rIns="106674" bIns="53337" rtlCol="0" anchor="ctr"/>
          <a:lstStyle/>
          <a:p>
            <a:pPr algn="ctr"/>
            <a:endParaRPr lang="en-US"/>
          </a:p>
        </p:txBody>
      </p:sp>
      <p:sp>
        <p:nvSpPr>
          <p:cNvPr id="7" name="Rectangle 5"/>
          <p:cNvSpPr txBox="1">
            <a:spLocks noChangeArrowheads="1"/>
          </p:cNvSpPr>
          <p:nvPr/>
        </p:nvSpPr>
        <p:spPr bwMode="auto">
          <a:xfrm>
            <a:off x="0" y="304800"/>
            <a:ext cx="27432000" cy="333392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ＭＳ Ｐゴシック" pitchFamily="127" charset="-128"/>
                <a:cs typeface="ＭＳ Ｐゴシック" pitchFamily="127" charset="-128"/>
              </a:defRPr>
            </a:lvl1pPr>
            <a:lvl2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2pPr>
            <a:lvl3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3pPr>
            <a:lvl4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4pPr>
            <a:lvl5pPr algn="ctr" rtl="0" eaLnBrk="0" fontAlgn="base" hangingPunct="0">
              <a:spcBef>
                <a:spcPct val="0"/>
              </a:spcBef>
              <a:spcAft>
                <a:spcPct val="0"/>
              </a:spcAft>
              <a:defRPr sz="3200" b="1">
                <a:solidFill>
                  <a:schemeClr val="tx2"/>
                </a:solidFill>
                <a:latin typeface="Arial" charset="0"/>
                <a:ea typeface="ＭＳ Ｐゴシック" pitchFamily="127" charset="-128"/>
                <a:cs typeface="ＭＳ Ｐゴシック" pitchFamily="127" charset="-128"/>
              </a:defRPr>
            </a:lvl5pPr>
            <a:lvl6pPr marL="457200" algn="ctr" rtl="0" fontAlgn="base">
              <a:spcBef>
                <a:spcPct val="0"/>
              </a:spcBef>
              <a:spcAft>
                <a:spcPct val="0"/>
              </a:spcAft>
              <a:defRPr sz="3200" b="1">
                <a:solidFill>
                  <a:schemeClr val="tx2"/>
                </a:solidFill>
                <a:latin typeface="Arial" charset="0"/>
              </a:defRPr>
            </a:lvl6pPr>
            <a:lvl7pPr marL="914400" algn="ctr" rtl="0" fontAlgn="base">
              <a:spcBef>
                <a:spcPct val="0"/>
              </a:spcBef>
              <a:spcAft>
                <a:spcPct val="0"/>
              </a:spcAft>
              <a:defRPr sz="3200" b="1">
                <a:solidFill>
                  <a:schemeClr val="tx2"/>
                </a:solidFill>
                <a:latin typeface="Arial" charset="0"/>
              </a:defRPr>
            </a:lvl7pPr>
            <a:lvl8pPr marL="1371600" algn="ctr" rtl="0" fontAlgn="base">
              <a:spcBef>
                <a:spcPct val="0"/>
              </a:spcBef>
              <a:spcAft>
                <a:spcPct val="0"/>
              </a:spcAft>
              <a:defRPr sz="3200" b="1">
                <a:solidFill>
                  <a:schemeClr val="tx2"/>
                </a:solidFill>
                <a:latin typeface="Arial" charset="0"/>
              </a:defRPr>
            </a:lvl8pPr>
            <a:lvl9pPr marL="1828800" algn="ctr" rtl="0" fontAlgn="base">
              <a:spcBef>
                <a:spcPct val="0"/>
              </a:spcBef>
              <a:spcAft>
                <a:spcPct val="0"/>
              </a:spcAft>
              <a:defRPr sz="3200" b="1">
                <a:solidFill>
                  <a:schemeClr val="tx2"/>
                </a:solidFill>
                <a:latin typeface="Arial" charset="0"/>
              </a:defRPr>
            </a:lvl9pPr>
          </a:lstStyle>
          <a:p>
            <a:pPr eaLnBrk="1" hangingPunct="1">
              <a:lnSpc>
                <a:spcPct val="140000"/>
              </a:lnSpc>
            </a:pPr>
            <a:r>
              <a:rPr lang="en-US" sz="8000" dirty="0" smtClean="0">
                <a:ln w="38100" cmpd="sng">
                  <a:solidFill>
                    <a:srgbClr val="000000">
                      <a:alpha val="80000"/>
                    </a:srgbClr>
                  </a:solidFill>
                </a:ln>
                <a:solidFill>
                  <a:srgbClr val="B10202"/>
                </a:solidFill>
                <a:cs typeface="Arial"/>
              </a:rPr>
              <a:t>Yelp Recommendation System</a:t>
            </a:r>
          </a:p>
          <a:p>
            <a:pPr eaLnBrk="1" hangingPunct="1">
              <a:lnSpc>
                <a:spcPct val="140000"/>
              </a:lnSpc>
            </a:pPr>
            <a:r>
              <a:rPr lang="en-US" sz="4400" dirty="0" smtClean="0">
                <a:solidFill>
                  <a:schemeClr val="tx1"/>
                </a:solidFill>
                <a:latin typeface="Arial"/>
                <a:cs typeface="Arial"/>
              </a:rPr>
              <a:t>Jason Ting, </a:t>
            </a:r>
            <a:r>
              <a:rPr lang="en-US" sz="4400" dirty="0" err="1" smtClean="0">
                <a:solidFill>
                  <a:schemeClr val="tx1"/>
                </a:solidFill>
                <a:latin typeface="Arial"/>
                <a:cs typeface="Arial"/>
              </a:rPr>
              <a:t>Swaroop</a:t>
            </a:r>
            <a:r>
              <a:rPr lang="en-US" sz="4400" dirty="0" smtClean="0">
                <a:solidFill>
                  <a:schemeClr val="tx1"/>
                </a:solidFill>
                <a:latin typeface="Arial"/>
                <a:cs typeface="Arial"/>
              </a:rPr>
              <a:t> </a:t>
            </a:r>
            <a:r>
              <a:rPr lang="en-US" sz="4400" dirty="0" err="1" smtClean="0">
                <a:solidFill>
                  <a:schemeClr val="tx1"/>
                </a:solidFill>
                <a:latin typeface="Arial"/>
                <a:cs typeface="Arial"/>
              </a:rPr>
              <a:t>Indra</a:t>
            </a:r>
            <a:r>
              <a:rPr lang="en-US" sz="4400" dirty="0" smtClean="0">
                <a:solidFill>
                  <a:schemeClr val="tx1"/>
                </a:solidFill>
                <a:latin typeface="Arial"/>
                <a:cs typeface="Arial"/>
              </a:rPr>
              <a:t> </a:t>
            </a:r>
            <a:r>
              <a:rPr lang="en-US" sz="4400" dirty="0" err="1" smtClean="0">
                <a:solidFill>
                  <a:schemeClr val="tx1"/>
                </a:solidFill>
                <a:latin typeface="Arial"/>
                <a:cs typeface="Arial"/>
              </a:rPr>
              <a:t>Ramaswamy</a:t>
            </a:r>
            <a:endParaRPr lang="en-US" sz="4400" i="1" dirty="0" smtClean="0">
              <a:solidFill>
                <a:schemeClr val="tx1"/>
              </a:solidFill>
              <a:latin typeface="Arial"/>
              <a:cs typeface="Arial"/>
            </a:endParaRPr>
          </a:p>
        </p:txBody>
      </p:sp>
      <p:pic>
        <p:nvPicPr>
          <p:cNvPr id="10" name="Picture 9" descr="ICME_logo_small.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10274" y="1302176"/>
            <a:ext cx="4635849" cy="1446385"/>
          </a:xfrm>
          <a:prstGeom prst="rect">
            <a:avLst/>
          </a:prstGeom>
        </p:spPr>
      </p:pic>
      <p:pic>
        <p:nvPicPr>
          <p:cNvPr id="11" name="Picture 10" descr="SU_New_BlockStree_2color_darkbgrd.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75440" y="874276"/>
            <a:ext cx="1507443" cy="2253513"/>
          </a:xfrm>
          <a:prstGeom prst="rect">
            <a:avLst/>
          </a:prstGeom>
        </p:spPr>
      </p:pic>
      <p:sp>
        <p:nvSpPr>
          <p:cNvPr id="19" name="TextBox 18"/>
          <p:cNvSpPr txBox="1"/>
          <p:nvPr/>
        </p:nvSpPr>
        <p:spPr>
          <a:xfrm>
            <a:off x="9575885"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Machine Learning</a:t>
            </a:r>
            <a:endParaRPr lang="en-US" sz="4000" b="1" i="1" dirty="0">
              <a:solidFill>
                <a:schemeClr val="bg1"/>
              </a:solidFill>
            </a:endParaRPr>
          </a:p>
        </p:txBody>
      </p:sp>
      <p:sp>
        <p:nvSpPr>
          <p:cNvPr id="20" name="TextBox 19"/>
          <p:cNvSpPr txBox="1"/>
          <p:nvPr/>
        </p:nvSpPr>
        <p:spPr>
          <a:xfrm>
            <a:off x="18240185"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Results</a:t>
            </a:r>
            <a:endParaRPr lang="en-US" sz="4000" b="1" i="1" dirty="0">
              <a:solidFill>
                <a:schemeClr val="bg1"/>
              </a:solidFill>
            </a:endParaRPr>
          </a:p>
        </p:txBody>
      </p:sp>
      <p:sp>
        <p:nvSpPr>
          <p:cNvPr id="21" name="TextBox 20"/>
          <p:cNvSpPr txBox="1"/>
          <p:nvPr/>
        </p:nvSpPr>
        <p:spPr>
          <a:xfrm>
            <a:off x="930560" y="3388630"/>
            <a:ext cx="8229600" cy="723269"/>
          </a:xfrm>
          <a:prstGeom prst="rect">
            <a:avLst/>
          </a:prstGeom>
          <a:solidFill>
            <a:srgbClr val="800000"/>
          </a:solidFill>
        </p:spPr>
        <p:txBody>
          <a:bodyPr wrap="square" lIns="106674" tIns="53337" rIns="106674" bIns="53337" rtlCol="0">
            <a:spAutoFit/>
          </a:bodyPr>
          <a:lstStyle/>
          <a:p>
            <a:pPr algn="ctr"/>
            <a:r>
              <a:rPr lang="en-US" sz="4000" b="1" i="1" dirty="0" smtClean="0">
                <a:solidFill>
                  <a:schemeClr val="bg1"/>
                </a:solidFill>
              </a:rPr>
              <a:t>Background and Motivation</a:t>
            </a:r>
            <a:endParaRPr lang="en-US" sz="4000" b="1" i="1" dirty="0">
              <a:solidFill>
                <a:schemeClr val="bg1"/>
              </a:solidFill>
            </a:endParaRPr>
          </a:p>
        </p:txBody>
      </p:sp>
      <p:sp>
        <p:nvSpPr>
          <p:cNvPr id="23" name="TextBox 22"/>
          <p:cNvSpPr txBox="1"/>
          <p:nvPr/>
        </p:nvSpPr>
        <p:spPr>
          <a:xfrm>
            <a:off x="930560" y="4058499"/>
            <a:ext cx="8198084" cy="630936"/>
          </a:xfrm>
          <a:prstGeom prst="rect">
            <a:avLst/>
          </a:prstGeom>
          <a:noFill/>
        </p:spPr>
        <p:txBody>
          <a:bodyPr wrap="square" lIns="106674" tIns="53337" rIns="106674" bIns="53337" rtlCol="0">
            <a:spAutoFit/>
          </a:bodyPr>
          <a:lstStyle/>
          <a:p>
            <a:pPr algn="ctr"/>
            <a:r>
              <a:rPr lang="en-US" sz="3400" b="1" dirty="0" smtClean="0"/>
              <a:t>The Problem</a:t>
            </a:r>
            <a:endParaRPr lang="en-US" sz="3400" b="1" dirty="0"/>
          </a:p>
        </p:txBody>
      </p:sp>
      <p:sp>
        <p:nvSpPr>
          <p:cNvPr id="24" name="Rectangle 23"/>
          <p:cNvSpPr/>
          <p:nvPr/>
        </p:nvSpPr>
        <p:spPr>
          <a:xfrm>
            <a:off x="18628232" y="16884206"/>
            <a:ext cx="8229600" cy="1107996"/>
          </a:xfrm>
          <a:prstGeom prst="rect">
            <a:avLst/>
          </a:prstGeom>
        </p:spPr>
        <p:txBody>
          <a:bodyPr wrap="square">
            <a:spAutoFit/>
          </a:bodyPr>
          <a:lstStyle/>
          <a:p>
            <a:pPr algn="ctr"/>
            <a:r>
              <a:rPr lang="en-US" sz="2200" b="1" dirty="0" smtClean="0">
                <a:latin typeface="Arial"/>
                <a:cs typeface="Arial"/>
              </a:rPr>
              <a:t>Jason Ting: </a:t>
            </a:r>
            <a:r>
              <a:rPr lang="en-US" sz="2200" dirty="0" smtClean="0">
                <a:latin typeface="Arial"/>
                <a:cs typeface="Arial"/>
              </a:rPr>
              <a:t>jmting@stanford.edu</a:t>
            </a:r>
          </a:p>
          <a:p>
            <a:pPr algn="ctr"/>
            <a:r>
              <a:rPr lang="en-US" sz="2200" b="1" dirty="0" err="1" smtClean="0">
                <a:solidFill>
                  <a:schemeClr val="tx1"/>
                </a:solidFill>
                <a:latin typeface="Arial"/>
                <a:cs typeface="Arial"/>
              </a:rPr>
              <a:t>Swaroop</a:t>
            </a:r>
            <a:r>
              <a:rPr lang="en-US" sz="2200" b="1" dirty="0" smtClean="0">
                <a:solidFill>
                  <a:schemeClr val="tx1"/>
                </a:solidFill>
                <a:latin typeface="Arial"/>
                <a:cs typeface="Arial"/>
              </a:rPr>
              <a:t> </a:t>
            </a:r>
            <a:r>
              <a:rPr lang="en-US" sz="2200" b="1" dirty="0" err="1" smtClean="0">
                <a:solidFill>
                  <a:schemeClr val="tx1"/>
                </a:solidFill>
                <a:latin typeface="Arial"/>
                <a:cs typeface="Arial"/>
              </a:rPr>
              <a:t>Indra</a:t>
            </a:r>
            <a:r>
              <a:rPr lang="en-US" sz="2200" b="1" dirty="0" smtClean="0">
                <a:solidFill>
                  <a:schemeClr val="tx1"/>
                </a:solidFill>
                <a:latin typeface="Arial"/>
                <a:cs typeface="Arial"/>
              </a:rPr>
              <a:t> </a:t>
            </a:r>
            <a:r>
              <a:rPr lang="en-US" sz="2200" b="1" dirty="0" err="1" smtClean="0">
                <a:solidFill>
                  <a:schemeClr val="tx1"/>
                </a:solidFill>
                <a:latin typeface="Arial"/>
                <a:cs typeface="Arial"/>
              </a:rPr>
              <a:t>Ramaswamy</a:t>
            </a:r>
            <a:r>
              <a:rPr lang="en-US" sz="2200" dirty="0" smtClean="0">
                <a:solidFill>
                  <a:schemeClr val="tx1"/>
                </a:solidFill>
                <a:latin typeface="Arial"/>
                <a:cs typeface="Arial"/>
              </a:rPr>
              <a:t>: </a:t>
            </a:r>
            <a:r>
              <a:rPr lang="en-US" sz="2200" dirty="0" err="1" smtClean="0">
                <a:solidFill>
                  <a:schemeClr val="tx1"/>
                </a:solidFill>
                <a:latin typeface="Arial"/>
                <a:cs typeface="Arial"/>
              </a:rPr>
              <a:t>swaroopr@stanford.edu</a:t>
            </a:r>
            <a:r>
              <a:rPr lang="en-US" sz="2200" dirty="0" smtClean="0">
                <a:solidFill>
                  <a:schemeClr val="tx1"/>
                </a:solidFill>
                <a:latin typeface="Arial"/>
                <a:cs typeface="Arial"/>
              </a:rPr>
              <a:t>  </a:t>
            </a:r>
            <a:endParaRPr lang="en-US" sz="2200" dirty="0" smtClean="0">
              <a:latin typeface="Arial"/>
              <a:cs typeface="Arial"/>
            </a:endParaRPr>
          </a:p>
          <a:p>
            <a:pPr algn="ctr"/>
            <a:endParaRPr lang="en-US" sz="2200" dirty="0">
              <a:latin typeface="Arial"/>
              <a:cs typeface="Arial"/>
            </a:endParaRPr>
          </a:p>
        </p:txBody>
      </p:sp>
      <p:sp>
        <p:nvSpPr>
          <p:cNvPr id="25" name="TextBox 24"/>
          <p:cNvSpPr txBox="1"/>
          <p:nvPr/>
        </p:nvSpPr>
        <p:spPr>
          <a:xfrm>
            <a:off x="1082960" y="7527863"/>
            <a:ext cx="8198084" cy="630936"/>
          </a:xfrm>
          <a:prstGeom prst="rect">
            <a:avLst/>
          </a:prstGeom>
          <a:noFill/>
        </p:spPr>
        <p:txBody>
          <a:bodyPr wrap="square" lIns="106674" tIns="53337" rIns="106674" bIns="53337" rtlCol="0">
            <a:spAutoFit/>
          </a:bodyPr>
          <a:lstStyle/>
          <a:p>
            <a:pPr algn="ctr"/>
            <a:r>
              <a:rPr lang="en-US" sz="3400" b="1" dirty="0" smtClean="0"/>
              <a:t>Data</a:t>
            </a:r>
            <a:endParaRPr lang="en-US" sz="3400" b="1" dirty="0"/>
          </a:p>
        </p:txBody>
      </p:sp>
      <p:sp>
        <p:nvSpPr>
          <p:cNvPr id="28" name="TextBox 27"/>
          <p:cNvSpPr txBox="1"/>
          <p:nvPr/>
        </p:nvSpPr>
        <p:spPr>
          <a:xfrm>
            <a:off x="930559" y="10323454"/>
            <a:ext cx="8198084" cy="630936"/>
          </a:xfrm>
          <a:prstGeom prst="rect">
            <a:avLst/>
          </a:prstGeom>
          <a:noFill/>
        </p:spPr>
        <p:txBody>
          <a:bodyPr wrap="square" lIns="106674" tIns="53337" rIns="106674" bIns="53337" rtlCol="0">
            <a:spAutoFit/>
          </a:bodyPr>
          <a:lstStyle/>
          <a:p>
            <a:pPr algn="ctr"/>
            <a:r>
              <a:rPr lang="en-US" sz="3400" b="1" dirty="0" smtClean="0"/>
              <a:t>Evaluation Metric </a:t>
            </a:r>
            <a:endParaRPr lang="en-US" sz="3400" b="1" dirty="0"/>
          </a:p>
        </p:txBody>
      </p:sp>
      <p:pic>
        <p:nvPicPr>
          <p:cNvPr id="29" name="Picture 28" descr="Screen Shot 2014-11-28 at 1.39.23 PM.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182884" y="13996937"/>
            <a:ext cx="4129676" cy="3447483"/>
          </a:xfrm>
          <a:prstGeom prst="rect">
            <a:avLst/>
          </a:prstGeom>
        </p:spPr>
      </p:pic>
      <p:sp>
        <p:nvSpPr>
          <p:cNvPr id="30" name="TextBox 29"/>
          <p:cNvSpPr txBox="1"/>
          <p:nvPr/>
        </p:nvSpPr>
        <p:spPr>
          <a:xfrm>
            <a:off x="995199" y="13194594"/>
            <a:ext cx="8198084" cy="630936"/>
          </a:xfrm>
          <a:prstGeom prst="rect">
            <a:avLst/>
          </a:prstGeom>
          <a:noFill/>
        </p:spPr>
        <p:txBody>
          <a:bodyPr wrap="square" lIns="106674" tIns="53337" rIns="106674" bIns="53337" rtlCol="0">
            <a:spAutoFit/>
          </a:bodyPr>
          <a:lstStyle/>
          <a:p>
            <a:pPr algn="ctr"/>
            <a:r>
              <a:rPr lang="en-US" sz="3400" b="1" dirty="0" smtClean="0"/>
              <a:t>Missing Data</a:t>
            </a:r>
            <a:endParaRPr lang="en-US" sz="3400" b="1" dirty="0"/>
          </a:p>
        </p:txBody>
      </p:sp>
      <p:sp>
        <p:nvSpPr>
          <p:cNvPr id="31" name="TextBox 30"/>
          <p:cNvSpPr txBox="1"/>
          <p:nvPr/>
        </p:nvSpPr>
        <p:spPr>
          <a:xfrm>
            <a:off x="9575885" y="5984714"/>
            <a:ext cx="8198084" cy="630936"/>
          </a:xfrm>
          <a:prstGeom prst="rect">
            <a:avLst/>
          </a:prstGeom>
          <a:noFill/>
        </p:spPr>
        <p:txBody>
          <a:bodyPr wrap="square" lIns="106674" tIns="53337" rIns="106674" bIns="53337" rtlCol="0">
            <a:spAutoFit/>
          </a:bodyPr>
          <a:lstStyle/>
          <a:p>
            <a:pPr algn="ctr"/>
            <a:r>
              <a:rPr lang="en-US" sz="3400" b="1" dirty="0" smtClean="0"/>
              <a:t>Regression Models</a:t>
            </a:r>
            <a:endParaRPr lang="en-US" sz="3400" b="1" dirty="0"/>
          </a:p>
        </p:txBody>
      </p:sp>
      <p:sp>
        <p:nvSpPr>
          <p:cNvPr id="32" name="TextBox 31"/>
          <p:cNvSpPr txBox="1"/>
          <p:nvPr/>
        </p:nvSpPr>
        <p:spPr>
          <a:xfrm>
            <a:off x="18271701" y="4058499"/>
            <a:ext cx="8198084" cy="630936"/>
          </a:xfrm>
          <a:prstGeom prst="rect">
            <a:avLst/>
          </a:prstGeom>
          <a:noFill/>
        </p:spPr>
        <p:txBody>
          <a:bodyPr wrap="square" lIns="106674" tIns="53337" rIns="106674" bIns="53337" rtlCol="0">
            <a:spAutoFit/>
          </a:bodyPr>
          <a:lstStyle/>
          <a:p>
            <a:pPr algn="ctr"/>
            <a:r>
              <a:rPr lang="en-US" sz="3400" b="1" dirty="0" smtClean="0"/>
              <a:t>Performance</a:t>
            </a:r>
            <a:endParaRPr lang="en-US" sz="3400" b="1" dirty="0"/>
          </a:p>
        </p:txBody>
      </p:sp>
      <p:sp>
        <p:nvSpPr>
          <p:cNvPr id="33" name="TextBox 32"/>
          <p:cNvSpPr txBox="1"/>
          <p:nvPr/>
        </p:nvSpPr>
        <p:spPr>
          <a:xfrm>
            <a:off x="9575885" y="4058499"/>
            <a:ext cx="8198084" cy="630936"/>
          </a:xfrm>
          <a:prstGeom prst="rect">
            <a:avLst/>
          </a:prstGeom>
          <a:noFill/>
        </p:spPr>
        <p:txBody>
          <a:bodyPr wrap="square" lIns="106674" tIns="53337" rIns="106674" bIns="53337" rtlCol="0">
            <a:spAutoFit/>
          </a:bodyPr>
          <a:lstStyle/>
          <a:p>
            <a:pPr algn="ctr"/>
            <a:r>
              <a:rPr lang="en-US" sz="3400" b="1" dirty="0" smtClean="0"/>
              <a:t>Features</a:t>
            </a:r>
            <a:endParaRPr lang="en-US" sz="3400" b="1" dirty="0"/>
          </a:p>
        </p:txBody>
      </p:sp>
      <p:sp>
        <p:nvSpPr>
          <p:cNvPr id="34" name="TextBox 33"/>
          <p:cNvSpPr txBox="1"/>
          <p:nvPr/>
        </p:nvSpPr>
        <p:spPr>
          <a:xfrm>
            <a:off x="18240185" y="11107532"/>
            <a:ext cx="8198084" cy="630936"/>
          </a:xfrm>
          <a:prstGeom prst="rect">
            <a:avLst/>
          </a:prstGeom>
          <a:noFill/>
        </p:spPr>
        <p:txBody>
          <a:bodyPr wrap="square" lIns="106674" tIns="53337" rIns="106674" bIns="53337" rtlCol="0">
            <a:spAutoFit/>
          </a:bodyPr>
          <a:lstStyle/>
          <a:p>
            <a:pPr algn="ctr"/>
            <a:r>
              <a:rPr lang="en-US" sz="3400" b="1" dirty="0" smtClean="0"/>
              <a:t>Conclusion</a:t>
            </a:r>
          </a:p>
        </p:txBody>
      </p:sp>
      <p:sp>
        <p:nvSpPr>
          <p:cNvPr id="37" name="TextBox 36"/>
          <p:cNvSpPr txBox="1"/>
          <p:nvPr/>
        </p:nvSpPr>
        <p:spPr>
          <a:xfrm>
            <a:off x="9575885" y="6504402"/>
            <a:ext cx="8229600" cy="11541619"/>
          </a:xfrm>
          <a:prstGeom prst="rect">
            <a:avLst/>
          </a:prstGeom>
          <a:noFill/>
        </p:spPr>
        <p:txBody>
          <a:bodyPr wrap="square" rtlCol="0">
            <a:spAutoFit/>
          </a:bodyPr>
          <a:lstStyle/>
          <a:p>
            <a:pPr marL="457200" indent="-457200">
              <a:buFont typeface="Arial"/>
              <a:buChar char="•"/>
            </a:pPr>
            <a:r>
              <a:rPr lang="en-US" sz="2400" dirty="0" smtClean="0"/>
              <a:t>Linear Regression- fits </a:t>
            </a:r>
            <a:r>
              <a:rPr lang="en-US" sz="2400" dirty="0"/>
              <a:t>a linear model </a:t>
            </a:r>
            <a:r>
              <a:rPr lang="en-US" sz="2400" dirty="0" smtClean="0"/>
              <a:t>by solving </a:t>
            </a:r>
            <a:r>
              <a:rPr lang="en-US" sz="2400" dirty="0"/>
              <a:t>the following optimization problem to find the estimated parameters.</a:t>
            </a:r>
          </a:p>
          <a:p>
            <a:endParaRPr lang="en-US" sz="3600" dirty="0" smtClean="0"/>
          </a:p>
          <a:p>
            <a:pPr marL="457200" indent="-457200">
              <a:buFont typeface="Arial"/>
              <a:buChar char="•"/>
            </a:pPr>
            <a:r>
              <a:rPr lang="en-US" sz="2400" dirty="0" smtClean="0"/>
              <a:t>Ridge </a:t>
            </a:r>
            <a:r>
              <a:rPr lang="en-US" sz="2400" dirty="0"/>
              <a:t>Regression</a:t>
            </a:r>
            <a:r>
              <a:rPr lang="en-US" sz="2400" dirty="0" smtClean="0"/>
              <a:t>- </a:t>
            </a:r>
            <a:r>
              <a:rPr lang="en-US" sz="2400" dirty="0"/>
              <a:t>a linear model </a:t>
            </a:r>
            <a:r>
              <a:rPr lang="en-US" sz="2400" dirty="0" smtClean="0"/>
              <a:t>with regularization with the l2 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The Lasso- </a:t>
            </a:r>
            <a:r>
              <a:rPr lang="en-US" sz="2400" dirty="0"/>
              <a:t>a linear model with regularization with the </a:t>
            </a:r>
            <a:r>
              <a:rPr lang="en-US" sz="2400" dirty="0" smtClean="0"/>
              <a:t>l1 </a:t>
            </a:r>
            <a:r>
              <a:rPr lang="en-US" sz="2400" dirty="0"/>
              <a:t>norm and a tuning parameter that was chosen with leave one out cross validation which solves the following problem.</a:t>
            </a:r>
          </a:p>
          <a:p>
            <a:endParaRPr lang="en-US" sz="3600" dirty="0" smtClean="0"/>
          </a:p>
          <a:p>
            <a:pPr marL="457200" indent="-457200">
              <a:buFont typeface="Arial"/>
              <a:buChar char="•"/>
            </a:pPr>
            <a:r>
              <a:rPr lang="en-US" sz="2400" dirty="0" smtClean="0"/>
              <a:t>Elastic Net- </a:t>
            </a:r>
            <a:r>
              <a:rPr lang="en-US" sz="2400" dirty="0"/>
              <a:t>regression model trained with L1 and L2 prior as </a:t>
            </a:r>
            <a:r>
              <a:rPr lang="en-US" sz="2400" dirty="0" err="1" smtClean="0"/>
              <a:t>regularizer</a:t>
            </a:r>
            <a:r>
              <a:rPr lang="en-US" sz="2400" dirty="0" smtClean="0"/>
              <a:t>, which minimizes the following problem.</a:t>
            </a:r>
            <a:endParaRPr lang="en-US" sz="2400" dirty="0"/>
          </a:p>
          <a:p>
            <a:endParaRPr lang="en-US" sz="3600" dirty="0" smtClean="0"/>
          </a:p>
          <a:p>
            <a:pPr marL="342900" indent="-342900">
              <a:buFont typeface="Arial"/>
              <a:buChar char="•"/>
            </a:pPr>
            <a:r>
              <a:rPr lang="en-US" sz="2400" dirty="0" smtClean="0"/>
              <a:t>Random Forest</a:t>
            </a:r>
            <a:r>
              <a:rPr lang="en-US" sz="2400" dirty="0"/>
              <a:t>- ensemble learning method that is based from </a:t>
            </a:r>
            <a:r>
              <a:rPr lang="en-US" sz="2400" dirty="0" smtClean="0"/>
              <a:t>decision </a:t>
            </a:r>
            <a:r>
              <a:rPr lang="en-US" sz="2400" dirty="0"/>
              <a:t>trees</a:t>
            </a:r>
            <a:r>
              <a:rPr lang="en-US" sz="2400" dirty="0" smtClean="0"/>
              <a:t>. Each </a:t>
            </a:r>
            <a:r>
              <a:rPr lang="en-US" sz="2400" dirty="0"/>
              <a:t>tree in the ensemble is built from </a:t>
            </a:r>
            <a:r>
              <a:rPr lang="en-US" sz="2400" dirty="0" smtClean="0"/>
              <a:t>a </a:t>
            </a:r>
            <a:r>
              <a:rPr lang="en-US" sz="2400" dirty="0"/>
              <a:t>bootstrap </a:t>
            </a:r>
            <a:r>
              <a:rPr lang="en-US" sz="2400" dirty="0" smtClean="0"/>
              <a:t>sample </a:t>
            </a:r>
            <a:r>
              <a:rPr lang="en-US" sz="2400" dirty="0"/>
              <a:t>from the training </a:t>
            </a:r>
            <a:r>
              <a:rPr lang="en-US" sz="2400" dirty="0" smtClean="0"/>
              <a:t>set. The split </a:t>
            </a:r>
            <a:r>
              <a:rPr lang="en-US" sz="2400" dirty="0"/>
              <a:t>that is picked is the best split among a random subset of </a:t>
            </a:r>
            <a:r>
              <a:rPr lang="en-US" sz="2400" dirty="0" smtClean="0"/>
              <a:t>features</a:t>
            </a:r>
            <a:r>
              <a:rPr lang="en-US" sz="2400" dirty="0"/>
              <a:t>. </a:t>
            </a:r>
            <a:endParaRPr lang="en-US" sz="2400" dirty="0" smtClean="0"/>
          </a:p>
          <a:p>
            <a:pPr marL="342900" indent="-342900">
              <a:buFont typeface="Arial"/>
              <a:buChar char="•"/>
            </a:pPr>
            <a:r>
              <a:rPr lang="en-US" sz="2400" dirty="0" smtClean="0"/>
              <a:t>Factorization Machine- </a:t>
            </a:r>
            <a:r>
              <a:rPr lang="en-US" sz="2400" dirty="0"/>
              <a:t>generic approach that allows to </a:t>
            </a:r>
            <a:r>
              <a:rPr lang="en-US" sz="2400" dirty="0" smtClean="0"/>
              <a:t>mimic </a:t>
            </a:r>
            <a:r>
              <a:rPr lang="en-US" sz="2400" dirty="0"/>
              <a:t>factorization models by feature </a:t>
            </a:r>
            <a:r>
              <a:rPr lang="en-US" sz="2400" dirty="0" smtClean="0"/>
              <a:t>engineering, which </a:t>
            </a:r>
            <a:r>
              <a:rPr lang="en-US" sz="2400" dirty="0"/>
              <a:t>combine the generality of feature engineering with the superiority of factorization models in estimating interactions between categorical variables of large domain. </a:t>
            </a:r>
            <a:endParaRPr lang="en-US" sz="2400" dirty="0" smtClean="0"/>
          </a:p>
          <a:p>
            <a:pPr marL="342900" indent="-342900">
              <a:buFont typeface="Arial"/>
              <a:buChar char="•"/>
            </a:pPr>
            <a:r>
              <a:rPr lang="en-US" sz="2400" dirty="0" smtClean="0"/>
              <a:t>Collaborative Filtering- </a:t>
            </a:r>
            <a:r>
              <a:rPr lang="en-US" sz="2400" dirty="0"/>
              <a:t>Collaborative filtering is a technique that identifies patterns of user preferences towards certain items and makes </a:t>
            </a:r>
            <a:r>
              <a:rPr lang="en-US" sz="2400" dirty="0" smtClean="0"/>
              <a:t>recommendations</a:t>
            </a:r>
            <a:r>
              <a:rPr lang="en-US" sz="2400" dirty="0"/>
              <a:t>. Collaborative filtering uses a sparse matrix holding the rating of users to businesses and calculates a similarity </a:t>
            </a:r>
            <a:r>
              <a:rPr lang="en-US" sz="2400" dirty="0" smtClean="0"/>
              <a:t>score.</a:t>
            </a:r>
          </a:p>
          <a:p>
            <a:pPr marL="457200" indent="-457200">
              <a:buFont typeface="Arial"/>
              <a:buChar char="•"/>
            </a:pPr>
            <a:endParaRPr lang="en-US" sz="2400" dirty="0"/>
          </a:p>
        </p:txBody>
      </p:sp>
      <p:sp>
        <p:nvSpPr>
          <p:cNvPr id="40" name="TextBox 39"/>
          <p:cNvSpPr txBox="1"/>
          <p:nvPr/>
        </p:nvSpPr>
        <p:spPr>
          <a:xfrm>
            <a:off x="18240185" y="11688613"/>
            <a:ext cx="8229599" cy="2308324"/>
          </a:xfrm>
          <a:prstGeom prst="rect">
            <a:avLst/>
          </a:prstGeom>
          <a:noFill/>
        </p:spPr>
        <p:txBody>
          <a:bodyPr wrap="square" rtlCol="0">
            <a:spAutoFit/>
          </a:bodyPr>
          <a:lstStyle/>
          <a:p>
            <a:r>
              <a:rPr lang="en-US" sz="2400" dirty="0"/>
              <a:t>The results show that e</a:t>
            </a:r>
            <a:r>
              <a:rPr lang="en-US" sz="2400" dirty="0" smtClean="0"/>
              <a:t>lastic </a:t>
            </a:r>
            <a:r>
              <a:rPr lang="en-US" sz="2400" dirty="0"/>
              <a:t>n</a:t>
            </a:r>
            <a:r>
              <a:rPr lang="en-US" sz="2400" dirty="0" smtClean="0"/>
              <a:t>et using random values performed </a:t>
            </a:r>
            <a:r>
              <a:rPr lang="en-US" sz="2400" dirty="0"/>
              <a:t>the best. The results suggests that out of the simple imputation method, </a:t>
            </a:r>
            <a:r>
              <a:rPr lang="en-US" sz="2400" dirty="0" smtClean="0"/>
              <a:t>random values </a:t>
            </a:r>
            <a:r>
              <a:rPr lang="en-US" sz="2400" dirty="0"/>
              <a:t>performed the best in general. The </a:t>
            </a:r>
            <a:r>
              <a:rPr lang="en-US" sz="2400" dirty="0" smtClean="0"/>
              <a:t>models </a:t>
            </a:r>
            <a:r>
              <a:rPr lang="en-US" sz="2400" dirty="0"/>
              <a:t>that performed the best </a:t>
            </a:r>
            <a:r>
              <a:rPr lang="en-US" sz="2400" dirty="0" smtClean="0"/>
              <a:t>are lasso and elastic net. </a:t>
            </a:r>
          </a:p>
          <a:p>
            <a:endParaRPr lang="en-US" sz="2400" dirty="0"/>
          </a:p>
          <a:p>
            <a:endParaRPr lang="en-US" sz="2400" dirty="0"/>
          </a:p>
        </p:txBody>
      </p:sp>
      <p:sp>
        <p:nvSpPr>
          <p:cNvPr id="41" name="TextBox 40"/>
          <p:cNvSpPr txBox="1"/>
          <p:nvPr/>
        </p:nvSpPr>
        <p:spPr>
          <a:xfrm>
            <a:off x="1083043" y="4620779"/>
            <a:ext cx="8077200" cy="3046988"/>
          </a:xfrm>
          <a:prstGeom prst="rect">
            <a:avLst/>
          </a:prstGeom>
          <a:noFill/>
        </p:spPr>
        <p:txBody>
          <a:bodyPr wrap="square" rtlCol="0">
            <a:spAutoFit/>
          </a:bodyPr>
          <a:lstStyle/>
          <a:p>
            <a:r>
              <a:rPr lang="en-US" sz="2400" dirty="0"/>
              <a:t>Yelp is a web/mobile application that publishes crowd-sourced reviews about local businesses and restaurants. </a:t>
            </a:r>
            <a:r>
              <a:rPr lang="en-US" sz="2400" dirty="0" smtClean="0"/>
              <a:t>The </a:t>
            </a:r>
            <a:r>
              <a:rPr lang="en-US" sz="2400" dirty="0"/>
              <a:t>rise of Yelp’s popularity created an influx of data on people’s personal preferences as modern customers to the businesses that they go to. Through this project we utilized Yelp’s data to make personalized business recommendations for Yelp users by making a model to predict the number of review stars </a:t>
            </a:r>
            <a:r>
              <a:rPr lang="en-US" sz="2400" dirty="0" smtClean="0"/>
              <a:t>that </a:t>
            </a:r>
            <a:r>
              <a:rPr lang="en-US" sz="2400" dirty="0"/>
              <a:t>a user would assign to a business.</a:t>
            </a:r>
          </a:p>
        </p:txBody>
      </p:sp>
      <p:sp>
        <p:nvSpPr>
          <p:cNvPr id="42" name="TextBox 41"/>
          <p:cNvSpPr txBox="1"/>
          <p:nvPr/>
        </p:nvSpPr>
        <p:spPr>
          <a:xfrm>
            <a:off x="995199" y="8074661"/>
            <a:ext cx="8229600" cy="2308324"/>
          </a:xfrm>
          <a:prstGeom prst="rect">
            <a:avLst/>
          </a:prstGeom>
          <a:noFill/>
        </p:spPr>
        <p:txBody>
          <a:bodyPr wrap="square" rtlCol="0">
            <a:spAutoFit/>
          </a:bodyPr>
          <a:lstStyle/>
          <a:p>
            <a:r>
              <a:rPr lang="en-US" sz="2400" dirty="0"/>
              <a:t>The </a:t>
            </a:r>
            <a:r>
              <a:rPr lang="en-US" sz="2400" dirty="0" smtClean="0"/>
              <a:t>dataset </a:t>
            </a:r>
            <a:r>
              <a:rPr lang="en-US" sz="2400" dirty="0"/>
              <a:t>comes from the Yelp recommendation </a:t>
            </a:r>
            <a:r>
              <a:rPr lang="en-US" sz="2400" dirty="0" err="1" smtClean="0"/>
              <a:t>Kaggle</a:t>
            </a:r>
            <a:r>
              <a:rPr lang="en-US" sz="2400" dirty="0" smtClean="0"/>
              <a:t> competitio</a:t>
            </a:r>
            <a:r>
              <a:rPr lang="en-US" sz="2400" dirty="0"/>
              <a:t>n</a:t>
            </a:r>
            <a:r>
              <a:rPr lang="en-US" sz="2400" dirty="0" smtClean="0"/>
              <a:t>. </a:t>
            </a:r>
            <a:r>
              <a:rPr lang="en-US" sz="2400" dirty="0"/>
              <a:t>This information contains actual</a:t>
            </a:r>
          </a:p>
          <a:p>
            <a:r>
              <a:rPr lang="en-US" sz="2400" dirty="0"/>
              <a:t>business, user, and users’ review data from the greater Phoenix,</a:t>
            </a:r>
          </a:p>
          <a:p>
            <a:r>
              <a:rPr lang="en-US" sz="2400" dirty="0"/>
              <a:t>AZ metropolitan </a:t>
            </a:r>
            <a:r>
              <a:rPr lang="en-US" sz="2400" dirty="0" smtClean="0"/>
              <a:t>area. </a:t>
            </a:r>
            <a:r>
              <a:rPr lang="en-US" sz="2400" dirty="0"/>
              <a:t>By using and combining </a:t>
            </a:r>
            <a:r>
              <a:rPr lang="en-US" sz="2400" dirty="0" smtClean="0"/>
              <a:t>various data </a:t>
            </a:r>
            <a:r>
              <a:rPr lang="en-US" sz="2400" dirty="0"/>
              <a:t>fields, we can aggregate similar users to create </a:t>
            </a:r>
            <a:r>
              <a:rPr lang="en-US" sz="2400" dirty="0" smtClean="0"/>
              <a:t>models </a:t>
            </a:r>
            <a:r>
              <a:rPr lang="en-US" sz="2400" dirty="0"/>
              <a:t>to predict how users will rate businesses they have not been to.</a:t>
            </a:r>
          </a:p>
        </p:txBody>
      </p:sp>
      <p:sp>
        <p:nvSpPr>
          <p:cNvPr id="45" name="TextBox 44"/>
          <p:cNvSpPr txBox="1"/>
          <p:nvPr/>
        </p:nvSpPr>
        <p:spPr>
          <a:xfrm>
            <a:off x="991085" y="10868127"/>
            <a:ext cx="8229600" cy="1569660"/>
          </a:xfrm>
          <a:prstGeom prst="rect">
            <a:avLst/>
          </a:prstGeom>
          <a:noFill/>
        </p:spPr>
        <p:txBody>
          <a:bodyPr wrap="square" rtlCol="0">
            <a:spAutoFit/>
          </a:bodyPr>
          <a:lstStyle/>
          <a:p>
            <a:r>
              <a:rPr lang="en-US" sz="2400" dirty="0"/>
              <a:t>We chose to evaluate our model through the root mean squared error (RMSE) to measure the </a:t>
            </a:r>
            <a:r>
              <a:rPr lang="en-US" sz="2400" dirty="0" smtClean="0"/>
              <a:t>accuracy, where n is the total number of reviews to predict, p is the predicted rating, and a is the actual rating.</a:t>
            </a:r>
            <a:endParaRPr lang="en-US" sz="3000" dirty="0"/>
          </a:p>
        </p:txBody>
      </p:sp>
      <p:sp>
        <p:nvSpPr>
          <p:cNvPr id="46" name="TextBox 45"/>
          <p:cNvSpPr txBox="1"/>
          <p:nvPr/>
        </p:nvSpPr>
        <p:spPr>
          <a:xfrm>
            <a:off x="930560" y="13757493"/>
            <a:ext cx="4580220" cy="3785652"/>
          </a:xfrm>
          <a:prstGeom prst="rect">
            <a:avLst/>
          </a:prstGeom>
          <a:noFill/>
        </p:spPr>
        <p:txBody>
          <a:bodyPr wrap="square" rtlCol="0">
            <a:spAutoFit/>
          </a:bodyPr>
          <a:lstStyle/>
          <a:p>
            <a:r>
              <a:rPr lang="en-US" sz="2400" dirty="0" smtClean="0"/>
              <a:t>A significant portion of the data is missing in the test set, so we used simple imputation and replaced the missing data with the following:</a:t>
            </a:r>
          </a:p>
          <a:p>
            <a:pPr marL="342900" indent="-342900">
              <a:buFont typeface="Arial"/>
              <a:buChar char="•"/>
            </a:pPr>
            <a:r>
              <a:rPr lang="en-US" sz="2400" dirty="0" smtClean="0"/>
              <a:t>The </a:t>
            </a:r>
            <a:r>
              <a:rPr lang="en-US" sz="2400" dirty="0"/>
              <a:t>mean of the training </a:t>
            </a:r>
            <a:r>
              <a:rPr lang="en-US" sz="2400" dirty="0" smtClean="0"/>
              <a:t>set.</a:t>
            </a:r>
            <a:endParaRPr lang="en-US" sz="2400" dirty="0"/>
          </a:p>
          <a:p>
            <a:pPr marL="342900" indent="-342900">
              <a:buFont typeface="Arial"/>
              <a:buChar char="•"/>
            </a:pPr>
            <a:r>
              <a:rPr lang="en-US" sz="2400" dirty="0" smtClean="0"/>
              <a:t>A random </a:t>
            </a:r>
            <a:r>
              <a:rPr lang="en-US" sz="2400" dirty="0"/>
              <a:t>sample from the training </a:t>
            </a:r>
            <a:r>
              <a:rPr lang="en-US" sz="2400" dirty="0" smtClean="0"/>
              <a:t>set.</a:t>
            </a:r>
          </a:p>
          <a:p>
            <a:pPr marL="342900" indent="-342900">
              <a:buFont typeface="Arial"/>
              <a:buChar char="•"/>
            </a:pPr>
            <a:r>
              <a:rPr lang="en-US" sz="2400" dirty="0" smtClean="0"/>
              <a:t>Predicted regression values from using the other features. </a:t>
            </a:r>
            <a:endParaRPr lang="en-US" sz="2400" dirty="0"/>
          </a:p>
        </p:txBody>
      </p:sp>
      <p:sp>
        <p:nvSpPr>
          <p:cNvPr id="38" name="TextBox 37"/>
          <p:cNvSpPr txBox="1"/>
          <p:nvPr/>
        </p:nvSpPr>
        <p:spPr>
          <a:xfrm>
            <a:off x="18240185" y="4689435"/>
            <a:ext cx="8229600" cy="1200328"/>
          </a:xfrm>
          <a:prstGeom prst="rect">
            <a:avLst/>
          </a:prstGeom>
          <a:noFill/>
        </p:spPr>
        <p:txBody>
          <a:bodyPr wrap="square" rtlCol="0">
            <a:spAutoFit/>
          </a:bodyPr>
          <a:lstStyle/>
          <a:p>
            <a:r>
              <a:rPr lang="en-US" sz="2400" dirty="0" smtClean="0"/>
              <a:t>Using a training set of 229,907 and a test set size of 22,956, we get the following result for each approach on the missing data and each model.</a:t>
            </a:r>
            <a:endParaRPr lang="en-US" sz="2400" dirty="0"/>
          </a:p>
        </p:txBody>
      </p:sp>
      <p:sp>
        <p:nvSpPr>
          <p:cNvPr id="9" name="TextBox 8"/>
          <p:cNvSpPr txBox="1"/>
          <p:nvPr/>
        </p:nvSpPr>
        <p:spPr>
          <a:xfrm>
            <a:off x="9607402" y="4567358"/>
            <a:ext cx="8166568" cy="1569660"/>
          </a:xfrm>
          <a:prstGeom prst="rect">
            <a:avLst/>
          </a:prstGeom>
          <a:noFill/>
        </p:spPr>
        <p:txBody>
          <a:bodyPr wrap="square" rtlCol="0">
            <a:spAutoFit/>
          </a:bodyPr>
          <a:lstStyle/>
          <a:p>
            <a:r>
              <a:rPr lang="en-US" sz="2400" dirty="0" smtClean="0"/>
              <a:t>Gender, </a:t>
            </a:r>
            <a:r>
              <a:rPr lang="en-US" sz="2400" dirty="0"/>
              <a:t>b</a:t>
            </a:r>
            <a:r>
              <a:rPr lang="en-US" sz="2400" dirty="0" smtClean="0"/>
              <a:t>usiness open, business </a:t>
            </a:r>
            <a:r>
              <a:rPr lang="en-US" sz="2400" dirty="0"/>
              <a:t>stars</a:t>
            </a:r>
            <a:r>
              <a:rPr lang="en-US" sz="2400" dirty="0" smtClean="0"/>
              <a:t>, business </a:t>
            </a:r>
            <a:r>
              <a:rPr lang="en-US" sz="2400" dirty="0"/>
              <a:t>review </a:t>
            </a:r>
            <a:r>
              <a:rPr lang="en-US" sz="2400" dirty="0" smtClean="0"/>
              <a:t>count, user </a:t>
            </a:r>
            <a:r>
              <a:rPr lang="en-US" sz="2400" dirty="0"/>
              <a:t>review </a:t>
            </a:r>
            <a:r>
              <a:rPr lang="en-US" sz="2400" dirty="0" smtClean="0"/>
              <a:t>count, user average, number </a:t>
            </a:r>
            <a:r>
              <a:rPr lang="en-US" sz="2400" dirty="0"/>
              <a:t>of cool </a:t>
            </a:r>
            <a:r>
              <a:rPr lang="en-US" sz="2400" dirty="0" smtClean="0"/>
              <a:t>votes, number </a:t>
            </a:r>
            <a:r>
              <a:rPr lang="en-US" sz="2400" dirty="0"/>
              <a:t>of useful </a:t>
            </a:r>
            <a:r>
              <a:rPr lang="en-US" sz="2400" dirty="0" smtClean="0"/>
              <a:t>votes, number </a:t>
            </a:r>
            <a:r>
              <a:rPr lang="en-US" sz="2400" dirty="0"/>
              <a:t>of funny </a:t>
            </a:r>
            <a:r>
              <a:rPr lang="en-US" sz="2400" dirty="0" smtClean="0"/>
              <a:t>votes, category average, name average, and interaction terms.</a:t>
            </a:r>
            <a:endParaRPr lang="en-US" sz="2400" dirty="0"/>
          </a:p>
        </p:txBody>
      </p:sp>
      <p:sp>
        <p:nvSpPr>
          <p:cNvPr id="2" name="TextBox 1"/>
          <p:cNvSpPr txBox="1"/>
          <p:nvPr/>
        </p:nvSpPr>
        <p:spPr>
          <a:xfrm>
            <a:off x="18240185" y="13367609"/>
            <a:ext cx="4259120" cy="3416320"/>
          </a:xfrm>
          <a:prstGeom prst="rect">
            <a:avLst/>
          </a:prstGeom>
          <a:noFill/>
        </p:spPr>
        <p:txBody>
          <a:bodyPr wrap="square" rtlCol="0">
            <a:spAutoFit/>
          </a:bodyPr>
          <a:lstStyle/>
          <a:p>
            <a:r>
              <a:rPr lang="en-US" sz="2400" dirty="0" smtClean="0"/>
              <a:t>We used other techniques in addition to the model that performed the best. </a:t>
            </a:r>
            <a:r>
              <a:rPr lang="en-US" sz="2400" dirty="0"/>
              <a:t>We used collaborative filtering on the data </a:t>
            </a:r>
            <a:r>
              <a:rPr lang="en-US" sz="2400" dirty="0" smtClean="0"/>
              <a:t>where nothing is missing, PCA for dimensionality reduction, and segmentation ensemble which fits the model to each part of the missing data.. </a:t>
            </a:r>
            <a:endParaRPr lang="en-US" sz="2400" dirty="0"/>
          </a:p>
        </p:txBody>
      </p:sp>
      <p:pic>
        <p:nvPicPr>
          <p:cNvPr id="16" name="Picture 15" descr="Screen Shot 2014-12-02 at 9.09.40 PM.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271702" y="5958420"/>
            <a:ext cx="8166568" cy="4952970"/>
          </a:xfrm>
          <a:prstGeom prst="rect">
            <a:avLst/>
          </a:prstGeom>
        </p:spPr>
      </p:pic>
      <p:pic>
        <p:nvPicPr>
          <p:cNvPr id="22" name="Picture 21" descr="Screen Shot 2014-12-02 at 9.10.45 PM.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218436" y="13436265"/>
            <a:ext cx="4363191" cy="3347664"/>
          </a:xfrm>
          <a:prstGeom prst="rect">
            <a:avLst/>
          </a:prstGeom>
        </p:spPr>
      </p:pic>
    </p:spTree>
    <p:extLst>
      <p:ext uri="{BB962C8B-B14F-4D97-AF65-F5344CB8AC3E}">
        <p14:creationId xmlns:p14="http://schemas.microsoft.com/office/powerpoint/2010/main" val="384218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1170</TotalTime>
  <Words>624</Words>
  <Application>Microsoft Macintosh PowerPoint</Application>
  <PresentationFormat>Custom</PresentationFormat>
  <Paragraphs>39</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Office Theme</vt:lpstr>
      <vt:lpstr>Document</vt:lpstr>
      <vt:lpstr>PowerPoint Presentation</vt:lpstr>
    </vt:vector>
  </TitlesOfParts>
  <Company>Harvard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Ting</dc:creator>
  <cp:lastModifiedBy>Jason Ting</cp:lastModifiedBy>
  <cp:revision>31</cp:revision>
  <dcterms:created xsi:type="dcterms:W3CDTF">2014-11-28T22:32:00Z</dcterms:created>
  <dcterms:modified xsi:type="dcterms:W3CDTF">2014-12-03T05:15:20Z</dcterms:modified>
</cp:coreProperties>
</file>