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599" autoAdjust="0"/>
  </p:normalViewPr>
  <p:slideViewPr>
    <p:cSldViewPr snapToGrid="0" snapToObjects="1">
      <p:cViewPr varScale="1">
        <p:scale>
          <a:sx n="56" d="100"/>
          <a:sy n="56" d="100"/>
        </p:scale>
        <p:origin x="-1384" y="-120"/>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image" Target="../media/image1.png"/><Relationship Id="rId2"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677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993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4913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57501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F4D72-DA31-1945-A80B-752F747DFB35}" type="datetimeFigureOut">
              <a:rPr lang="en-US" smtClean="0"/>
              <a:t>11/28/14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081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F4D72-DA31-1945-A80B-752F747DFB35}" type="datetimeFigureOut">
              <a:rPr lang="en-US" smtClean="0"/>
              <a:t>11/28/14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1298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F4D72-DA31-1945-A80B-752F747DFB35}" type="datetimeFigureOut">
              <a:rPr lang="en-US" smtClean="0"/>
              <a:t>11/28/14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0228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F4D72-DA31-1945-A80B-752F747DFB35}" type="datetimeFigureOut">
              <a:rPr lang="en-US" smtClean="0"/>
              <a:t>11/28/14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3267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F4D72-DA31-1945-A80B-752F747DFB35}" type="datetimeFigureOut">
              <a:rPr lang="en-US" smtClean="0"/>
              <a:t>11/28/14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81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324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809734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E3F4D72-DA31-1945-A80B-752F747DFB35}" type="datetimeFigureOut">
              <a:rPr lang="en-US" smtClean="0"/>
              <a:t>11/28/14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ED50991F-8779-F147-8436-F8ECAD8E28F4}" type="slidenum">
              <a:rPr lang="en-US" smtClean="0"/>
              <a:t>‹#›</a:t>
            </a:fld>
            <a:endParaRPr lang="en-US"/>
          </a:p>
        </p:txBody>
      </p:sp>
    </p:spTree>
    <p:extLst>
      <p:ext uri="{BB962C8B-B14F-4D97-AF65-F5344CB8AC3E}">
        <p14:creationId xmlns:p14="http://schemas.microsoft.com/office/powerpoint/2010/main" val="142114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package" Target="../embeddings/Microsoft_Word_Document5.docx"/><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gi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package" Target="../embeddings/Microsoft_Word_Document1.docx"/><Relationship Id="rId4" Type="http://schemas.openxmlformats.org/officeDocument/2006/relationships/image" Target="../media/image1.png"/><Relationship Id="rId5" Type="http://schemas.openxmlformats.org/officeDocument/2006/relationships/package" Target="../embeddings/Microsoft_Word_Document2.docx"/><Relationship Id="rId6" Type="http://schemas.openxmlformats.org/officeDocument/2006/relationships/image" Target="../media/image2.png"/><Relationship Id="rId7" Type="http://schemas.openxmlformats.org/officeDocument/2006/relationships/package" Target="../embeddings/Microsoft_Word_Document3.docx"/><Relationship Id="rId8" Type="http://schemas.openxmlformats.org/officeDocument/2006/relationships/image" Target="../media/image3.png"/><Relationship Id="rId9" Type="http://schemas.openxmlformats.org/officeDocument/2006/relationships/package" Target="../embeddings/Microsoft_Word_Document4.docx"/><Relationship Id="rId10"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717277588"/>
              </p:ext>
            </p:extLst>
          </p:nvPr>
        </p:nvGraphicFramePr>
        <p:xfrm>
          <a:off x="3675440" y="12651525"/>
          <a:ext cx="8333371" cy="829479"/>
        </p:xfrm>
        <a:graphic>
          <a:graphicData uri="http://schemas.openxmlformats.org/presentationml/2006/ole">
            <mc:AlternateContent xmlns:mc="http://schemas.openxmlformats.org/markup-compatibility/2006">
              <mc:Choice xmlns:v="urn:schemas-microsoft-com:vml" Requires="v">
                <p:oleObj spid="_x0000_s1050" name="Document" r:id="rId3" imgW="5486400" imgH="546100" progId="Word.Document.12">
                  <p:embed/>
                </p:oleObj>
              </mc:Choice>
              <mc:Fallback>
                <p:oleObj name="Document" r:id="rId3" imgW="5486400" imgH="546100" progId="Word.Document.12">
                  <p:embed/>
                  <p:pic>
                    <p:nvPicPr>
                      <p:cNvPr id="0" name=""/>
                      <p:cNvPicPr/>
                      <p:nvPr/>
                    </p:nvPicPr>
                    <p:blipFill>
                      <a:blip r:embed="rId4"/>
                      <a:stretch>
                        <a:fillRect/>
                      </a:stretch>
                    </p:blipFill>
                    <p:spPr>
                      <a:xfrm>
                        <a:off x="3675440" y="12651525"/>
                        <a:ext cx="8333371" cy="82947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848987806"/>
              </p:ext>
            </p:extLst>
          </p:nvPr>
        </p:nvGraphicFramePr>
        <p:xfrm>
          <a:off x="11396503" y="12777972"/>
          <a:ext cx="8106666" cy="788148"/>
        </p:xfrm>
        <a:graphic>
          <a:graphicData uri="http://schemas.openxmlformats.org/presentationml/2006/ole">
            <mc:AlternateContent xmlns:mc="http://schemas.openxmlformats.org/markup-compatibility/2006">
              <mc:Choice xmlns:v="urn:schemas-microsoft-com:vml" Requires="v">
                <p:oleObj spid="_x0000_s1051" name="Document" r:id="rId5" imgW="5486400" imgH="533400" progId="Word.Document.12">
                  <p:embed/>
                </p:oleObj>
              </mc:Choice>
              <mc:Fallback>
                <p:oleObj name="Document" r:id="rId5" imgW="5486400" imgH="533400" progId="Word.Document.12">
                  <p:embed/>
                  <p:pic>
                    <p:nvPicPr>
                      <p:cNvPr id="0" name=""/>
                      <p:cNvPicPr/>
                      <p:nvPr/>
                    </p:nvPicPr>
                    <p:blipFill>
                      <a:blip r:embed="rId6"/>
                      <a:stretch>
                        <a:fillRect/>
                      </a:stretch>
                    </p:blipFill>
                    <p:spPr>
                      <a:xfrm>
                        <a:off x="11396503" y="12777972"/>
                        <a:ext cx="8106666" cy="78814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44361417"/>
              </p:ext>
            </p:extLst>
          </p:nvPr>
        </p:nvGraphicFramePr>
        <p:xfrm>
          <a:off x="12076846" y="11435102"/>
          <a:ext cx="11689806" cy="541195"/>
        </p:xfrm>
        <a:graphic>
          <a:graphicData uri="http://schemas.openxmlformats.org/presentationml/2006/ole">
            <mc:AlternateContent xmlns:mc="http://schemas.openxmlformats.org/markup-compatibility/2006">
              <mc:Choice xmlns:v="urn:schemas-microsoft-com:vml" Requires="v">
                <p:oleObj spid="_x0000_s1052" name="Document" r:id="rId7" imgW="5486400" imgH="254000" progId="Word.Document.12">
                  <p:embed/>
                </p:oleObj>
              </mc:Choice>
              <mc:Fallback>
                <p:oleObj name="Document" r:id="rId7" imgW="5486400" imgH="254000" progId="Word.Document.12">
                  <p:embed/>
                  <p:pic>
                    <p:nvPicPr>
                      <p:cNvPr id="0" name=""/>
                      <p:cNvPicPr/>
                      <p:nvPr/>
                    </p:nvPicPr>
                    <p:blipFill>
                      <a:blip r:embed="rId8"/>
                      <a:stretch>
                        <a:fillRect/>
                      </a:stretch>
                    </p:blipFill>
                    <p:spPr>
                      <a:xfrm>
                        <a:off x="12076846" y="11435102"/>
                        <a:ext cx="11689806" cy="5411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790937689"/>
              </p:ext>
            </p:extLst>
          </p:nvPr>
        </p:nvGraphicFramePr>
        <p:xfrm>
          <a:off x="12095787" y="9865187"/>
          <a:ext cx="11220298" cy="857106"/>
        </p:xfrm>
        <a:graphic>
          <a:graphicData uri="http://schemas.openxmlformats.org/presentationml/2006/ole">
            <mc:AlternateContent xmlns:mc="http://schemas.openxmlformats.org/markup-compatibility/2006">
              <mc:Choice xmlns:v="urn:schemas-microsoft-com:vml" Requires="v">
                <p:oleObj spid="_x0000_s1053" name="Document" r:id="rId9" imgW="5486400" imgH="419100" progId="Word.Document.12">
                  <p:embed/>
                </p:oleObj>
              </mc:Choice>
              <mc:Fallback>
                <p:oleObj name="Document" r:id="rId9" imgW="5486400" imgH="419100" progId="Word.Document.12">
                  <p:embed/>
                  <p:pic>
                    <p:nvPicPr>
                      <p:cNvPr id="0" name=""/>
                      <p:cNvPicPr/>
                      <p:nvPr/>
                    </p:nvPicPr>
                    <p:blipFill>
                      <a:blip r:embed="rId10"/>
                      <a:stretch>
                        <a:fillRect/>
                      </a:stretch>
                    </p:blipFill>
                    <p:spPr>
                      <a:xfrm>
                        <a:off x="12095787" y="9865187"/>
                        <a:ext cx="11220298" cy="85710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73209223"/>
              </p:ext>
            </p:extLst>
          </p:nvPr>
        </p:nvGraphicFramePr>
        <p:xfrm>
          <a:off x="12685925" y="8206883"/>
          <a:ext cx="11220298" cy="493485"/>
        </p:xfrm>
        <a:graphic>
          <a:graphicData uri="http://schemas.openxmlformats.org/presentationml/2006/ole">
            <mc:AlternateContent xmlns:mc="http://schemas.openxmlformats.org/markup-compatibility/2006">
              <mc:Choice xmlns:v="urn:schemas-microsoft-com:vml" Requires="v">
                <p:oleObj spid="_x0000_s1054" name="Document" r:id="rId11" imgW="5486400" imgH="241300" progId="Word.Document.12">
                  <p:embed/>
                </p:oleObj>
              </mc:Choice>
              <mc:Fallback>
                <p:oleObj name="Document" r:id="rId11" imgW="5486400" imgH="241300" progId="Word.Document.12">
                  <p:embed/>
                  <p:pic>
                    <p:nvPicPr>
                      <p:cNvPr id="0" name=""/>
                      <p:cNvPicPr/>
                      <p:nvPr/>
                    </p:nvPicPr>
                    <p:blipFill>
                      <a:blip r:embed="rId12"/>
                      <a:stretch>
                        <a:fillRect/>
                      </a:stretch>
                    </p:blipFill>
                    <p:spPr>
                      <a:xfrm>
                        <a:off x="12685925" y="8206883"/>
                        <a:ext cx="11220298" cy="493485"/>
                      </a:xfrm>
                      <a:prstGeom prst="rect">
                        <a:avLst/>
                      </a:prstGeom>
                    </p:spPr>
                  </p:pic>
                </p:oleObj>
              </mc:Fallback>
            </mc:AlternateContent>
          </a:graphicData>
        </a:graphic>
      </p:graphicFrame>
      <p:sp>
        <p:nvSpPr>
          <p:cNvPr id="6" name="Rectangle 5"/>
          <p:cNvSpPr/>
          <p:nvPr/>
        </p:nvSpPr>
        <p:spPr>
          <a:xfrm>
            <a:off x="308900" y="274620"/>
            <a:ext cx="26805619" cy="17713013"/>
          </a:xfrm>
          <a:prstGeom prst="rect">
            <a:avLst/>
          </a:prstGeom>
          <a:noFill/>
          <a:ln w="635000" cmpd="sng">
            <a:solidFill>
              <a:srgbClr val="800000"/>
            </a:solidFill>
          </a:ln>
        </p:spPr>
        <p:style>
          <a:lnRef idx="1">
            <a:schemeClr val="accent1"/>
          </a:lnRef>
          <a:fillRef idx="3">
            <a:schemeClr val="accent1"/>
          </a:fillRef>
          <a:effectRef idx="2">
            <a:schemeClr val="accent1"/>
          </a:effectRef>
          <a:fontRef idx="minor">
            <a:schemeClr val="lt1"/>
          </a:fontRef>
        </p:style>
        <p:txBody>
          <a:bodyPr lIns="106674" tIns="53337" rIns="106674" bIns="53337" rtlCol="0" anchor="ctr"/>
          <a:lstStyle/>
          <a:p>
            <a:pPr algn="ctr"/>
            <a:endParaRPr lang="en-US"/>
          </a:p>
        </p:txBody>
      </p:sp>
      <p:sp>
        <p:nvSpPr>
          <p:cNvPr id="7" name="Rectangle 5"/>
          <p:cNvSpPr txBox="1">
            <a:spLocks noChangeArrowheads="1"/>
          </p:cNvSpPr>
          <p:nvPr/>
        </p:nvSpPr>
        <p:spPr bwMode="auto">
          <a:xfrm>
            <a:off x="0" y="304800"/>
            <a:ext cx="27432000" cy="333392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ＭＳ Ｐゴシック" pitchFamily="127" charset="-128"/>
                <a:cs typeface="ＭＳ Ｐゴシック" pitchFamily="127" charset="-128"/>
              </a:defRPr>
            </a:lvl1pPr>
            <a:lvl2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2pPr>
            <a:lvl3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3pPr>
            <a:lvl4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4pPr>
            <a:lvl5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5pPr>
            <a:lvl6pPr marL="457200" algn="ctr" rtl="0" fontAlgn="base">
              <a:spcBef>
                <a:spcPct val="0"/>
              </a:spcBef>
              <a:spcAft>
                <a:spcPct val="0"/>
              </a:spcAft>
              <a:defRPr sz="3200" b="1">
                <a:solidFill>
                  <a:schemeClr val="tx2"/>
                </a:solidFill>
                <a:latin typeface="Arial" charset="0"/>
              </a:defRPr>
            </a:lvl6pPr>
            <a:lvl7pPr marL="914400" algn="ctr" rtl="0" fontAlgn="base">
              <a:spcBef>
                <a:spcPct val="0"/>
              </a:spcBef>
              <a:spcAft>
                <a:spcPct val="0"/>
              </a:spcAft>
              <a:defRPr sz="3200" b="1">
                <a:solidFill>
                  <a:schemeClr val="tx2"/>
                </a:solidFill>
                <a:latin typeface="Arial" charset="0"/>
              </a:defRPr>
            </a:lvl7pPr>
            <a:lvl8pPr marL="1371600" algn="ctr" rtl="0" fontAlgn="base">
              <a:spcBef>
                <a:spcPct val="0"/>
              </a:spcBef>
              <a:spcAft>
                <a:spcPct val="0"/>
              </a:spcAft>
              <a:defRPr sz="3200" b="1">
                <a:solidFill>
                  <a:schemeClr val="tx2"/>
                </a:solidFill>
                <a:latin typeface="Arial" charset="0"/>
              </a:defRPr>
            </a:lvl8pPr>
            <a:lvl9pPr marL="1828800" algn="ctr" rtl="0" fontAlgn="base">
              <a:spcBef>
                <a:spcPct val="0"/>
              </a:spcBef>
              <a:spcAft>
                <a:spcPct val="0"/>
              </a:spcAft>
              <a:defRPr sz="3200" b="1">
                <a:solidFill>
                  <a:schemeClr val="tx2"/>
                </a:solidFill>
                <a:latin typeface="Arial" charset="0"/>
              </a:defRPr>
            </a:lvl9pPr>
          </a:lstStyle>
          <a:p>
            <a:pPr eaLnBrk="1" hangingPunct="1">
              <a:lnSpc>
                <a:spcPct val="140000"/>
              </a:lnSpc>
            </a:pPr>
            <a:r>
              <a:rPr lang="en-US" sz="8000" dirty="0" smtClean="0">
                <a:ln w="38100" cmpd="sng">
                  <a:solidFill>
                    <a:srgbClr val="000000">
                      <a:alpha val="80000"/>
                    </a:srgbClr>
                  </a:solidFill>
                </a:ln>
                <a:solidFill>
                  <a:srgbClr val="B10202"/>
                </a:solidFill>
                <a:cs typeface="Arial"/>
              </a:rPr>
              <a:t>Yelp Recommendation System</a:t>
            </a:r>
          </a:p>
          <a:p>
            <a:pPr eaLnBrk="1" hangingPunct="1">
              <a:lnSpc>
                <a:spcPct val="140000"/>
              </a:lnSpc>
            </a:pPr>
            <a:r>
              <a:rPr lang="en-US" sz="4400" dirty="0" smtClean="0">
                <a:solidFill>
                  <a:schemeClr val="tx1"/>
                </a:solidFill>
                <a:latin typeface="Arial"/>
                <a:cs typeface="Arial"/>
              </a:rPr>
              <a:t>Jason Ting, </a:t>
            </a:r>
            <a:r>
              <a:rPr lang="en-US" sz="4400" dirty="0" err="1" smtClean="0">
                <a:solidFill>
                  <a:schemeClr val="tx1"/>
                </a:solidFill>
                <a:latin typeface="Arial"/>
                <a:cs typeface="Arial"/>
              </a:rPr>
              <a:t>Swaroop</a:t>
            </a:r>
            <a:r>
              <a:rPr lang="en-US" sz="4400" dirty="0" smtClean="0">
                <a:solidFill>
                  <a:schemeClr val="tx1"/>
                </a:solidFill>
                <a:latin typeface="Arial"/>
                <a:cs typeface="Arial"/>
              </a:rPr>
              <a:t> </a:t>
            </a:r>
            <a:r>
              <a:rPr lang="en-US" sz="4400" dirty="0" err="1" smtClean="0">
                <a:solidFill>
                  <a:schemeClr val="tx1"/>
                </a:solidFill>
                <a:latin typeface="Arial"/>
                <a:cs typeface="Arial"/>
              </a:rPr>
              <a:t>Indra</a:t>
            </a:r>
            <a:r>
              <a:rPr lang="en-US" sz="4400" dirty="0" smtClean="0">
                <a:solidFill>
                  <a:schemeClr val="tx1"/>
                </a:solidFill>
                <a:latin typeface="Arial"/>
                <a:cs typeface="Arial"/>
              </a:rPr>
              <a:t> </a:t>
            </a:r>
            <a:r>
              <a:rPr lang="en-US" sz="4400" dirty="0" err="1" smtClean="0">
                <a:solidFill>
                  <a:schemeClr val="tx1"/>
                </a:solidFill>
                <a:latin typeface="Arial"/>
                <a:cs typeface="Arial"/>
              </a:rPr>
              <a:t>Ramaswamy</a:t>
            </a:r>
            <a:endParaRPr lang="en-US" sz="4400" i="1" dirty="0" smtClean="0">
              <a:solidFill>
                <a:schemeClr val="tx1"/>
              </a:solidFill>
              <a:latin typeface="Arial"/>
              <a:cs typeface="Arial"/>
            </a:endParaRPr>
          </a:p>
        </p:txBody>
      </p:sp>
      <p:pic>
        <p:nvPicPr>
          <p:cNvPr id="10" name="Picture 9" descr="ICME_logo_small.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57994" y="1542898"/>
            <a:ext cx="4447021" cy="1387471"/>
          </a:xfrm>
          <a:prstGeom prst="rect">
            <a:avLst/>
          </a:prstGeom>
        </p:spPr>
      </p:pic>
      <p:pic>
        <p:nvPicPr>
          <p:cNvPr id="11" name="Picture 10" descr="SU_New_BlockStree_2color_darkbgr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75440" y="1151922"/>
            <a:ext cx="1446203" cy="2161963"/>
          </a:xfrm>
          <a:prstGeom prst="rect">
            <a:avLst/>
          </a:prstGeom>
        </p:spPr>
      </p:pic>
      <p:sp>
        <p:nvSpPr>
          <p:cNvPr id="19" name="TextBox 18"/>
          <p:cNvSpPr txBox="1"/>
          <p:nvPr/>
        </p:nvSpPr>
        <p:spPr>
          <a:xfrm>
            <a:off x="9575885" y="3570062"/>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Machine Learning</a:t>
            </a:r>
            <a:endParaRPr lang="en-US" sz="4000" b="1" i="1" dirty="0">
              <a:solidFill>
                <a:schemeClr val="bg1"/>
              </a:solidFill>
            </a:endParaRPr>
          </a:p>
        </p:txBody>
      </p:sp>
      <p:sp>
        <p:nvSpPr>
          <p:cNvPr id="20" name="TextBox 19"/>
          <p:cNvSpPr txBox="1"/>
          <p:nvPr/>
        </p:nvSpPr>
        <p:spPr>
          <a:xfrm>
            <a:off x="18240185" y="3570062"/>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Results</a:t>
            </a:r>
            <a:endParaRPr lang="en-US" sz="4000" b="1" i="1" dirty="0">
              <a:solidFill>
                <a:schemeClr val="bg1"/>
              </a:solidFill>
            </a:endParaRPr>
          </a:p>
        </p:txBody>
      </p:sp>
      <p:sp>
        <p:nvSpPr>
          <p:cNvPr id="21" name="TextBox 20"/>
          <p:cNvSpPr txBox="1"/>
          <p:nvPr/>
        </p:nvSpPr>
        <p:spPr>
          <a:xfrm>
            <a:off x="930560" y="3570062"/>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Background and Motivation</a:t>
            </a:r>
            <a:endParaRPr lang="en-US" sz="4000" b="1" i="1" dirty="0">
              <a:solidFill>
                <a:schemeClr val="bg1"/>
              </a:solidFill>
            </a:endParaRPr>
          </a:p>
        </p:txBody>
      </p:sp>
      <p:sp>
        <p:nvSpPr>
          <p:cNvPr id="23" name="TextBox 22"/>
          <p:cNvSpPr txBox="1"/>
          <p:nvPr/>
        </p:nvSpPr>
        <p:spPr>
          <a:xfrm>
            <a:off x="930560" y="4376005"/>
            <a:ext cx="8198084" cy="630936"/>
          </a:xfrm>
          <a:prstGeom prst="rect">
            <a:avLst/>
          </a:prstGeom>
          <a:noFill/>
        </p:spPr>
        <p:txBody>
          <a:bodyPr wrap="square" lIns="106674" tIns="53337" rIns="106674" bIns="53337" rtlCol="0">
            <a:spAutoFit/>
          </a:bodyPr>
          <a:lstStyle/>
          <a:p>
            <a:pPr algn="ctr"/>
            <a:r>
              <a:rPr lang="en-US" sz="3400" b="1" dirty="0" smtClean="0"/>
              <a:t>The Problem</a:t>
            </a:r>
            <a:endParaRPr lang="en-US" sz="3400" b="1" dirty="0"/>
          </a:p>
        </p:txBody>
      </p:sp>
      <p:sp>
        <p:nvSpPr>
          <p:cNvPr id="24" name="Rectangle 23"/>
          <p:cNvSpPr/>
          <p:nvPr/>
        </p:nvSpPr>
        <p:spPr>
          <a:xfrm>
            <a:off x="18628232" y="16750534"/>
            <a:ext cx="8229600" cy="1200328"/>
          </a:xfrm>
          <a:prstGeom prst="rect">
            <a:avLst/>
          </a:prstGeom>
        </p:spPr>
        <p:txBody>
          <a:bodyPr wrap="square">
            <a:spAutoFit/>
          </a:bodyPr>
          <a:lstStyle/>
          <a:p>
            <a:pPr algn="ctr"/>
            <a:r>
              <a:rPr lang="en-US" sz="2400" b="1" dirty="0" smtClean="0">
                <a:latin typeface="Arial"/>
                <a:cs typeface="Arial"/>
              </a:rPr>
              <a:t>Jason Ting: </a:t>
            </a:r>
            <a:r>
              <a:rPr lang="en-US" sz="2400" dirty="0" smtClean="0">
                <a:latin typeface="Arial"/>
                <a:cs typeface="Arial"/>
              </a:rPr>
              <a:t>jmting@stanford.edu</a:t>
            </a:r>
          </a:p>
          <a:p>
            <a:pPr algn="ctr"/>
            <a:r>
              <a:rPr lang="en-US" sz="2400" b="1" dirty="0" err="1" smtClean="0">
                <a:solidFill>
                  <a:schemeClr val="tx1"/>
                </a:solidFill>
                <a:latin typeface="Arial"/>
                <a:cs typeface="Arial"/>
              </a:rPr>
              <a:t>Swaroop</a:t>
            </a:r>
            <a:r>
              <a:rPr lang="en-US" sz="2400" b="1" dirty="0" smtClean="0">
                <a:solidFill>
                  <a:schemeClr val="tx1"/>
                </a:solidFill>
                <a:latin typeface="Arial"/>
                <a:cs typeface="Arial"/>
              </a:rPr>
              <a:t> </a:t>
            </a:r>
            <a:r>
              <a:rPr lang="en-US" sz="2400" b="1" dirty="0" err="1" smtClean="0">
                <a:solidFill>
                  <a:schemeClr val="tx1"/>
                </a:solidFill>
                <a:latin typeface="Arial"/>
                <a:cs typeface="Arial"/>
              </a:rPr>
              <a:t>Indra</a:t>
            </a:r>
            <a:r>
              <a:rPr lang="en-US" sz="2400" b="1" dirty="0" smtClean="0">
                <a:solidFill>
                  <a:schemeClr val="tx1"/>
                </a:solidFill>
                <a:latin typeface="Arial"/>
                <a:cs typeface="Arial"/>
              </a:rPr>
              <a:t> </a:t>
            </a:r>
            <a:r>
              <a:rPr lang="en-US" sz="2400" b="1" dirty="0" err="1" smtClean="0">
                <a:solidFill>
                  <a:schemeClr val="tx1"/>
                </a:solidFill>
                <a:latin typeface="Arial"/>
                <a:cs typeface="Arial"/>
              </a:rPr>
              <a:t>Ramaswamy</a:t>
            </a:r>
            <a:r>
              <a:rPr lang="en-US" sz="2400" dirty="0" smtClean="0">
                <a:solidFill>
                  <a:schemeClr val="tx1"/>
                </a:solidFill>
                <a:latin typeface="Arial"/>
                <a:cs typeface="Arial"/>
              </a:rPr>
              <a:t>: </a:t>
            </a:r>
            <a:r>
              <a:rPr lang="en-US" sz="2400" dirty="0" err="1" smtClean="0">
                <a:solidFill>
                  <a:schemeClr val="tx1"/>
                </a:solidFill>
                <a:latin typeface="Arial"/>
                <a:cs typeface="Arial"/>
              </a:rPr>
              <a:t>swaroopr@stanford.edu</a:t>
            </a:r>
            <a:r>
              <a:rPr lang="en-US" sz="2400" dirty="0" smtClean="0">
                <a:solidFill>
                  <a:schemeClr val="tx1"/>
                </a:solidFill>
                <a:latin typeface="Arial"/>
                <a:cs typeface="Arial"/>
              </a:rPr>
              <a:t>  </a:t>
            </a:r>
            <a:endParaRPr lang="en-US" sz="2400" dirty="0" smtClean="0">
              <a:latin typeface="Arial"/>
              <a:cs typeface="Arial"/>
            </a:endParaRPr>
          </a:p>
          <a:p>
            <a:pPr algn="ctr"/>
            <a:endParaRPr lang="en-US" sz="2400" dirty="0">
              <a:latin typeface="Arial"/>
              <a:cs typeface="Arial"/>
            </a:endParaRPr>
          </a:p>
        </p:txBody>
      </p:sp>
      <p:sp>
        <p:nvSpPr>
          <p:cNvPr id="25" name="TextBox 24"/>
          <p:cNvSpPr txBox="1"/>
          <p:nvPr/>
        </p:nvSpPr>
        <p:spPr>
          <a:xfrm>
            <a:off x="1082960" y="7913406"/>
            <a:ext cx="8198084" cy="630936"/>
          </a:xfrm>
          <a:prstGeom prst="rect">
            <a:avLst/>
          </a:prstGeom>
          <a:noFill/>
        </p:spPr>
        <p:txBody>
          <a:bodyPr wrap="square" lIns="106674" tIns="53337" rIns="106674" bIns="53337" rtlCol="0">
            <a:spAutoFit/>
          </a:bodyPr>
          <a:lstStyle/>
          <a:p>
            <a:pPr algn="ctr"/>
            <a:r>
              <a:rPr lang="en-US" sz="3400" b="1" dirty="0" smtClean="0"/>
              <a:t>Data</a:t>
            </a:r>
            <a:endParaRPr lang="en-US" sz="3400" b="1" dirty="0"/>
          </a:p>
        </p:txBody>
      </p:sp>
      <p:sp>
        <p:nvSpPr>
          <p:cNvPr id="28" name="TextBox 27"/>
          <p:cNvSpPr txBox="1"/>
          <p:nvPr/>
        </p:nvSpPr>
        <p:spPr>
          <a:xfrm>
            <a:off x="930559" y="10777034"/>
            <a:ext cx="8198084" cy="630936"/>
          </a:xfrm>
          <a:prstGeom prst="rect">
            <a:avLst/>
          </a:prstGeom>
          <a:noFill/>
        </p:spPr>
        <p:txBody>
          <a:bodyPr wrap="square" lIns="106674" tIns="53337" rIns="106674" bIns="53337" rtlCol="0">
            <a:spAutoFit/>
          </a:bodyPr>
          <a:lstStyle/>
          <a:p>
            <a:pPr algn="ctr"/>
            <a:r>
              <a:rPr lang="en-US" sz="3400" b="1" dirty="0" smtClean="0"/>
              <a:t>Evaluation Metric </a:t>
            </a:r>
            <a:endParaRPr lang="en-US" sz="3400" b="1" dirty="0"/>
          </a:p>
        </p:txBody>
      </p:sp>
      <p:pic>
        <p:nvPicPr>
          <p:cNvPr id="29" name="Picture 28" descr="Screen Shot 2014-11-28 at 1.39.23 P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488100" y="14251734"/>
            <a:ext cx="3824459" cy="3192686"/>
          </a:xfrm>
          <a:prstGeom prst="rect">
            <a:avLst/>
          </a:prstGeom>
        </p:spPr>
      </p:pic>
      <p:sp>
        <p:nvSpPr>
          <p:cNvPr id="30" name="TextBox 29"/>
          <p:cNvSpPr txBox="1"/>
          <p:nvPr/>
        </p:nvSpPr>
        <p:spPr>
          <a:xfrm>
            <a:off x="1026715" y="13435646"/>
            <a:ext cx="8198084" cy="630936"/>
          </a:xfrm>
          <a:prstGeom prst="rect">
            <a:avLst/>
          </a:prstGeom>
          <a:noFill/>
        </p:spPr>
        <p:txBody>
          <a:bodyPr wrap="square" lIns="106674" tIns="53337" rIns="106674" bIns="53337" rtlCol="0">
            <a:spAutoFit/>
          </a:bodyPr>
          <a:lstStyle/>
          <a:p>
            <a:pPr algn="ctr"/>
            <a:r>
              <a:rPr lang="en-US" sz="3400" b="1" dirty="0" smtClean="0"/>
              <a:t>Missing Data</a:t>
            </a:r>
            <a:endParaRPr lang="en-US" sz="3400" b="1" dirty="0"/>
          </a:p>
        </p:txBody>
      </p:sp>
      <p:sp>
        <p:nvSpPr>
          <p:cNvPr id="31" name="TextBox 30"/>
          <p:cNvSpPr txBox="1"/>
          <p:nvPr/>
        </p:nvSpPr>
        <p:spPr>
          <a:xfrm>
            <a:off x="9607401" y="6773265"/>
            <a:ext cx="8198084" cy="630936"/>
          </a:xfrm>
          <a:prstGeom prst="rect">
            <a:avLst/>
          </a:prstGeom>
          <a:noFill/>
        </p:spPr>
        <p:txBody>
          <a:bodyPr wrap="square" lIns="106674" tIns="53337" rIns="106674" bIns="53337" rtlCol="0">
            <a:spAutoFit/>
          </a:bodyPr>
          <a:lstStyle/>
          <a:p>
            <a:pPr algn="ctr"/>
            <a:r>
              <a:rPr lang="en-US" sz="3400" b="1" dirty="0" smtClean="0"/>
              <a:t>Regression Models</a:t>
            </a:r>
            <a:endParaRPr lang="en-US" sz="3400" b="1" dirty="0"/>
          </a:p>
        </p:txBody>
      </p:sp>
      <p:sp>
        <p:nvSpPr>
          <p:cNvPr id="32" name="TextBox 31"/>
          <p:cNvSpPr txBox="1"/>
          <p:nvPr/>
        </p:nvSpPr>
        <p:spPr>
          <a:xfrm>
            <a:off x="18271701" y="4376005"/>
            <a:ext cx="8198084" cy="630936"/>
          </a:xfrm>
          <a:prstGeom prst="rect">
            <a:avLst/>
          </a:prstGeom>
          <a:noFill/>
        </p:spPr>
        <p:txBody>
          <a:bodyPr wrap="square" lIns="106674" tIns="53337" rIns="106674" bIns="53337" rtlCol="0">
            <a:spAutoFit/>
          </a:bodyPr>
          <a:lstStyle/>
          <a:p>
            <a:pPr algn="ctr"/>
            <a:r>
              <a:rPr lang="en-US" sz="3400" b="1" dirty="0" smtClean="0"/>
              <a:t>Performance</a:t>
            </a:r>
            <a:endParaRPr lang="en-US" sz="3400" b="1" dirty="0"/>
          </a:p>
        </p:txBody>
      </p:sp>
      <p:sp>
        <p:nvSpPr>
          <p:cNvPr id="33" name="TextBox 32"/>
          <p:cNvSpPr txBox="1"/>
          <p:nvPr/>
        </p:nvSpPr>
        <p:spPr>
          <a:xfrm>
            <a:off x="9575885" y="4376005"/>
            <a:ext cx="8198084" cy="630936"/>
          </a:xfrm>
          <a:prstGeom prst="rect">
            <a:avLst/>
          </a:prstGeom>
          <a:noFill/>
        </p:spPr>
        <p:txBody>
          <a:bodyPr wrap="square" lIns="106674" tIns="53337" rIns="106674" bIns="53337" rtlCol="0">
            <a:spAutoFit/>
          </a:bodyPr>
          <a:lstStyle/>
          <a:p>
            <a:pPr algn="ctr"/>
            <a:r>
              <a:rPr lang="en-US" sz="3400" b="1" dirty="0" smtClean="0"/>
              <a:t>Features</a:t>
            </a:r>
            <a:endParaRPr lang="en-US" sz="3400" b="1" dirty="0"/>
          </a:p>
        </p:txBody>
      </p:sp>
      <p:sp>
        <p:nvSpPr>
          <p:cNvPr id="34" name="TextBox 33"/>
          <p:cNvSpPr txBox="1"/>
          <p:nvPr/>
        </p:nvSpPr>
        <p:spPr>
          <a:xfrm>
            <a:off x="18240185" y="11062968"/>
            <a:ext cx="8198084" cy="630936"/>
          </a:xfrm>
          <a:prstGeom prst="rect">
            <a:avLst/>
          </a:prstGeom>
          <a:noFill/>
        </p:spPr>
        <p:txBody>
          <a:bodyPr wrap="square" lIns="106674" tIns="53337" rIns="106674" bIns="53337" rtlCol="0">
            <a:spAutoFit/>
          </a:bodyPr>
          <a:lstStyle/>
          <a:p>
            <a:pPr algn="ctr"/>
            <a:r>
              <a:rPr lang="en-US" sz="3400" b="1" dirty="0" smtClean="0"/>
              <a:t>Conclusion</a:t>
            </a:r>
          </a:p>
        </p:txBody>
      </p:sp>
      <p:pic>
        <p:nvPicPr>
          <p:cNvPr id="35" name="Picture 34" descr="Screen Shot 2014-11-28 at 1.39.42 PM.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240185" y="6179819"/>
            <a:ext cx="8198084" cy="5015175"/>
          </a:xfrm>
          <a:prstGeom prst="rect">
            <a:avLst/>
          </a:prstGeom>
        </p:spPr>
      </p:pic>
      <p:sp>
        <p:nvSpPr>
          <p:cNvPr id="36" name="TextBox 35"/>
          <p:cNvSpPr txBox="1"/>
          <p:nvPr/>
        </p:nvSpPr>
        <p:spPr>
          <a:xfrm>
            <a:off x="18392585" y="15419257"/>
            <a:ext cx="8198084" cy="630936"/>
          </a:xfrm>
          <a:prstGeom prst="rect">
            <a:avLst/>
          </a:prstGeom>
          <a:noFill/>
        </p:spPr>
        <p:txBody>
          <a:bodyPr wrap="square" lIns="106674" tIns="53337" rIns="106674" bIns="53337" rtlCol="0">
            <a:spAutoFit/>
          </a:bodyPr>
          <a:lstStyle/>
          <a:p>
            <a:pPr algn="ctr"/>
            <a:r>
              <a:rPr lang="en-US" sz="3400" b="1" dirty="0" smtClean="0"/>
              <a:t>Acknowledgments</a:t>
            </a:r>
          </a:p>
        </p:txBody>
      </p:sp>
      <p:sp>
        <p:nvSpPr>
          <p:cNvPr id="37" name="TextBox 36"/>
          <p:cNvSpPr txBox="1"/>
          <p:nvPr/>
        </p:nvSpPr>
        <p:spPr>
          <a:xfrm>
            <a:off x="9607401" y="7348964"/>
            <a:ext cx="8229600" cy="9325628"/>
          </a:xfrm>
          <a:prstGeom prst="rect">
            <a:avLst/>
          </a:prstGeom>
          <a:noFill/>
        </p:spPr>
        <p:txBody>
          <a:bodyPr wrap="square" rtlCol="0">
            <a:spAutoFit/>
          </a:bodyPr>
          <a:lstStyle/>
          <a:p>
            <a:pPr marL="457200" indent="-457200">
              <a:buFont typeface="Arial"/>
              <a:buChar char="•"/>
            </a:pPr>
            <a:r>
              <a:rPr lang="en-US" sz="2400" dirty="0" smtClean="0"/>
              <a:t>Linear Regression</a:t>
            </a:r>
            <a:r>
              <a:rPr lang="en-US" sz="2400" dirty="0"/>
              <a:t>- </a:t>
            </a:r>
            <a:r>
              <a:rPr lang="en-US" sz="2400" dirty="0" smtClean="0"/>
              <a:t>fits </a:t>
            </a:r>
            <a:r>
              <a:rPr lang="en-US" sz="2400" dirty="0"/>
              <a:t>a linear model </a:t>
            </a:r>
            <a:r>
              <a:rPr lang="en-US" sz="2400" dirty="0" smtClean="0"/>
              <a:t>by solving </a:t>
            </a:r>
            <a:r>
              <a:rPr lang="en-US" sz="2400" dirty="0"/>
              <a:t>the following optimization problem to find the estimated parameters.</a:t>
            </a:r>
          </a:p>
          <a:p>
            <a:endParaRPr lang="en-US" sz="3600" dirty="0" smtClean="0"/>
          </a:p>
          <a:p>
            <a:pPr marL="457200" indent="-457200">
              <a:buFont typeface="Arial"/>
              <a:buChar char="•"/>
            </a:pPr>
            <a:r>
              <a:rPr lang="en-US" sz="2400" dirty="0" smtClean="0"/>
              <a:t>Ridge </a:t>
            </a:r>
            <a:r>
              <a:rPr lang="en-US" sz="2400" dirty="0"/>
              <a:t>Regression</a:t>
            </a:r>
            <a:r>
              <a:rPr lang="en-US" sz="2400" dirty="0" smtClean="0"/>
              <a:t>- </a:t>
            </a:r>
            <a:r>
              <a:rPr lang="en-US" sz="2400" dirty="0"/>
              <a:t>a linear model </a:t>
            </a:r>
            <a:r>
              <a:rPr lang="en-US" sz="2400" dirty="0" smtClean="0"/>
              <a:t>with regularization with the l2 norm and a tuning parameter that was chosen with leave one out cross validation which solves the following problem.</a:t>
            </a:r>
            <a:endParaRPr lang="en-US" sz="2400" dirty="0" smtClean="0"/>
          </a:p>
          <a:p>
            <a:endParaRPr lang="en-US" sz="3600" dirty="0" smtClean="0"/>
          </a:p>
          <a:p>
            <a:pPr marL="457200" indent="-457200">
              <a:buFont typeface="Arial"/>
              <a:buChar char="•"/>
            </a:pPr>
            <a:r>
              <a:rPr lang="en-US" sz="2400" dirty="0" smtClean="0"/>
              <a:t>The </a:t>
            </a:r>
            <a:r>
              <a:rPr lang="en-US" sz="2400" dirty="0" smtClean="0"/>
              <a:t>Lasso</a:t>
            </a:r>
            <a:r>
              <a:rPr lang="en-US" sz="2400" dirty="0" smtClean="0"/>
              <a:t>- </a:t>
            </a:r>
            <a:r>
              <a:rPr lang="en-US" sz="2400" dirty="0"/>
              <a:t>a linear model with regularization with the </a:t>
            </a:r>
            <a:r>
              <a:rPr lang="en-US" sz="2400" dirty="0" smtClean="0"/>
              <a:t>l1 </a:t>
            </a:r>
            <a:r>
              <a:rPr lang="en-US" sz="2400" dirty="0"/>
              <a:t>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Elastic </a:t>
            </a:r>
            <a:r>
              <a:rPr lang="en-US" sz="2400" dirty="0" smtClean="0"/>
              <a:t>Net- </a:t>
            </a:r>
            <a:r>
              <a:rPr lang="en-US" sz="2400" dirty="0"/>
              <a:t>regression model trained with L1 and L2 prior as </a:t>
            </a:r>
            <a:r>
              <a:rPr lang="en-US" sz="2400" dirty="0" err="1" smtClean="0"/>
              <a:t>regularizer</a:t>
            </a:r>
            <a:r>
              <a:rPr lang="en-US" sz="2400" dirty="0" smtClean="0"/>
              <a:t>, which minimizes the following problem.</a:t>
            </a:r>
            <a:endParaRPr lang="en-US" sz="2400" dirty="0"/>
          </a:p>
          <a:p>
            <a:endParaRPr lang="en-US" sz="3600" dirty="0" smtClean="0"/>
          </a:p>
          <a:p>
            <a:pPr marL="457200" indent="-457200">
              <a:buFont typeface="Arial"/>
              <a:buChar char="•"/>
            </a:pPr>
            <a:r>
              <a:rPr lang="en-US" sz="2400" dirty="0" smtClean="0"/>
              <a:t>Random </a:t>
            </a:r>
            <a:r>
              <a:rPr lang="en-US" sz="2400" dirty="0" smtClean="0"/>
              <a:t>Forest</a:t>
            </a:r>
            <a:r>
              <a:rPr lang="en-US" sz="2400" dirty="0"/>
              <a:t>- ensemble learning method that is based from using decision trees</a:t>
            </a:r>
            <a:r>
              <a:rPr lang="en-US" sz="2400" dirty="0" smtClean="0"/>
              <a:t>. Each </a:t>
            </a:r>
            <a:r>
              <a:rPr lang="en-US" sz="2400" dirty="0"/>
              <a:t>tree in the ensemble is built from </a:t>
            </a:r>
            <a:r>
              <a:rPr lang="en-US" sz="2400" dirty="0" smtClean="0"/>
              <a:t>a </a:t>
            </a:r>
            <a:r>
              <a:rPr lang="en-US" sz="2400" dirty="0"/>
              <a:t>bootstrap </a:t>
            </a:r>
            <a:r>
              <a:rPr lang="en-US" sz="2400" dirty="0" smtClean="0"/>
              <a:t>sample </a:t>
            </a:r>
            <a:r>
              <a:rPr lang="en-US" sz="2400" dirty="0"/>
              <a:t>from the training set. In addition, when splitting a node during the construction of the </a:t>
            </a:r>
            <a:r>
              <a:rPr lang="en-US" sz="2400" dirty="0" smtClean="0"/>
              <a:t>tree the </a:t>
            </a:r>
            <a:r>
              <a:rPr lang="en-US" sz="2400" dirty="0"/>
              <a:t>split that is picked is the best split among a random subset of the features. </a:t>
            </a:r>
            <a:endParaRPr lang="en-US" sz="2400" dirty="0" smtClean="0"/>
          </a:p>
          <a:p>
            <a:pPr marL="457200" indent="-457200">
              <a:buFont typeface="Arial"/>
              <a:buChar char="•"/>
            </a:pPr>
            <a:r>
              <a:rPr lang="en-US" sz="2400" dirty="0" smtClean="0"/>
              <a:t>Collaborative </a:t>
            </a:r>
            <a:r>
              <a:rPr lang="en-US" sz="2400" dirty="0" smtClean="0"/>
              <a:t>Filtering- </a:t>
            </a:r>
            <a:endParaRPr lang="en-US" sz="2400" dirty="0" smtClean="0"/>
          </a:p>
          <a:p>
            <a:endParaRPr lang="en-US" sz="2400" dirty="0" smtClean="0"/>
          </a:p>
          <a:p>
            <a:pPr marL="457200" indent="-457200">
              <a:buFont typeface="Arial"/>
              <a:buChar char="•"/>
            </a:pPr>
            <a:endParaRPr lang="en-US" sz="2400" dirty="0"/>
          </a:p>
        </p:txBody>
      </p:sp>
      <p:sp>
        <p:nvSpPr>
          <p:cNvPr id="40" name="TextBox 39"/>
          <p:cNvSpPr txBox="1"/>
          <p:nvPr/>
        </p:nvSpPr>
        <p:spPr>
          <a:xfrm>
            <a:off x="18240185" y="11688613"/>
            <a:ext cx="8229600" cy="3785652"/>
          </a:xfrm>
          <a:prstGeom prst="rect">
            <a:avLst/>
          </a:prstGeom>
          <a:noFill/>
        </p:spPr>
        <p:txBody>
          <a:bodyPr wrap="square" rtlCol="0">
            <a:spAutoFit/>
          </a:bodyPr>
          <a:lstStyle/>
          <a:p>
            <a:r>
              <a:rPr lang="en-US" sz="2400" dirty="0"/>
              <a:t>The results show that blank performed the best. The results suggests that out of the simple imputation method, blank performed the best in general. The model that performed the best is blank. This model </a:t>
            </a:r>
          </a:p>
          <a:p>
            <a:endParaRPr lang="en-US" sz="2400" dirty="0"/>
          </a:p>
          <a:p>
            <a:r>
              <a:rPr lang="en-US" sz="2400" dirty="0"/>
              <a:t>Improvements that can be made to the models in the future is to...</a:t>
            </a:r>
            <a:r>
              <a:rPr lang="en-US" sz="2400" dirty="0" smtClean="0"/>
              <a:t>. </a:t>
            </a:r>
            <a:r>
              <a:rPr lang="en-US" sz="2400" dirty="0"/>
              <a:t>s. As a result of this randomness, the bias of the forest usually slightly increases (with respect to the bias of a single non-random tree) but, due to averaging, its variance also decreases, usually more than compensating for the </a:t>
            </a:r>
            <a:r>
              <a:rPr lang="en-US" sz="2400" dirty="0" smtClean="0"/>
              <a:t>increase</a:t>
            </a:r>
            <a:endParaRPr lang="en-US" sz="2400" dirty="0"/>
          </a:p>
        </p:txBody>
      </p:sp>
      <p:sp>
        <p:nvSpPr>
          <p:cNvPr id="41" name="TextBox 40"/>
          <p:cNvSpPr txBox="1"/>
          <p:nvPr/>
        </p:nvSpPr>
        <p:spPr>
          <a:xfrm>
            <a:off x="1082960" y="4932417"/>
            <a:ext cx="8077200" cy="3046988"/>
          </a:xfrm>
          <a:prstGeom prst="rect">
            <a:avLst/>
          </a:prstGeom>
          <a:noFill/>
        </p:spPr>
        <p:txBody>
          <a:bodyPr wrap="square" rtlCol="0">
            <a:spAutoFit/>
          </a:bodyPr>
          <a:lstStyle/>
          <a:p>
            <a:r>
              <a:rPr lang="en-US" sz="2400" dirty="0"/>
              <a:t>Yelp is a web/mobile application that publishes crowd-sourced reviews about local businesses and restaurants. </a:t>
            </a:r>
            <a:r>
              <a:rPr lang="en-US" sz="2400" dirty="0" smtClean="0"/>
              <a:t>The </a:t>
            </a:r>
            <a:r>
              <a:rPr lang="en-US" sz="2400" dirty="0"/>
              <a:t>rise of Yelp’s popularity created an influx of data on people’s personal preferences as modern customers to the businesses that they go to. Through this project we utilized Yelp’s data to make personalized business recommendations for Yelp users by making a model to predict the number of review stars </a:t>
            </a:r>
            <a:r>
              <a:rPr lang="en-US" sz="2400" dirty="0" smtClean="0"/>
              <a:t>that </a:t>
            </a:r>
            <a:r>
              <a:rPr lang="en-US" sz="2400" dirty="0"/>
              <a:t>a user would assign to a business.</a:t>
            </a:r>
            <a:endParaRPr lang="en-US" sz="2400" dirty="0"/>
          </a:p>
        </p:txBody>
      </p:sp>
      <p:sp>
        <p:nvSpPr>
          <p:cNvPr id="42" name="TextBox 41"/>
          <p:cNvSpPr txBox="1"/>
          <p:nvPr/>
        </p:nvSpPr>
        <p:spPr>
          <a:xfrm>
            <a:off x="995199" y="8460204"/>
            <a:ext cx="8229600" cy="2308324"/>
          </a:xfrm>
          <a:prstGeom prst="rect">
            <a:avLst/>
          </a:prstGeom>
          <a:noFill/>
        </p:spPr>
        <p:txBody>
          <a:bodyPr wrap="square" rtlCol="0">
            <a:spAutoFit/>
          </a:bodyPr>
          <a:lstStyle/>
          <a:p>
            <a:r>
              <a:rPr lang="en-US" sz="2400" dirty="0"/>
              <a:t>The </a:t>
            </a:r>
            <a:r>
              <a:rPr lang="en-US" sz="2400" dirty="0" smtClean="0"/>
              <a:t>dataset </a:t>
            </a:r>
            <a:r>
              <a:rPr lang="en-US" sz="2400" dirty="0"/>
              <a:t>comes from the Yelp recommendation </a:t>
            </a:r>
            <a:r>
              <a:rPr lang="en-US" sz="2400" dirty="0" err="1" smtClean="0"/>
              <a:t>Kaggle</a:t>
            </a:r>
            <a:r>
              <a:rPr lang="en-US" sz="2400" dirty="0" smtClean="0"/>
              <a:t> competitio</a:t>
            </a:r>
            <a:r>
              <a:rPr lang="en-US" sz="2400" dirty="0"/>
              <a:t>n</a:t>
            </a:r>
            <a:r>
              <a:rPr lang="en-US" sz="2400" dirty="0" smtClean="0"/>
              <a:t>. </a:t>
            </a:r>
            <a:r>
              <a:rPr lang="en-US" sz="2400" dirty="0"/>
              <a:t>This information contains actual</a:t>
            </a:r>
          </a:p>
          <a:p>
            <a:r>
              <a:rPr lang="en-US" sz="2400" dirty="0"/>
              <a:t>business, user, and users’ review data from the greater Phoenix,</a:t>
            </a:r>
          </a:p>
          <a:p>
            <a:r>
              <a:rPr lang="en-US" sz="2400" dirty="0"/>
              <a:t>AZ metropolitan </a:t>
            </a:r>
            <a:r>
              <a:rPr lang="en-US" sz="2400" dirty="0" smtClean="0"/>
              <a:t>area. </a:t>
            </a:r>
            <a:r>
              <a:rPr lang="en-US" sz="2400" dirty="0"/>
              <a:t>By using and combining </a:t>
            </a:r>
            <a:r>
              <a:rPr lang="en-US" sz="2400" dirty="0" smtClean="0"/>
              <a:t>various data </a:t>
            </a:r>
            <a:r>
              <a:rPr lang="en-US" sz="2400" dirty="0"/>
              <a:t>fields, we can aggregate similar users to create </a:t>
            </a:r>
            <a:r>
              <a:rPr lang="en-US" sz="2400" dirty="0" smtClean="0"/>
              <a:t>models </a:t>
            </a:r>
            <a:r>
              <a:rPr lang="en-US" sz="2400" dirty="0"/>
              <a:t>to predict how users will rate businesses they have not been to.</a:t>
            </a:r>
            <a:endParaRPr lang="en-US" sz="2400" dirty="0"/>
          </a:p>
        </p:txBody>
      </p:sp>
      <p:sp>
        <p:nvSpPr>
          <p:cNvPr id="43" name="TextBox 42"/>
          <p:cNvSpPr txBox="1"/>
          <p:nvPr/>
        </p:nvSpPr>
        <p:spPr>
          <a:xfrm>
            <a:off x="18240185" y="16115550"/>
            <a:ext cx="6415704" cy="461665"/>
          </a:xfrm>
          <a:prstGeom prst="rect">
            <a:avLst/>
          </a:prstGeom>
          <a:noFill/>
        </p:spPr>
        <p:txBody>
          <a:bodyPr wrap="square" rtlCol="0">
            <a:spAutoFit/>
          </a:bodyPr>
          <a:lstStyle/>
          <a:p>
            <a:r>
              <a:rPr lang="en-US" sz="2400" dirty="0" smtClean="0"/>
              <a:t>CS 229 Teaching Staff and Andrew Ng</a:t>
            </a:r>
            <a:endParaRPr lang="en-US" sz="2400" dirty="0"/>
          </a:p>
        </p:txBody>
      </p:sp>
      <p:pic>
        <p:nvPicPr>
          <p:cNvPr id="44" name="Picture 43" descr="stanford.seal64.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901875" y="15911210"/>
            <a:ext cx="960398" cy="960398"/>
          </a:xfrm>
          <a:prstGeom prst="rect">
            <a:avLst/>
          </a:prstGeom>
        </p:spPr>
      </p:pic>
      <p:sp>
        <p:nvSpPr>
          <p:cNvPr id="45" name="TextBox 44"/>
          <p:cNvSpPr txBox="1"/>
          <p:nvPr/>
        </p:nvSpPr>
        <p:spPr>
          <a:xfrm>
            <a:off x="991085" y="11321707"/>
            <a:ext cx="8229600" cy="1569660"/>
          </a:xfrm>
          <a:prstGeom prst="rect">
            <a:avLst/>
          </a:prstGeom>
          <a:noFill/>
        </p:spPr>
        <p:txBody>
          <a:bodyPr wrap="square" rtlCol="0">
            <a:spAutoFit/>
          </a:bodyPr>
          <a:lstStyle/>
          <a:p>
            <a:r>
              <a:rPr lang="en-US" sz="2400" dirty="0"/>
              <a:t>We chose to evaluate our model through the root mean squared error (RMSE) to measure the </a:t>
            </a:r>
            <a:r>
              <a:rPr lang="en-US" sz="2400" dirty="0" smtClean="0"/>
              <a:t>accuracy, where n is the total number of reviews to predict, p is the predicted rating, and a is the actual rating.</a:t>
            </a:r>
            <a:endParaRPr lang="en-US" sz="3000" dirty="0"/>
          </a:p>
        </p:txBody>
      </p:sp>
      <p:sp>
        <p:nvSpPr>
          <p:cNvPr id="46" name="TextBox 45"/>
          <p:cNvSpPr txBox="1"/>
          <p:nvPr/>
        </p:nvSpPr>
        <p:spPr>
          <a:xfrm>
            <a:off x="930560" y="14028100"/>
            <a:ext cx="4738966" cy="3416320"/>
          </a:xfrm>
          <a:prstGeom prst="rect">
            <a:avLst/>
          </a:prstGeom>
          <a:noFill/>
        </p:spPr>
        <p:txBody>
          <a:bodyPr wrap="square" rtlCol="0">
            <a:spAutoFit/>
          </a:bodyPr>
          <a:lstStyle/>
          <a:p>
            <a:r>
              <a:rPr lang="en-US" sz="2400" dirty="0" smtClean="0"/>
              <a:t>A significant portion of the data is missing in the test set, so we used simple imputation and replaced the missing data with the following:</a:t>
            </a:r>
          </a:p>
          <a:p>
            <a:pPr marL="342900" indent="-342900">
              <a:buFont typeface="Arial"/>
              <a:buChar char="•"/>
            </a:pPr>
            <a:r>
              <a:rPr lang="en-US" sz="2400" dirty="0" smtClean="0"/>
              <a:t>The </a:t>
            </a:r>
            <a:r>
              <a:rPr lang="en-US" sz="2400" dirty="0"/>
              <a:t>mean of the training </a:t>
            </a:r>
            <a:r>
              <a:rPr lang="en-US" sz="2400" dirty="0" smtClean="0"/>
              <a:t>set.</a:t>
            </a:r>
            <a:endParaRPr lang="en-US" sz="2400" dirty="0"/>
          </a:p>
          <a:p>
            <a:pPr marL="342900" indent="-342900">
              <a:buFont typeface="Arial"/>
              <a:buChar char="•"/>
            </a:pPr>
            <a:r>
              <a:rPr lang="en-US" sz="2400" dirty="0" smtClean="0"/>
              <a:t>A random </a:t>
            </a:r>
            <a:r>
              <a:rPr lang="en-US" sz="2400" dirty="0"/>
              <a:t>sample from the training </a:t>
            </a:r>
            <a:r>
              <a:rPr lang="en-US" sz="2400" dirty="0" smtClean="0"/>
              <a:t>set.</a:t>
            </a:r>
          </a:p>
          <a:p>
            <a:pPr marL="342900" indent="-342900">
              <a:buFont typeface="Arial"/>
              <a:buChar char="•"/>
            </a:pPr>
            <a:r>
              <a:rPr lang="en-US" sz="2400" dirty="0" smtClean="0"/>
              <a:t>Predicted regression values from using the other features. </a:t>
            </a:r>
            <a:endParaRPr lang="en-US" sz="2400" dirty="0"/>
          </a:p>
        </p:txBody>
      </p:sp>
      <p:sp>
        <p:nvSpPr>
          <p:cNvPr id="38" name="TextBox 37"/>
          <p:cNvSpPr txBox="1"/>
          <p:nvPr/>
        </p:nvSpPr>
        <p:spPr>
          <a:xfrm>
            <a:off x="18240185" y="4890240"/>
            <a:ext cx="8229600" cy="1200328"/>
          </a:xfrm>
          <a:prstGeom prst="rect">
            <a:avLst/>
          </a:prstGeom>
          <a:noFill/>
        </p:spPr>
        <p:txBody>
          <a:bodyPr wrap="square" rtlCol="0">
            <a:spAutoFit/>
          </a:bodyPr>
          <a:lstStyle/>
          <a:p>
            <a:r>
              <a:rPr lang="en-US" sz="2400" dirty="0" smtClean="0"/>
              <a:t>Using a training set of 229,907 and a test set size of 22,956, we get the following result for each approach on the missing data and each model.</a:t>
            </a:r>
            <a:endParaRPr lang="en-US" sz="2400" dirty="0"/>
          </a:p>
        </p:txBody>
      </p:sp>
      <p:sp>
        <p:nvSpPr>
          <p:cNvPr id="9" name="TextBox 8"/>
          <p:cNvSpPr txBox="1"/>
          <p:nvPr/>
        </p:nvSpPr>
        <p:spPr>
          <a:xfrm>
            <a:off x="9607402" y="4930222"/>
            <a:ext cx="8166568" cy="1938992"/>
          </a:xfrm>
          <a:prstGeom prst="rect">
            <a:avLst/>
          </a:prstGeom>
          <a:noFill/>
        </p:spPr>
        <p:txBody>
          <a:bodyPr wrap="square" rtlCol="0">
            <a:spAutoFit/>
          </a:bodyPr>
          <a:lstStyle/>
          <a:p>
            <a:r>
              <a:rPr lang="en-US" sz="2400" dirty="0" smtClean="0"/>
              <a:t>Gender-The </a:t>
            </a:r>
            <a:r>
              <a:rPr lang="en-US" sz="2400" dirty="0"/>
              <a:t>gender is mapped out from a list of names and the rest of the features are from the raw input </a:t>
            </a:r>
            <a:r>
              <a:rPr lang="en-US" sz="2400" dirty="0" smtClean="0"/>
              <a:t>data, Business open, Business </a:t>
            </a:r>
            <a:r>
              <a:rPr lang="en-US" sz="2400" dirty="0"/>
              <a:t>stars</a:t>
            </a:r>
            <a:r>
              <a:rPr lang="en-US" sz="2400" dirty="0" smtClean="0"/>
              <a:t>, Business </a:t>
            </a:r>
            <a:r>
              <a:rPr lang="en-US" sz="2400" dirty="0"/>
              <a:t>review </a:t>
            </a:r>
            <a:r>
              <a:rPr lang="en-US" sz="2400" dirty="0" smtClean="0"/>
              <a:t>count, User </a:t>
            </a:r>
            <a:r>
              <a:rPr lang="en-US" sz="2400" dirty="0"/>
              <a:t>review </a:t>
            </a:r>
            <a:r>
              <a:rPr lang="en-US" sz="2400" dirty="0" smtClean="0"/>
              <a:t>count, User average, Number </a:t>
            </a:r>
            <a:r>
              <a:rPr lang="en-US" sz="2400" dirty="0"/>
              <a:t>of cool </a:t>
            </a:r>
            <a:r>
              <a:rPr lang="en-US" sz="2400" dirty="0" smtClean="0"/>
              <a:t>votes, Number </a:t>
            </a:r>
            <a:r>
              <a:rPr lang="en-US" sz="2400" dirty="0"/>
              <a:t>of useful </a:t>
            </a:r>
            <a:r>
              <a:rPr lang="en-US" sz="2400" dirty="0" smtClean="0"/>
              <a:t>votes, Number </a:t>
            </a:r>
            <a:r>
              <a:rPr lang="en-US" sz="2400" dirty="0"/>
              <a:t>of funny </a:t>
            </a:r>
            <a:r>
              <a:rPr lang="en-US" sz="2400" dirty="0" smtClean="0"/>
              <a:t>votes.</a:t>
            </a:r>
            <a:endParaRPr lang="en-US" sz="2400" dirty="0"/>
          </a:p>
        </p:txBody>
      </p:sp>
    </p:spTree>
    <p:extLst>
      <p:ext uri="{BB962C8B-B14F-4D97-AF65-F5344CB8AC3E}">
        <p14:creationId xmlns:p14="http://schemas.microsoft.com/office/powerpoint/2010/main" val="384218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493</TotalTime>
  <Words>638</Words>
  <Application>Microsoft Macintosh PowerPoint</Application>
  <PresentationFormat>Custom</PresentationFormat>
  <Paragraphs>41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Word Document</vt:lpstr>
      <vt:lpstr>PowerPoint Presentation</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Ting</dc:creator>
  <cp:lastModifiedBy>Jason Ting</cp:lastModifiedBy>
  <cp:revision>21</cp:revision>
  <dcterms:created xsi:type="dcterms:W3CDTF">2014-11-28T22:32:00Z</dcterms:created>
  <dcterms:modified xsi:type="dcterms:W3CDTF">2014-11-29T06:50:00Z</dcterms:modified>
</cp:coreProperties>
</file>