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5" r:id="rId6"/>
    <p:sldId id="266" r:id="rId7"/>
    <p:sldId id="261" r:id="rId8"/>
    <p:sldId id="262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3D5D-38D4-A2A2-C18A-9C5F80002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8870E-EA5B-DAA3-FCAB-F6A67AD0DD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31B84-AC66-214A-F8B4-EA06023C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4670-858A-9827-DECC-5AED31B42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51A18-AB99-7FE5-9433-C136A8D88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CDCD-9C5D-BD56-D315-7D5019D8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4D5E2-D537-A8CD-64FE-EC18BFAC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919C7-9E3F-70C9-7C9B-268F416CF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C921-B60F-C7B0-3E70-1E461875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7C82B-1796-7FA2-BB13-2B2CA33E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74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C5B8A-7667-9C17-FAE0-7D018777AC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610B2-11EF-C71B-9860-455078D8C5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3A760-ED7A-2987-8574-9A622C8FD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CD16E-46B7-6D68-A253-24A0E0664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197F9-9756-8878-6B23-F5A5D7D38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9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BC5C8-1C11-3AC7-BB38-CBB359622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DED6E-DE62-753B-6550-1E4EB55D8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7BF52-48EB-9E90-7684-E17935D3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025E-178F-15D3-5CE8-572F5243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C6594-B8F6-D2B9-58C0-49D43C855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3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944E5-0128-F463-0D81-684131F77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68145E-7B76-2E03-1AE0-5CBD1B45C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2C048-C96A-2EC3-ADA3-D857B6DBB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E2DD2-AD22-532A-2B15-BF4F63C1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2D6B-A291-04D3-AE47-37828D0D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5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F4C40-ABD4-B53E-25A5-BF15AF69F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7FF2-2FEA-B788-C519-68E60D38C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D12E-6860-F1AA-9F73-4B05657FA0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3CDE8-8FF9-64AD-9148-E60707AD0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21E6-5785-4A38-848A-F2615DA1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72D09-558D-700E-F210-17BD4A888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7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C1407-F0C5-0015-449D-C6FE761BD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DABE6-4E95-3BE6-1CD6-6EDF90293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CA0DB-9C9A-DF53-AAD0-1677E53E8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CED593-4A3B-78BF-AB2A-53BC4EF14E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07D2F9-FAB9-1214-5620-49F12A7C01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128DC-781F-E347-BD9B-C3AA7106A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66DDBA-E4F4-9C5D-72CC-B036EAA9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0F65DD-7868-43B8-A19A-EAD3A816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14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C6F67-44ED-8B4D-DD86-DD8CAFE80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2DD0D-7625-78E3-CD64-14BED9152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49D76-4D6F-C995-4435-1BF68C00A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E7D1-2B6B-EA50-471A-20FB1224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5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B79F6B-9742-6A9E-A4DB-58360EA5A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CA1937-868E-A007-FF39-54C6185D1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845C1F-F6B0-1E41-2903-631194CFF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44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18D8-5B5A-658B-94C0-946BB143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0E396-DEB6-B354-C327-E798845D2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13724-11A8-EE06-7742-95EF4ABEE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AC3F9-DC46-1107-D51C-64BE66E2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4D3D9-E817-5721-6750-334D2A64A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DD716-2706-B622-B650-A0C30138D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8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D3531-4609-4804-778D-790107AB7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81E4E4-19B1-A0A4-0121-A249F65435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8E3AB-3D6D-AEC9-5088-164DA9D5E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74904-AC22-DA67-0FEE-BD3B2B4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A2351-EB3A-769B-F4F8-D60A52F9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DE5918-05A8-65BF-95F7-6E7F74AD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11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87A951-A604-D8DF-4A0D-0B0024BD6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4FA473-DF19-F8D9-0056-0B94D7CEC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133B2-06B5-EA45-44A2-B505432F3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988BA-6DA2-47E2-A1CD-CED21CFF5A8E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E61042-63CF-18A6-E8B5-B89786EA3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C58A7-953D-E3A8-73AF-5EAAAE41A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BEEF6C-2E1B-4D54-B87F-830076E29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06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ytorch/vision/blob/main/torchvision/ops/feature_pyramid_network.py#L183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vision/blob/main/torchvision/ops/feature_pyramid_network.py#L183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pytorch/vision/blob/main/torchvision/ops/poolers.py#L14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FDCA22-E9FC-F8B0-1A80-BDC7547717FB}"/>
              </a:ext>
            </a:extLst>
          </p:cNvPr>
          <p:cNvSpPr/>
          <p:nvPr/>
        </p:nvSpPr>
        <p:spPr>
          <a:xfrm>
            <a:off x="1652177" y="4952999"/>
            <a:ext cx="2318657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CF73EB-FA9E-2413-6362-F346A988B9C8}"/>
              </a:ext>
            </a:extLst>
          </p:cNvPr>
          <p:cNvSpPr txBox="1"/>
          <p:nvPr/>
        </p:nvSpPr>
        <p:spPr>
          <a:xfrm>
            <a:off x="2475954" y="5472387"/>
            <a:ext cx="1513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551C69-C0D1-226C-6D2C-0D2C955911C4}"/>
              </a:ext>
            </a:extLst>
          </p:cNvPr>
          <p:cNvCxnSpPr/>
          <p:nvPr/>
        </p:nvCxnSpPr>
        <p:spPr>
          <a:xfrm flipV="1">
            <a:off x="2784291" y="5236027"/>
            <a:ext cx="0" cy="2830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9729D4F-9C29-B428-CA71-CA81FDCBBAC3}"/>
              </a:ext>
            </a:extLst>
          </p:cNvPr>
          <p:cNvSpPr/>
          <p:nvPr/>
        </p:nvSpPr>
        <p:spPr>
          <a:xfrm>
            <a:off x="1820905" y="3951513"/>
            <a:ext cx="198120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BC2866-9875-0C82-28BA-1E2E3F1D52AF}"/>
              </a:ext>
            </a:extLst>
          </p:cNvPr>
          <p:cNvSpPr/>
          <p:nvPr/>
        </p:nvSpPr>
        <p:spPr>
          <a:xfrm>
            <a:off x="2065835" y="2809098"/>
            <a:ext cx="1436914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D6F9DD-F9EC-2DB4-5EDC-4BD13A3F046D}"/>
              </a:ext>
            </a:extLst>
          </p:cNvPr>
          <p:cNvSpPr/>
          <p:nvPr/>
        </p:nvSpPr>
        <p:spPr>
          <a:xfrm>
            <a:off x="2395127" y="1813057"/>
            <a:ext cx="778330" cy="2830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413073-67FA-F22A-D351-6A631CE837A4}"/>
              </a:ext>
            </a:extLst>
          </p:cNvPr>
          <p:cNvSpPr/>
          <p:nvPr/>
        </p:nvSpPr>
        <p:spPr>
          <a:xfrm>
            <a:off x="4841692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A687CF-B90B-D0DE-C7AB-930816A4319F}"/>
              </a:ext>
            </a:extLst>
          </p:cNvPr>
          <p:cNvSpPr/>
          <p:nvPr/>
        </p:nvSpPr>
        <p:spPr>
          <a:xfrm>
            <a:off x="6504488" y="1660657"/>
            <a:ext cx="794657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EC289EF-53CF-87DD-79E8-F0485D023CC9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5400000" flipH="1" flipV="1">
            <a:off x="3935456" y="509493"/>
            <a:ext cx="152400" cy="2454729"/>
          </a:xfrm>
          <a:prstGeom prst="bentConnector3">
            <a:avLst>
              <a:gd name="adj1" fmla="val 2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9868198-A65B-977C-0E7E-48176A9F798F}"/>
              </a:ext>
            </a:extLst>
          </p:cNvPr>
          <p:cNvSpPr/>
          <p:nvPr/>
        </p:nvSpPr>
        <p:spPr>
          <a:xfrm>
            <a:off x="4694734" y="2867796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B5ADF5-0912-39A0-07CD-A2B0B9351CC2}"/>
              </a:ext>
            </a:extLst>
          </p:cNvPr>
          <p:cNvSpPr/>
          <p:nvPr/>
        </p:nvSpPr>
        <p:spPr>
          <a:xfrm>
            <a:off x="6860991" y="2841754"/>
            <a:ext cx="1137559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32E549E7-C7B2-7767-F84B-1F112FC8F28B}"/>
              </a:ext>
            </a:extLst>
          </p:cNvPr>
          <p:cNvCxnSpPr>
            <a:cxnSpLocks/>
            <a:stCxn id="9" idx="0"/>
            <a:endCxn id="15" idx="0"/>
          </p:cNvCxnSpPr>
          <p:nvPr/>
        </p:nvCxnSpPr>
        <p:spPr>
          <a:xfrm rot="16200000" flipH="1">
            <a:off x="3994554" y="1598836"/>
            <a:ext cx="58698" cy="2479222"/>
          </a:xfrm>
          <a:prstGeom prst="bentConnector3">
            <a:avLst>
              <a:gd name="adj1" fmla="val -38945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B7D727-980B-0127-B675-432F5E95FEBD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636349" y="1807614"/>
            <a:ext cx="86813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lowchart: Or 30">
            <a:extLst>
              <a:ext uri="{FF2B5EF4-FFF2-40B4-BE49-F238E27FC236}">
                <a16:creationId xmlns:a16="http://schemas.microsoft.com/office/drawing/2014/main" id="{8F9EBD62-AB75-E879-04BF-FF140E870F14}"/>
              </a:ext>
            </a:extLst>
          </p:cNvPr>
          <p:cNvSpPr/>
          <p:nvPr/>
        </p:nvSpPr>
        <p:spPr>
          <a:xfrm>
            <a:off x="6052727" y="2838447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7849C25-5F10-5AC1-5B3E-E264544C75D1}"/>
              </a:ext>
            </a:extLst>
          </p:cNvPr>
          <p:cNvCxnSpPr>
            <a:endCxn id="31" idx="0"/>
          </p:cNvCxnSpPr>
          <p:nvPr/>
        </p:nvCxnSpPr>
        <p:spPr>
          <a:xfrm>
            <a:off x="6202407" y="1807614"/>
            <a:ext cx="8163" cy="10308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F238B11-5D45-C47A-4D28-B4E5DA01B0D3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5832293" y="2988711"/>
            <a:ext cx="1028698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Diamond 35">
            <a:extLst>
              <a:ext uri="{FF2B5EF4-FFF2-40B4-BE49-F238E27FC236}">
                <a16:creationId xmlns:a16="http://schemas.microsoft.com/office/drawing/2014/main" id="{66DB113B-D35E-5F71-7433-39AE76653F19}"/>
              </a:ext>
            </a:extLst>
          </p:cNvPr>
          <p:cNvSpPr/>
          <p:nvPr/>
        </p:nvSpPr>
        <p:spPr>
          <a:xfrm>
            <a:off x="6113960" y="2466878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FA8CC93F-E49D-04F4-0099-7B5F32047373}"/>
              </a:ext>
            </a:extLst>
          </p:cNvPr>
          <p:cNvSpPr/>
          <p:nvPr/>
        </p:nvSpPr>
        <p:spPr>
          <a:xfrm>
            <a:off x="9625693" y="1020577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E64014-9720-5752-3A92-90B4297E6854}"/>
              </a:ext>
            </a:extLst>
          </p:cNvPr>
          <p:cNvSpPr txBox="1"/>
          <p:nvPr/>
        </p:nvSpPr>
        <p:spPr>
          <a:xfrm>
            <a:off x="9873343" y="925585"/>
            <a:ext cx="2022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Interpolate (if feature size does not match, e.g., nearest)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0BCEC7B-61F0-F6E4-2375-CBE04B413FE1}"/>
              </a:ext>
            </a:extLst>
          </p:cNvPr>
          <p:cNvCxnSpPr>
            <a:stCxn id="12" idx="3"/>
          </p:cNvCxnSpPr>
          <p:nvPr/>
        </p:nvCxnSpPr>
        <p:spPr>
          <a:xfrm>
            <a:off x="7299145" y="180761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84F44E6-D71C-DCC4-3E0A-538EB355BD9D}"/>
              </a:ext>
            </a:extLst>
          </p:cNvPr>
          <p:cNvCxnSpPr/>
          <p:nvPr/>
        </p:nvCxnSpPr>
        <p:spPr>
          <a:xfrm>
            <a:off x="7998550" y="2988711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2272CA-FC30-94B4-7C68-017ACED22517}"/>
              </a:ext>
            </a:extLst>
          </p:cNvPr>
          <p:cNvSpPr txBox="1"/>
          <p:nvPr/>
        </p:nvSpPr>
        <p:spPr>
          <a:xfrm>
            <a:off x="7878807" y="1627999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#4  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D6E774F-5A4F-704E-5BF6-F200BA5A1216}"/>
              </a:ext>
            </a:extLst>
          </p:cNvPr>
          <p:cNvSpPr/>
          <p:nvPr/>
        </p:nvSpPr>
        <p:spPr>
          <a:xfrm>
            <a:off x="4397829" y="3954020"/>
            <a:ext cx="1537608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1AA1344-A8B9-9D81-E5DB-8AFDEB30A33C}"/>
              </a:ext>
            </a:extLst>
          </p:cNvPr>
          <p:cNvSpPr/>
          <p:nvPr/>
        </p:nvSpPr>
        <p:spPr>
          <a:xfrm>
            <a:off x="7072990" y="3927978"/>
            <a:ext cx="1624964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45" name="Flowchart: Or 44">
            <a:extLst>
              <a:ext uri="{FF2B5EF4-FFF2-40B4-BE49-F238E27FC236}">
                <a16:creationId xmlns:a16="http://schemas.microsoft.com/office/drawing/2014/main" id="{40DC435F-7BF2-25BC-5AD3-E76FC1A097FC}"/>
              </a:ext>
            </a:extLst>
          </p:cNvPr>
          <p:cNvSpPr/>
          <p:nvPr/>
        </p:nvSpPr>
        <p:spPr>
          <a:xfrm>
            <a:off x="6351810" y="3924671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3FCF8D-2D0D-3713-2C76-50AF42A314E7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5935437" y="4074935"/>
            <a:ext cx="1137553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Diamond 46">
            <a:extLst>
              <a:ext uri="{FF2B5EF4-FFF2-40B4-BE49-F238E27FC236}">
                <a16:creationId xmlns:a16="http://schemas.microsoft.com/office/drawing/2014/main" id="{4BC21271-FD3B-B0A7-1284-3D99F25049B7}"/>
              </a:ext>
            </a:extLst>
          </p:cNvPr>
          <p:cNvSpPr/>
          <p:nvPr/>
        </p:nvSpPr>
        <p:spPr>
          <a:xfrm>
            <a:off x="6413043" y="3553102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09C8DDA-DA33-B576-8A25-4B89E63FBE9F}"/>
              </a:ext>
            </a:extLst>
          </p:cNvPr>
          <p:cNvSpPr/>
          <p:nvPr/>
        </p:nvSpPr>
        <p:spPr>
          <a:xfrm>
            <a:off x="4047036" y="4951987"/>
            <a:ext cx="1888402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inner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89B6AF6-DD7E-3A00-CFCA-576A67FAA6F9}"/>
              </a:ext>
            </a:extLst>
          </p:cNvPr>
          <p:cNvSpPr/>
          <p:nvPr/>
        </p:nvSpPr>
        <p:spPr>
          <a:xfrm>
            <a:off x="7258048" y="4925945"/>
            <a:ext cx="2114551" cy="2939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layer</a:t>
            </a:r>
          </a:p>
        </p:txBody>
      </p:sp>
      <p:sp>
        <p:nvSpPr>
          <p:cNvPr id="52" name="Flowchart: Or 51">
            <a:extLst>
              <a:ext uri="{FF2B5EF4-FFF2-40B4-BE49-F238E27FC236}">
                <a16:creationId xmlns:a16="http://schemas.microsoft.com/office/drawing/2014/main" id="{AFAB72CE-B09E-340F-86F6-839AC23C0786}"/>
              </a:ext>
            </a:extLst>
          </p:cNvPr>
          <p:cNvSpPr/>
          <p:nvPr/>
        </p:nvSpPr>
        <p:spPr>
          <a:xfrm>
            <a:off x="6721928" y="4922638"/>
            <a:ext cx="315686" cy="315684"/>
          </a:xfrm>
          <a:prstGeom prst="flowChartOr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4F0FF9F-2FB2-16BF-3D32-8581108033E4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 flipV="1">
            <a:off x="5935438" y="5072902"/>
            <a:ext cx="1322610" cy="260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Diamond 53">
            <a:extLst>
              <a:ext uri="{FF2B5EF4-FFF2-40B4-BE49-F238E27FC236}">
                <a16:creationId xmlns:a16="http://schemas.microsoft.com/office/drawing/2014/main" id="{39995D9F-2703-B02D-044B-DFF93E8C3427}"/>
              </a:ext>
            </a:extLst>
          </p:cNvPr>
          <p:cNvSpPr/>
          <p:nvPr/>
        </p:nvSpPr>
        <p:spPr>
          <a:xfrm>
            <a:off x="6783161" y="4551069"/>
            <a:ext cx="182880" cy="18288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922C76C5-375B-6FFA-5D45-C2628C88D8B1}"/>
              </a:ext>
            </a:extLst>
          </p:cNvPr>
          <p:cNvCxnSpPr>
            <a:stCxn id="8" idx="0"/>
            <a:endCxn id="43" idx="0"/>
          </p:cNvCxnSpPr>
          <p:nvPr/>
        </p:nvCxnSpPr>
        <p:spPr>
          <a:xfrm rot="16200000" flipH="1">
            <a:off x="3987815" y="2775202"/>
            <a:ext cx="2507" cy="2355128"/>
          </a:xfrm>
          <a:prstGeom prst="bentConnector3">
            <a:avLst>
              <a:gd name="adj1" fmla="val -911846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B3F51BE-C0A9-8002-423D-15AB5F8196F4}"/>
              </a:ext>
            </a:extLst>
          </p:cNvPr>
          <p:cNvCxnSpPr>
            <a:stCxn id="4" idx="0"/>
            <a:endCxn id="50" idx="0"/>
          </p:cNvCxnSpPr>
          <p:nvPr/>
        </p:nvCxnSpPr>
        <p:spPr>
          <a:xfrm rot="5400000" flipH="1" flipV="1">
            <a:off x="3900865" y="3862628"/>
            <a:ext cx="1012" cy="2179731"/>
          </a:xfrm>
          <a:prstGeom prst="bentConnector3">
            <a:avLst>
              <a:gd name="adj1" fmla="val 226889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4362F8B-82F8-91F6-15CA-ED6AE65B12A1}"/>
              </a:ext>
            </a:extLst>
          </p:cNvPr>
          <p:cNvCxnSpPr>
            <a:cxnSpLocks/>
          </p:cNvCxnSpPr>
          <p:nvPr/>
        </p:nvCxnSpPr>
        <p:spPr>
          <a:xfrm>
            <a:off x="6497271" y="3014753"/>
            <a:ext cx="0" cy="909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5FB6DC01-C977-3C57-207F-4C2592F96C62}"/>
              </a:ext>
            </a:extLst>
          </p:cNvPr>
          <p:cNvCxnSpPr>
            <a:cxnSpLocks/>
          </p:cNvCxnSpPr>
          <p:nvPr/>
        </p:nvCxnSpPr>
        <p:spPr>
          <a:xfrm>
            <a:off x="6881263" y="4056264"/>
            <a:ext cx="0" cy="8229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C03EB74-A5DE-59C7-B2D0-955D8BF742C0}"/>
              </a:ext>
            </a:extLst>
          </p:cNvPr>
          <p:cNvSpPr txBox="1"/>
          <p:nvPr/>
        </p:nvSpPr>
        <p:spPr>
          <a:xfrm>
            <a:off x="555170" y="1020577"/>
            <a:ext cx="1757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Layers/Levels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54D2742-6380-79AB-44B8-1D54C69A8F65}"/>
              </a:ext>
            </a:extLst>
          </p:cNvPr>
          <p:cNvSpPr txBox="1"/>
          <p:nvPr/>
        </p:nvSpPr>
        <p:spPr>
          <a:xfrm>
            <a:off x="816428" y="492263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0D51C3F-307D-E115-499D-B650A3E6A890}"/>
              </a:ext>
            </a:extLst>
          </p:cNvPr>
          <p:cNvSpPr txBox="1"/>
          <p:nvPr/>
        </p:nvSpPr>
        <p:spPr>
          <a:xfrm>
            <a:off x="816428" y="3936718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6F26370-CC13-7230-C12B-F778881CB6DF}"/>
              </a:ext>
            </a:extLst>
          </p:cNvPr>
          <p:cNvSpPr txBox="1"/>
          <p:nvPr/>
        </p:nvSpPr>
        <p:spPr>
          <a:xfrm>
            <a:off x="819425" y="2784200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2AFE96F-98C9-ABC9-0500-CABB3F8465C2}"/>
              </a:ext>
            </a:extLst>
          </p:cNvPr>
          <p:cNvSpPr txBox="1"/>
          <p:nvPr/>
        </p:nvSpPr>
        <p:spPr>
          <a:xfrm>
            <a:off x="803087" y="1736857"/>
            <a:ext cx="457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8BE01B5-0644-C600-5AE2-E87080F5196F}"/>
              </a:ext>
            </a:extLst>
          </p:cNvPr>
          <p:cNvSpPr txBox="1"/>
          <p:nvPr/>
        </p:nvSpPr>
        <p:spPr>
          <a:xfrm>
            <a:off x="8567327" y="2784017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#3  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6D153CB-CA04-CD03-18AC-763277808B23}"/>
              </a:ext>
            </a:extLst>
          </p:cNvPr>
          <p:cNvCxnSpPr/>
          <p:nvPr/>
        </p:nvCxnSpPr>
        <p:spPr>
          <a:xfrm>
            <a:off x="8697959" y="4057254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443789F5-1958-2255-0686-5FBFAF026687}"/>
              </a:ext>
            </a:extLst>
          </p:cNvPr>
          <p:cNvSpPr txBox="1"/>
          <p:nvPr/>
        </p:nvSpPr>
        <p:spPr>
          <a:xfrm>
            <a:off x="9266736" y="3852560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#2 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2E5B187-D52B-8606-21BA-781E8CF64524}"/>
              </a:ext>
            </a:extLst>
          </p:cNvPr>
          <p:cNvCxnSpPr/>
          <p:nvPr/>
        </p:nvCxnSpPr>
        <p:spPr>
          <a:xfrm>
            <a:off x="9440365" y="5071389"/>
            <a:ext cx="5905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30D3BDBA-157F-6F62-82B0-B5C52C4EB8DE}"/>
              </a:ext>
            </a:extLst>
          </p:cNvPr>
          <p:cNvSpPr txBox="1"/>
          <p:nvPr/>
        </p:nvSpPr>
        <p:spPr>
          <a:xfrm>
            <a:off x="10009142" y="4866695"/>
            <a:ext cx="1746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#1  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DCE42C7-2613-1B0C-0371-799534F4237F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Feature Pyramid Network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9A98849-D6DB-009C-D9A2-60C6EA88FD8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2"/>
              </a:rPr>
              <a:t>vision/torchvision/ops/feature_pyramid_network.py at main · </a:t>
            </a:r>
            <a:r>
              <a:rPr lang="en-US" sz="1200" dirty="0" err="1">
                <a:hlinkClick r:id="rId2"/>
              </a:rPr>
              <a:t>pytorch</a:t>
            </a:r>
            <a:r>
              <a:rPr lang="en-US" sz="1200" dirty="0">
                <a:hlinkClick r:id="rId2"/>
              </a:rPr>
              <a:t>/vision</a:t>
            </a:r>
            <a:endParaRPr 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97F775-6755-C934-967B-15DA64169CF9}"/>
              </a:ext>
            </a:extLst>
          </p:cNvPr>
          <p:cNvSpPr txBox="1"/>
          <p:nvPr/>
        </p:nvSpPr>
        <p:spPr>
          <a:xfrm>
            <a:off x="1691991" y="4631930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F480D-D378-04BC-301E-60932A49009C}"/>
              </a:ext>
            </a:extLst>
          </p:cNvPr>
          <p:cNvSpPr txBox="1"/>
          <p:nvPr/>
        </p:nvSpPr>
        <p:spPr>
          <a:xfrm>
            <a:off x="1842402" y="3614517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A67C67-4787-1D6D-58AC-D624D7C0C337}"/>
              </a:ext>
            </a:extLst>
          </p:cNvPr>
          <p:cNvSpPr txBox="1"/>
          <p:nvPr/>
        </p:nvSpPr>
        <p:spPr>
          <a:xfrm>
            <a:off x="2042742" y="2493474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B9BF09-3A81-D614-76D6-0BD77A2CAA67}"/>
              </a:ext>
            </a:extLst>
          </p:cNvPr>
          <p:cNvSpPr txBox="1"/>
          <p:nvPr/>
        </p:nvSpPr>
        <p:spPr>
          <a:xfrm>
            <a:off x="2337905" y="1509009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FD05EC-8C82-4550-4D58-733821E686F4}"/>
              </a:ext>
            </a:extLst>
          </p:cNvPr>
          <p:cNvSpPr txBox="1"/>
          <p:nvPr/>
        </p:nvSpPr>
        <p:spPr>
          <a:xfrm>
            <a:off x="5873193" y="1450602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43D53-ABC3-E0B0-E882-A7EDA424ED3C}"/>
              </a:ext>
            </a:extLst>
          </p:cNvPr>
          <p:cNvSpPr txBox="1"/>
          <p:nvPr/>
        </p:nvSpPr>
        <p:spPr>
          <a:xfrm>
            <a:off x="6347148" y="2620915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73000A-6503-E434-B700-F10A15A2CD51}"/>
              </a:ext>
            </a:extLst>
          </p:cNvPr>
          <p:cNvSpPr txBox="1"/>
          <p:nvPr/>
        </p:nvSpPr>
        <p:spPr>
          <a:xfrm>
            <a:off x="6273647" y="4750994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846D80-7814-B6B0-335C-0B9BEC783A1F}"/>
              </a:ext>
            </a:extLst>
          </p:cNvPr>
          <p:cNvSpPr txBox="1"/>
          <p:nvPr/>
        </p:nvSpPr>
        <p:spPr>
          <a:xfrm>
            <a:off x="6616803" y="3744002"/>
            <a:ext cx="539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3630922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9D60E7-768C-A356-4801-9CADF8602210}"/>
              </a:ext>
            </a:extLst>
          </p:cNvPr>
          <p:cNvSpPr txBox="1"/>
          <p:nvPr/>
        </p:nvSpPr>
        <p:spPr>
          <a:xfrm>
            <a:off x="685800" y="330200"/>
            <a:ext cx="66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ROI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B90D7D-E42C-1E2A-E420-039167DAFBB1}"/>
              </a:ext>
            </a:extLst>
          </p:cNvPr>
          <p:cNvSpPr/>
          <p:nvPr/>
        </p:nvSpPr>
        <p:spPr>
          <a:xfrm>
            <a:off x="1130300" y="1003300"/>
            <a:ext cx="1181100" cy="1219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3BAD66-D3AB-3B78-F186-42B00885D319}"/>
              </a:ext>
            </a:extLst>
          </p:cNvPr>
          <p:cNvSpPr txBox="1"/>
          <p:nvPr/>
        </p:nvSpPr>
        <p:spPr>
          <a:xfrm>
            <a:off x="800100" y="2370435"/>
            <a:ext cx="199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(estimated proposal) is defined based on input image size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5346A97-0227-80E5-8719-551BF711B9FA}"/>
              </a:ext>
            </a:extLst>
          </p:cNvPr>
          <p:cNvCxnSpPr>
            <a:cxnSpLocks/>
          </p:cNvCxnSpPr>
          <p:nvPr/>
        </p:nvCxnSpPr>
        <p:spPr>
          <a:xfrm>
            <a:off x="2578100" y="1536700"/>
            <a:ext cx="1358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0134FDC-F2EC-4235-C00F-D098FF3916C9}"/>
              </a:ext>
            </a:extLst>
          </p:cNvPr>
          <p:cNvSpPr txBox="1"/>
          <p:nvPr/>
        </p:nvSpPr>
        <p:spPr>
          <a:xfrm>
            <a:off x="2495550" y="1631771"/>
            <a:ext cx="1612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use scale from _</a:t>
            </a:r>
            <a:r>
              <a:rPr lang="en-US" dirty="0" err="1"/>
              <a:t>infer_scale</a:t>
            </a:r>
            <a:r>
              <a:rPr lang="en-US" dirty="0"/>
              <a:t> to map ROI to feature size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4DD110-0BB0-5319-9C33-C25C78EEE24F}"/>
              </a:ext>
            </a:extLst>
          </p:cNvPr>
          <p:cNvSpPr/>
          <p:nvPr/>
        </p:nvSpPr>
        <p:spPr>
          <a:xfrm>
            <a:off x="4375150" y="1171308"/>
            <a:ext cx="952500" cy="920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608727-C0A7-B9D7-FCDE-AADD008B354C}"/>
              </a:ext>
            </a:extLst>
          </p:cNvPr>
          <p:cNvSpPr txBox="1"/>
          <p:nvPr/>
        </p:nvSpPr>
        <p:spPr>
          <a:xfrm>
            <a:off x="4216400" y="2138212"/>
            <a:ext cx="1993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ROI (estimated proposal) is defined based on feature size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FF06744-DB37-897C-7D66-D12F1CAFD3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894556"/>
              </p:ext>
            </p:extLst>
          </p:nvPr>
        </p:nvGraphicFramePr>
        <p:xfrm>
          <a:off x="1082673" y="3801070"/>
          <a:ext cx="2825753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679">
                  <a:extLst>
                    <a:ext uri="{9D8B030D-6E8A-4147-A177-3AD203B41FA5}">
                      <a16:colId xmlns:a16="http://schemas.microsoft.com/office/drawing/2014/main" val="644882768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105121926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600848574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492720931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4190778984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1782809207"/>
                    </a:ext>
                  </a:extLst>
                </a:gridCol>
                <a:gridCol w="403679">
                  <a:extLst>
                    <a:ext uri="{9D8B030D-6E8A-4147-A177-3AD203B41FA5}">
                      <a16:colId xmlns:a16="http://schemas.microsoft.com/office/drawing/2014/main" val="3757279821"/>
                    </a:ext>
                  </a:extLst>
                </a:gridCol>
              </a:tblGrid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6050198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4915669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4253550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24462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9706279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922287"/>
                  </a:ext>
                </a:extLst>
              </a:tr>
              <a:tr h="28677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6614080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D4897C56-CBA4-1C22-D939-74B858F10970}"/>
              </a:ext>
            </a:extLst>
          </p:cNvPr>
          <p:cNvSpPr txBox="1"/>
          <p:nvPr/>
        </p:nvSpPr>
        <p:spPr>
          <a:xfrm>
            <a:off x="4108450" y="4361722"/>
            <a:ext cx="6845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divided feature-sized ROI into bin where the number of bins is the size of output (e.g., here is 7x7) </a:t>
            </a:r>
          </a:p>
        </p:txBody>
      </p:sp>
    </p:spTree>
    <p:extLst>
      <p:ext uri="{BB962C8B-B14F-4D97-AF65-F5344CB8AC3E}">
        <p14:creationId xmlns:p14="http://schemas.microsoft.com/office/powerpoint/2010/main" val="3976405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0296F2-7694-90C4-1750-55FA34130CA2}"/>
              </a:ext>
            </a:extLst>
          </p:cNvPr>
          <p:cNvSpPr txBox="1"/>
          <p:nvPr/>
        </p:nvSpPr>
        <p:spPr>
          <a:xfrm>
            <a:off x="685800" y="330200"/>
            <a:ext cx="661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ROI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3E116D0-58F0-41C7-A110-E1132F385A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937409"/>
              </p:ext>
            </p:extLst>
          </p:nvPr>
        </p:nvGraphicFramePr>
        <p:xfrm>
          <a:off x="952500" y="930950"/>
          <a:ext cx="563879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771">
                  <a:extLst>
                    <a:ext uri="{9D8B030D-6E8A-4147-A177-3AD203B41FA5}">
                      <a16:colId xmlns:a16="http://schemas.microsoft.com/office/drawing/2014/main" val="3813130946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174250554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830531930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39730835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145260043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00892594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5581023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4207202611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369776061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146239575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89451657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835709229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78829647"/>
                    </a:ext>
                  </a:extLst>
                </a:gridCol>
                <a:gridCol w="402771">
                  <a:extLst>
                    <a:ext uri="{9D8B030D-6E8A-4147-A177-3AD203B41FA5}">
                      <a16:colId xmlns:a16="http://schemas.microsoft.com/office/drawing/2014/main" val="2695273253"/>
                    </a:ext>
                  </a:extLst>
                </a:gridCol>
              </a:tblGrid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02931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1378948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5404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448172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57455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40267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56534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110720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2443736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4364940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5136963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26855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603729"/>
                  </a:ext>
                </a:extLst>
              </a:tr>
              <a:tr h="3215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74503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126701-BCD6-FFD8-AFBE-DA757526AD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190229"/>
              </p:ext>
            </p:extLst>
          </p:nvPr>
        </p:nvGraphicFramePr>
        <p:xfrm>
          <a:off x="952500" y="930947"/>
          <a:ext cx="5638794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42">
                  <a:extLst>
                    <a:ext uri="{9D8B030D-6E8A-4147-A177-3AD203B41FA5}">
                      <a16:colId xmlns:a16="http://schemas.microsoft.com/office/drawing/2014/main" val="943413100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057000190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2036511152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424966637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84146412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3029556867"/>
                    </a:ext>
                  </a:extLst>
                </a:gridCol>
                <a:gridCol w="805542">
                  <a:extLst>
                    <a:ext uri="{9D8B030D-6E8A-4147-A177-3AD203B41FA5}">
                      <a16:colId xmlns:a16="http://schemas.microsoft.com/office/drawing/2014/main" val="1719772599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482746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02659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0374146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97679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64692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0977188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45142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3A3BCF-43B0-9E33-83CB-FBF4616B337E}"/>
              </a:ext>
            </a:extLst>
          </p:cNvPr>
          <p:cNvSpPr txBox="1"/>
          <p:nvPr/>
        </p:nvSpPr>
        <p:spPr>
          <a:xfrm>
            <a:off x="6769094" y="930947"/>
            <a:ext cx="4362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then divided feature-sized ROI further into sub-bin. Here each bin is </a:t>
            </a:r>
            <a:r>
              <a:rPr lang="en-US"/>
              <a:t>2x2 sub-bins.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354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/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800"/>
                  </a:spcAft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In Fast R-CNN and Mask R-CNN, why computing anchor locations involving squared root of aspect ratios?</a:t>
                </a: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ordia New" panose="020B0304020202020204" pitchFamily="34" charset="-34"/>
                      </a:rPr>
                      <m:t>𝑤h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and an </a:t>
                </a:r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anchor box having area of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 with aspect ratio of </a:t>
                </a: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𝑟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h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/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ordia New" panose="020B0304020202020204" pitchFamily="34" charset="-34"/>
                      </a:rPr>
                      <m:t>𝑤</m:t>
                    </m:r>
                  </m:oMath>
                </a14:m>
                <a:r>
                  <a:rPr lang="en-US" sz="1800" kern="100" dirty="0">
                    <a:effectLst/>
                    <a:ea typeface="Times New Roman" panose="02020603050405020304" pitchFamily="18" charset="0"/>
                    <a:cs typeface="Cordia New" panose="020B0304020202020204" pitchFamily="34" charset="-34"/>
                  </a:rPr>
                  <a:t>. </a:t>
                </a:r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sSup>
                        <m:sSup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800" b="0" i="1" kern="100" smtClean="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𝑟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−1</m:t>
                          </m:r>
                        </m:sup>
                      </m:sSup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f>
                                <m:fPr>
                                  <m:ctrlP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𝑤</m:t>
                                  </m:r>
                                </m:num>
                                <m:den>
                                  <m:r>
                                    <a:rPr lang="en-US" sz="1800" i="1" kern="1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Cordia New" panose="020B0304020202020204" pitchFamily="34" charset="-34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</m:t>
                      </m:r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d>
                        <m:dPr>
                          <m:ctrlPr>
                            <a:rPr lang="en-US" sz="1800" b="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b="0" i="1" kern="100" smtClean="0">
                                  <a:effectLst/>
                                  <a:latin typeface="Cambria Math" panose="02040503050406030204" pitchFamily="18" charset="0"/>
                                  <a:cs typeface="Cordia New" panose="020B0304020202020204" pitchFamily="34" charset="-34"/>
                                </a:rPr>
                                <m:t>𝑟</m:t>
                              </m:r>
                            </m:e>
                          </m:rad>
                        </m:e>
                      </m:d>
                      <m:r>
                        <a:rPr lang="en-US" sz="1800" b="0" i="1" kern="100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𝑠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h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/</m:t>
                          </m:r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f>
                        <m:f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</m:ctrlPr>
                        </m:fPr>
                        <m:num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h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/</m:t>
                              </m:r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Cordia New" panose="020B0304020202020204" pitchFamily="34" charset="-34"/>
                                </a:rPr>
                                <m:t>𝑤</m:t>
                              </m:r>
                            </m:e>
                          </m:rad>
                        </m:den>
                      </m:f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</m:oMath>
                  </m:oMathPara>
                </a14:m>
                <a:endParaRPr lang="en-US" sz="1800" kern="100" dirty="0">
                  <a:effectLst/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𝑎𝑟𝑒𝑎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𝑤𝑖𝑑𝑡h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h𝑒𝑖𝑔h𝑡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=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Cordia New" panose="020B0304020202020204" pitchFamily="34" charset="-34"/>
                        </a:rPr>
                        <m:t>h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 ∙</m:t>
                      </m:r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𝑤</m:t>
                      </m:r>
                      <m:rad>
                        <m:radPr>
                          <m:degHide m:val="on"/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radPr>
                        <m:deg/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𝑤h</m:t>
                          </m:r>
                        </m:e>
                      </m:rad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</m:ctrlPr>
                            </m:dPr>
                            <m:e>
                              <m:r>
                                <a:rPr lang="en-US" sz="1800" i="1" kern="1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Cordia New" panose="020B0304020202020204" pitchFamily="34" charset="-34"/>
                                </a:rPr>
                                <m:t>𝑤h</m:t>
                              </m:r>
                            </m:e>
                          </m:d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  <m:r>
                        <a:rPr lang="en-US" sz="1800" i="1" kern="1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Cordia New" panose="020B0304020202020204" pitchFamily="34" charset="-34"/>
                        </a:rPr>
                        <m:t>=</m:t>
                      </m:r>
                      <m:sSup>
                        <m:sSupPr>
                          <m:ctrlP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</m:ctrlPr>
                        </m:sSupPr>
                        <m:e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𝑠</m:t>
                          </m:r>
                        </m:e>
                        <m:sup>
                          <m:r>
                            <a:rPr lang="en-US" sz="1800" i="1" kern="1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Cordia New" panose="020B0304020202020204" pitchFamily="34" charset="-34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kern="100" dirty="0">
                  <a:ea typeface="Calibri" panose="020F0502020204030204" pitchFamily="34" charset="0"/>
                  <a:cs typeface="Cordia New" panose="020B0304020202020204" pitchFamily="34" charset="-34"/>
                </a:endParaRPr>
              </a:p>
              <a:p>
                <a:pPr marL="0" marR="0">
                  <a:lnSpc>
                    <a:spcPct val="115000"/>
                  </a:lnSpc>
                  <a:spcAft>
                    <a:spcPts val="800"/>
                  </a:spcAft>
                  <a:buNone/>
                </a:pPr>
                <a:r>
                  <a:rPr lang="en-US" kern="100" dirty="0">
                    <a:ea typeface="Calibri" panose="020F0502020204030204" pitchFamily="34" charset="0"/>
                    <a:cs typeface="Cordia New" panose="020B0304020202020204" pitchFamily="34" charset="-34"/>
                  </a:rPr>
                  <a:t>Thus, squared root of aspect ratios was applied to make sure that anchor boxes having the same area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</m:ctrlPr>
                      </m:sSup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𝑠</m:t>
                        </m:r>
                      </m:e>
                      <m:sup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ordia New" panose="020B0304020202020204" pitchFamily="34" charset="-34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kern="100" dirty="0">
                    <a:effectLst/>
                    <a:ea typeface="Calibri" panose="020F0502020204030204" pitchFamily="34" charset="0"/>
                    <a:cs typeface="Cordia New" panose="020B0304020202020204" pitchFamily="34" charset="-34"/>
                  </a:rPr>
                  <a:t> regardless of aspect ratios.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617FF8D-E2C5-75EA-0E1B-5FFC25DE5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" y="1133194"/>
                <a:ext cx="10417629" cy="4291496"/>
              </a:xfrm>
              <a:prstGeom prst="rect">
                <a:avLst/>
              </a:prstGeom>
              <a:blipFill>
                <a:blip r:embed="rId2"/>
                <a:stretch>
                  <a:fillRect l="-468" t="-142" b="-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A59584D-53F1-6276-F5AE-108EA146B866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4939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DC40B1-16FE-A43C-20A4-0B2D559BB36E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 for 3D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/>
              <p:nvPr/>
            </p:nvSpPr>
            <p:spPr>
              <a:xfrm>
                <a:off x="555170" y="1170215"/>
                <a:ext cx="9391650" cy="4758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Consider 3 aspect ratios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𝑑h𝑤</m:t>
                    </m:r>
                  </m:oMath>
                </a14:m>
                <a:r>
                  <a:rPr lang="en-US" b="0" dirty="0"/>
                  <a:t> and an anchor box having volume size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𝑤𝑖𝑑𝑡h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𝑑h𝑤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𝑑h𝑤</m:t>
                          </m:r>
                        </m:e>
                      </m:ra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g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ra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ad>
                        <m:ra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g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h𝑤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𝑣𝑜𝑙𝑢𝑚𝑒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h𝑒𝑖𝑔h𝑡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𝑤𝑖𝑑𝑡h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𝑑𝑒𝑝𝑡h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𝑑h𝑤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𝑑h𝑤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g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𝑑h𝑤</m:t>
                                  </m:r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𝑑h𝑤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9259BDB-1724-BCCF-3CE3-B84E51A60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70" y="1170215"/>
                <a:ext cx="9391650" cy="4758482"/>
              </a:xfrm>
              <a:prstGeom prst="rect">
                <a:avLst/>
              </a:prstGeom>
              <a:blipFill>
                <a:blip r:embed="rId2"/>
                <a:stretch>
                  <a:fillRect l="-519" t="-6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7744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A8AB0D7A-AA36-A942-A411-C8F0F2E2E913}"/>
              </a:ext>
            </a:extLst>
          </p:cNvPr>
          <p:cNvGrpSpPr>
            <a:grpSpLocks noChangeAspect="1"/>
          </p:cNvGrpSpPr>
          <p:nvPr/>
        </p:nvGrpSpPr>
        <p:grpSpPr>
          <a:xfrm>
            <a:off x="368010" y="1911537"/>
            <a:ext cx="4188687" cy="3034926"/>
            <a:chOff x="265727" y="584337"/>
            <a:chExt cx="6102415" cy="44215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E671AD3-B018-61E4-93EF-CD4686AC8FA8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18FE485-3692-3CBF-D28B-9B66DCCDBF16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67A5CAB-A429-F276-A230-455B4B43976F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46B49F-295C-D740-3D11-0874189B3279}"/>
                </a:ext>
              </a:extLst>
            </p:cNvPr>
            <p:cNvSpPr txBox="1"/>
            <p:nvPr/>
          </p:nvSpPr>
          <p:spPr>
            <a:xfrm rot="16200000">
              <a:off x="-553472" y="2497822"/>
              <a:ext cx="2109211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image-height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CBF9509-78EE-48DE-7CEC-0A5AB5827D6C}"/>
                </a:ext>
              </a:extLst>
            </p:cNvPr>
            <p:cNvSpPr txBox="1"/>
            <p:nvPr/>
          </p:nvSpPr>
          <p:spPr>
            <a:xfrm>
              <a:off x="2590515" y="584337"/>
              <a:ext cx="2416629" cy="4708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image-width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2B8C81C9-B8FE-1777-56C0-EAA38735DA09}"/>
              </a:ext>
            </a:extLst>
          </p:cNvPr>
          <p:cNvGrpSpPr>
            <a:grpSpLocks noChangeAspect="1"/>
          </p:cNvGrpSpPr>
          <p:nvPr/>
        </p:nvGrpSpPr>
        <p:grpSpPr>
          <a:xfrm>
            <a:off x="4657485" y="2013011"/>
            <a:ext cx="2398896" cy="1640808"/>
            <a:chOff x="-289251" y="221330"/>
            <a:chExt cx="7395717" cy="505855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BC655CB-1403-0A30-980D-A806650F2781}"/>
                </a:ext>
              </a:extLst>
            </p:cNvPr>
            <p:cNvSpPr/>
            <p:nvPr/>
          </p:nvSpPr>
          <p:spPr>
            <a:xfrm>
              <a:off x="914400" y="1217635"/>
              <a:ext cx="5453742" cy="3788228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1C26012-3981-417C-E397-630378EFB4CE}"/>
                </a:ext>
              </a:extLst>
            </p:cNvPr>
            <p:cNvCxnSpPr/>
            <p:nvPr/>
          </p:nvCxnSpPr>
          <p:spPr>
            <a:xfrm>
              <a:off x="914400" y="967263"/>
              <a:ext cx="5453742" cy="0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C146E9F-5022-EBC1-FE96-433384AFC780}"/>
                </a:ext>
              </a:extLst>
            </p:cNvPr>
            <p:cNvCxnSpPr>
              <a:cxnSpLocks/>
            </p:cNvCxnSpPr>
            <p:nvPr/>
          </p:nvCxnSpPr>
          <p:spPr>
            <a:xfrm>
              <a:off x="685799" y="1239406"/>
              <a:ext cx="0" cy="3766457"/>
            </a:xfrm>
            <a:prstGeom prst="straightConnector1">
              <a:avLst/>
            </a:prstGeom>
            <a:ln>
              <a:headEnd type="diamond"/>
              <a:tailEnd type="diamon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441A223-39A0-23AE-D0F5-82BEEC9D9BE5}"/>
                </a:ext>
              </a:extLst>
            </p:cNvPr>
            <p:cNvSpPr txBox="1"/>
            <p:nvPr/>
          </p:nvSpPr>
          <p:spPr>
            <a:xfrm rot="16200000">
              <a:off x="-2209631" y="2363199"/>
              <a:ext cx="4837067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feature-height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816AF69-97A0-1E6B-6CD4-050DAFE191AA}"/>
                </a:ext>
              </a:extLst>
            </p:cNvPr>
            <p:cNvSpPr txBox="1"/>
            <p:nvPr/>
          </p:nvSpPr>
          <p:spPr>
            <a:xfrm>
              <a:off x="1279048" y="221330"/>
              <a:ext cx="5827418" cy="996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dirty="0"/>
                <a:t>feature-width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603E929-7CCC-F02E-F816-C834F1D24F09}"/>
              </a:ext>
            </a:extLst>
          </p:cNvPr>
          <p:cNvGrpSpPr/>
          <p:nvPr/>
        </p:nvGrpSpPr>
        <p:grpSpPr>
          <a:xfrm>
            <a:off x="7360021" y="3176438"/>
            <a:ext cx="4188687" cy="3034926"/>
            <a:chOff x="354955" y="3314609"/>
            <a:chExt cx="4188687" cy="3034926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9EF6C4-4266-43EB-DBF0-E79ADD8DC69A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4955" y="3314609"/>
              <a:ext cx="4188687" cy="3034926"/>
              <a:chOff x="265727" y="584337"/>
              <a:chExt cx="6102415" cy="4421526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6470A87-F0C1-2C98-3B70-77BB1DB8332A}"/>
                  </a:ext>
                </a:extLst>
              </p:cNvPr>
              <p:cNvSpPr/>
              <p:nvPr/>
            </p:nvSpPr>
            <p:spPr>
              <a:xfrm>
                <a:off x="914400" y="1217635"/>
                <a:ext cx="5453742" cy="3788228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00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D9BB4E62-C89C-EAEC-A8CB-7AD4AA3D74D6}"/>
                  </a:ext>
                </a:extLst>
              </p:cNvPr>
              <p:cNvCxnSpPr/>
              <p:nvPr/>
            </p:nvCxnSpPr>
            <p:spPr>
              <a:xfrm>
                <a:off x="914400" y="967263"/>
                <a:ext cx="5453742" cy="0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5347C1DE-B098-461F-CB3F-7BC5D9B1A1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799" y="1239406"/>
                <a:ext cx="0" cy="3766457"/>
              </a:xfrm>
              <a:prstGeom prst="straightConnector1">
                <a:avLst/>
              </a:prstGeom>
              <a:ln>
                <a:headEnd type="diamond"/>
                <a:tailEnd type="diamon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5B3AA0D-730B-DEA7-566D-01AEFC4599FD}"/>
                  </a:ext>
                </a:extLst>
              </p:cNvPr>
              <p:cNvSpPr txBox="1"/>
              <p:nvPr/>
            </p:nvSpPr>
            <p:spPr>
              <a:xfrm rot="16200000">
                <a:off x="-553472" y="2497822"/>
                <a:ext cx="2109211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image-height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DA8DC8-B9C9-4B70-551C-CC4A793D5F63}"/>
                  </a:ext>
                </a:extLst>
              </p:cNvPr>
              <p:cNvSpPr txBox="1"/>
              <p:nvPr/>
            </p:nvSpPr>
            <p:spPr>
              <a:xfrm>
                <a:off x="2590515" y="584337"/>
                <a:ext cx="2416629" cy="4708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500" dirty="0"/>
                  <a:t>image-width</a:t>
                </a:r>
              </a:p>
            </p:txBody>
          </p:sp>
        </p:grp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C256B08-0AA5-18DD-0916-15A7AD59B71E}"/>
                </a:ext>
              </a:extLst>
            </p:cNvPr>
            <p:cNvSpPr/>
            <p:nvPr/>
          </p:nvSpPr>
          <p:spPr>
            <a:xfrm>
              <a:off x="813259" y="3759097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17C1D5F-1CC2-C74F-0342-BAF295DE0419}"/>
                </a:ext>
              </a:extLst>
            </p:cNvPr>
            <p:cNvSpPr/>
            <p:nvPr/>
          </p:nvSpPr>
          <p:spPr>
            <a:xfrm>
              <a:off x="2595720" y="3759095"/>
              <a:ext cx="1768991" cy="1228761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00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C73B194-A208-3E21-5E38-F720F67D74EC}"/>
                </a:ext>
              </a:extLst>
            </p:cNvPr>
            <p:cNvSpPr/>
            <p:nvPr/>
          </p:nvSpPr>
          <p:spPr>
            <a:xfrm>
              <a:off x="1611086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EB4E0E-0308-BCD9-7BCD-B6DF4C66DFB4}"/>
                </a:ext>
              </a:extLst>
            </p:cNvPr>
            <p:cNvSpPr/>
            <p:nvPr/>
          </p:nvSpPr>
          <p:spPr>
            <a:xfrm>
              <a:off x="3436881" y="4327757"/>
              <a:ext cx="86668" cy="9144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2055626C-B29D-772F-0CAB-C66D76074637}"/>
                </a:ext>
              </a:extLst>
            </p:cNvPr>
            <p:cNvSpPr/>
            <p:nvPr/>
          </p:nvSpPr>
          <p:spPr>
            <a:xfrm rot="5400000">
              <a:off x="2427767" y="3754902"/>
              <a:ext cx="278869" cy="176899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E3B9BE-EDE9-7978-2EFB-B88D56C3C086}"/>
                </a:ext>
              </a:extLst>
            </p:cNvPr>
            <p:cNvSpPr txBox="1"/>
            <p:nvPr/>
          </p:nvSpPr>
          <p:spPr>
            <a:xfrm>
              <a:off x="1854664" y="4310400"/>
              <a:ext cx="10559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stride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7E4E45E-C0B5-C879-7EFC-699ADFA492F7}"/>
              </a:ext>
            </a:extLst>
          </p:cNvPr>
          <p:cNvSpPr txBox="1"/>
          <p:nvPr/>
        </p:nvSpPr>
        <p:spPr>
          <a:xfrm>
            <a:off x="555170" y="381000"/>
            <a:ext cx="52771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Anchor Box Calculation</a:t>
            </a:r>
          </a:p>
        </p:txBody>
      </p:sp>
    </p:spTree>
    <p:extLst>
      <p:ext uri="{BB962C8B-B14F-4D97-AF65-F5344CB8AC3E}">
        <p14:creationId xmlns:p14="http://schemas.microsoft.com/office/powerpoint/2010/main" val="228224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2F5A13-08FE-2EA6-F2D8-0A557B626CBC}"/>
              </a:ext>
            </a:extLst>
          </p:cNvPr>
          <p:cNvSpPr txBox="1"/>
          <p:nvPr/>
        </p:nvSpPr>
        <p:spPr>
          <a:xfrm>
            <a:off x="428263" y="289367"/>
            <a:ext cx="495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RPN: Box 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7DCD28-6BF7-8267-0B2C-8C025E160BD8}"/>
                  </a:ext>
                </a:extLst>
              </p:cNvPr>
              <p:cNvSpPr txBox="1"/>
              <p:nvPr/>
            </p:nvSpPr>
            <p:spPr>
              <a:xfrm>
                <a:off x="717630" y="1041722"/>
                <a:ext cx="10852070" cy="5219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  <a:spcAft>
                    <a:spcPts val="600"/>
                  </a:spcAft>
                </a:pPr>
                <a:r>
                  <a:rPr lang="en-US" b="1" dirty="0"/>
                  <a:t>Encoder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×4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 refence/target boxes,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denote anchors,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weights. We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so the center of boxes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so the center of boxes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b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b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7DCD28-6BF7-8267-0B2C-8C025E160B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630" y="1041722"/>
                <a:ext cx="10852070" cy="5219314"/>
              </a:xfrm>
              <a:prstGeom prst="rect">
                <a:avLst/>
              </a:prstGeom>
              <a:blipFill>
                <a:blip r:embed="rId2"/>
                <a:stretch>
                  <a:fillRect l="-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0487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6015492-FAB9-C093-1C4F-2B2E2D5F1EC5}"/>
              </a:ext>
            </a:extLst>
          </p:cNvPr>
          <p:cNvSpPr txBox="1"/>
          <p:nvPr/>
        </p:nvSpPr>
        <p:spPr>
          <a:xfrm>
            <a:off x="428263" y="289367"/>
            <a:ext cx="4953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RPN: Box 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7BBBDC-E018-32A3-F1A3-763E86484236}"/>
                  </a:ext>
                </a:extLst>
              </p:cNvPr>
              <p:cNvSpPr txBox="1"/>
              <p:nvPr/>
            </p:nvSpPr>
            <p:spPr>
              <a:xfrm>
                <a:off x="723900" y="1092200"/>
                <a:ext cx="10960100" cy="41310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b="1" dirty="0"/>
                  <a:t>Decoder</a:t>
                </a:r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and anchors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×4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as well as weights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We find bounding box locations that approximate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:r>
                  <a:rPr lang="en-US" dirty="0"/>
                  <a:t>so the center of boxes 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+0.5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b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−0.5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0.5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7BBBDC-E018-32A3-F1A3-763E86484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00" y="1092200"/>
                <a:ext cx="10960100" cy="4131003"/>
              </a:xfrm>
              <a:prstGeom prst="rect">
                <a:avLst/>
              </a:prstGeom>
              <a:blipFill>
                <a:blip r:embed="rId2"/>
                <a:stretch>
                  <a:fillRect l="-501" b="-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0674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9C6B-5984-4C73-4A30-E78B263F8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3005" y="996393"/>
                <a:ext cx="10515600" cy="469540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Equation 1 in [1] is used to map ROI to correct pyramid level (see slide#1), e.g., P2, P3, and P4.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𝑘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⌊"/>
                          <m:endChr m:val="⌋"/>
                          <m:ctrlP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400" b="0" i="0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𝑤h</m:t>
                                  </m:r>
                                </m:e>
                              </m:rad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/224)</m:t>
                              </m:r>
                            </m:e>
                          </m:func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</m:t>
                      </m:r>
                    </m:oMath>
                  </m:oMathPara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width and height of ROI in pixels on the input image,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index of the pyramid level (e.g., 4 means P4 and 2 means P2),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reference level (typically set to 4 for P4) and 224 is the geometric mean size of object size (size of input images used to train the backbone network).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1) We determine the geometric mean size of the reference object (the square root of size of input images used to train the backbone) i.e., 224. The geometric mean of the area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𝑎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is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treating width and height symmetrically and allow objects to be tall, wide or square, e.g.,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=32,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=32→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e>
                    </m:ra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=32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similar 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=16, 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=64→</m:t>
                    </m:r>
                    <m:rad>
                      <m:radPr>
                        <m:degHide m:val="on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=32.</m:t>
                        </m:r>
                      </m:e>
                    </m:rad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2) Determine the pyramid level,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corresponding to the geometric mean size of the reference object, e.g.,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level at which ROI of 224 is fully captured typically set to 4 for P4) 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3) We compute the geometric mean size of ROI,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𝑤h</m:t>
                        </m:r>
                      </m:e>
                    </m:rad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i="1" dirty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are width and height of the ROI in original image pixels whose values are from the RPN proposal boxes or ground-truth bounding boxes before resizing, e.g.,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=50,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=100,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=125, 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=200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𝑤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=125−50=75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h</m:t>
                    </m:r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=200−100=100.</m:t>
                    </m:r>
                  </m:oMath>
                </a14:m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4) Compute the fraction between the geometric mean ROI and the geometric mean size of reference object,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𝑤h</m:t>
                            </m:r>
                          </m:e>
                        </m:rad>
                      </m:num>
                      <m:den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224</m:t>
                        </m:r>
                      </m:den>
                    </m:f>
                  </m:oMath>
                </a14:m>
                <a:endParaRPr lang="en-US" sz="14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5) Since the pyramid was formed by factor of 2, we use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/>
                    </m:func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to determine additive shift from the refence pyramid level,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𝑤h</m:t>
                            </m:r>
                          </m:e>
                        </m:rad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/224)</m:t>
                        </m:r>
                      </m:e>
                    </m:func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6) Add the shift to the reference pyramid level and floor its to the closest level,</a:t>
                </a: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consider the case where ROI become smaller, say 1/2 of 224. We have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𝑘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𝑤h</m:t>
                                </m:r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/4</m:t>
                                </m:r>
                              </m:e>
                            </m:rad>
                            <m:r>
                              <a:rPr lang="en-US" sz="14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/224)</m:t>
                            </m:r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4+</m:t>
                        </m:r>
                        <m:func>
                          <m:func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400" b="0" i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(1/2)</m:t>
                            </m:r>
                          </m:e>
                        </m:func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4−1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=3</m:t>
                    </m:r>
                    <m:r>
                      <a:rPr lang="en-US" sz="1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</m:oMath>
                </a14:m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 Smaller ROI mapped to finer level in </a:t>
                </a:r>
                <a:r>
                  <a:rPr 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the pyramid.</a:t>
                </a: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endParaRPr 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F59C6B-5984-4C73-4A30-E78B263F8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005" y="996393"/>
                <a:ext cx="10515600" cy="4695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252090E-B7B0-5816-258E-2E143C434304}"/>
              </a:ext>
            </a:extLst>
          </p:cNvPr>
          <p:cNvSpPr txBox="1"/>
          <p:nvPr/>
        </p:nvSpPr>
        <p:spPr>
          <a:xfrm>
            <a:off x="525508" y="391757"/>
            <a:ext cx="60940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ROI to Pyramid Level Mapping in Mask R-CNN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E05C6D-EE31-349A-1081-748B88F0521A}"/>
              </a:ext>
            </a:extLst>
          </p:cNvPr>
          <p:cNvSpPr txBox="1"/>
          <p:nvPr/>
        </p:nvSpPr>
        <p:spPr>
          <a:xfrm>
            <a:off x="525508" y="6096911"/>
            <a:ext cx="8741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T. Lin, et al. Feature Pyramid Networks for Object Detection, arXiv:1612.03144 , 2017</a:t>
            </a:r>
          </a:p>
          <a:p>
            <a:r>
              <a:rPr lang="en-US" sz="1200" dirty="0">
                <a:hlinkClick r:id="rId3"/>
              </a:rPr>
              <a:t>vision/torchvision/ops/feature_pyramid_network.py at main · </a:t>
            </a:r>
            <a:r>
              <a:rPr lang="en-US" sz="1200" dirty="0" err="1">
                <a:hlinkClick r:id="rId3"/>
              </a:rPr>
              <a:t>pytorch</a:t>
            </a:r>
            <a:r>
              <a:rPr lang="en-US" sz="1200" dirty="0">
                <a:hlinkClick r:id="rId3"/>
              </a:rPr>
              <a:t>/vision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656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70DB2D-0E86-A170-05E4-EF7393847A0C}"/>
              </a:ext>
            </a:extLst>
          </p:cNvPr>
          <p:cNvSpPr txBox="1"/>
          <p:nvPr/>
        </p:nvSpPr>
        <p:spPr>
          <a:xfrm>
            <a:off x="749300" y="558800"/>
            <a:ext cx="9156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Relation between Anchor area/scale and geometric mean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98036-02B6-DC2C-5D00-78E873162B90}"/>
                  </a:ext>
                </a:extLst>
              </p:cNvPr>
              <p:cNvSpPr txBox="1"/>
              <p:nvPr/>
            </p:nvSpPr>
            <p:spPr>
              <a:xfrm>
                <a:off x="749300" y="1181100"/>
                <a:ext cx="9499600" cy="1221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/>
                  <a:t>The geometric mean defined as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𝑤h</m:t>
                        </m:r>
                      </m:e>
                    </m:rad>
                  </m:oMath>
                </a14:m>
                <a:r>
                  <a:rPr lang="en-US" dirty="0"/>
                  <a:t> match the anchor parameterization where anchor </a:t>
                </a:r>
                <a:r>
                  <a:rPr lang="en-US" b="1" dirty="0"/>
                  <a:t>scale</a:t>
                </a:r>
                <a:r>
                  <a:rPr lang="en-US" dirty="0"/>
                  <a:t> is the square root of area. For example, if ROI of a feature has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𝑤h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≈32</m:t>
                    </m:r>
                  </m:oMath>
                </a14:m>
                <a:r>
                  <a:rPr lang="en-US" dirty="0"/>
                  <a:t>, the feature will map near the feature level designed for the anchor with scale 32.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D98036-02B6-DC2C-5D00-78E873162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300" y="1181100"/>
                <a:ext cx="9499600" cy="1221553"/>
              </a:xfrm>
              <a:prstGeom prst="rect">
                <a:avLst/>
              </a:prstGeom>
              <a:blipFill>
                <a:blip r:embed="rId2"/>
                <a:stretch>
                  <a:fillRect l="-578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140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D7D4C14-55EF-64BC-FCEB-42B38F9EB283}"/>
              </a:ext>
            </a:extLst>
          </p:cNvPr>
          <p:cNvSpPr txBox="1"/>
          <p:nvPr/>
        </p:nvSpPr>
        <p:spPr>
          <a:xfrm>
            <a:off x="659757" y="370390"/>
            <a:ext cx="11053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MultiscaleRoIAlign</a:t>
            </a:r>
            <a:r>
              <a:rPr lang="en-US" sz="2400" b="1" dirty="0"/>
              <a:t>: _</a:t>
            </a:r>
            <a:r>
              <a:rPr lang="en-US" sz="2400" b="1" dirty="0" err="1"/>
              <a:t>infer_scale</a:t>
            </a:r>
            <a:r>
              <a:rPr lang="en-US" sz="2400" b="1" dirty="0"/>
              <a:t> and _</a:t>
            </a:r>
            <a:r>
              <a:rPr lang="en-US" sz="2400" b="1" dirty="0" err="1"/>
              <a:t>setup_scale</a:t>
            </a:r>
            <a:r>
              <a:rPr lang="en-US" sz="2400" b="1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502BA-1A38-35FF-D4C7-5BAB909E2597}"/>
                  </a:ext>
                </a:extLst>
              </p:cNvPr>
              <p:cNvSpPr txBox="1"/>
              <p:nvPr/>
            </p:nvSpPr>
            <p:spPr>
              <a:xfrm>
                <a:off x="659757" y="1180618"/>
                <a:ext cx="11053823" cy="4698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infer_scale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estimates scale as the ratio between feature size and image size using the following function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scale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round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size of feature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is the size of image because this will make scale discrete power of 2 matching how pyramid was formed. </a:t>
                </a:r>
              </a:p>
              <a:p>
                <a:pPr>
                  <a:lnSpc>
                    <a:spcPct val="13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For example,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=800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leads to ratio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=100/800=0.125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scale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round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(1/8))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However, if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=150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then the ratio is 0.1875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𝑠𝑐𝑎𝑙𝑒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round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(0.1875))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round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(−2.415)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30000"/>
                  </a:lnSpc>
                </a:pPr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  <a:hlinkClick r:id="rId2"/>
                  </a:rPr>
                  <a:t>setup_scale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uses scale return from _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infer_scale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to estimate 1</a:t>
                </a:r>
                <a:r>
                  <a:rPr lang="en-US" baseline="30000" dirty="0">
                    <a:latin typeface="Arial" panose="020B0604020202020204" pitchFamily="34" charset="0"/>
                    <a:cs typeface="Arial" panose="020B0604020202020204" pitchFamily="34" charset="0"/>
                  </a:rPr>
                  <a:t>st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pyramid level (finer images/features) referred to as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lvl_min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as well as last pyramid level referred to as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lvl_max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by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scale</m:t>
                        </m:r>
                      </m:e>
                    </m:func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. For example,</a:t>
                </a:r>
              </a:p>
              <a:p>
                <a:pPr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𝑙𝑣𝑙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_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𝑚𝑖𝑛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round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b="0" i="0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log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400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Arial" panose="020B0604020202020204" pitchFamily="34" charset="0"/>
                                                </a:rPr>
                                                <m:t>800</m:t>
                                              </m:r>
                                            </m:den>
                                          </m:f>
                                        </m:e>
                                      </m:d>
                                    </m:e>
                                  </m:func>
                                </m:e>
                              </m:d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−1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=1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ctr">
                  <a:lnSpc>
                    <a:spcPct val="130000"/>
                  </a:lnSpc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𝑙𝑣𝑙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_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𝑚𝑎𝑥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round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800</m:t>
                                    </m:r>
                                  </m:den>
                                </m:f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))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round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−4.64</m:t>
                                </m:r>
                              </m:e>
                            </m:d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−5</m:t>
                            </m:r>
                          </m:sup>
                        </m:sSup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=5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D0502BA-1A38-35FF-D4C7-5BAB909E2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57" y="1180618"/>
                <a:ext cx="11053823" cy="4698209"/>
              </a:xfrm>
              <a:prstGeom prst="rect">
                <a:avLst/>
              </a:prstGeom>
              <a:blipFill>
                <a:blip r:embed="rId3"/>
                <a:stretch>
                  <a:fillRect l="-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762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1906</TotalTime>
  <Words>1387</Words>
  <Application>Microsoft Office PowerPoint</Application>
  <PresentationFormat>Widescreen</PresentationFormat>
  <Paragraphs>110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Sureerat Reaungamornrat</dc:creator>
  <cp:lastModifiedBy>Sureerat Reaungamornrat</cp:lastModifiedBy>
  <cp:revision>16</cp:revision>
  <dcterms:created xsi:type="dcterms:W3CDTF">2025-08-07T21:48:04Z</dcterms:created>
  <dcterms:modified xsi:type="dcterms:W3CDTF">2025-09-08T04:49:43Z</dcterms:modified>
</cp:coreProperties>
</file>