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1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vision/blob/main/torchvision/ops/feature_pyramid_network.py#L183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ytorch/vision/blob/main/torchvision/ops/poolers.py#L1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7F775-6755-C934-967B-15DA64169CF9}"/>
              </a:ext>
            </a:extLst>
          </p:cNvPr>
          <p:cNvSpPr txBox="1"/>
          <p:nvPr/>
        </p:nvSpPr>
        <p:spPr>
          <a:xfrm>
            <a:off x="1691991" y="4631930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480D-D378-04BC-301E-60932A49009C}"/>
              </a:ext>
            </a:extLst>
          </p:cNvPr>
          <p:cNvSpPr txBox="1"/>
          <p:nvPr/>
        </p:nvSpPr>
        <p:spPr>
          <a:xfrm>
            <a:off x="1842402" y="3614517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67C67-4787-1D6D-58AC-D624D7C0C337}"/>
              </a:ext>
            </a:extLst>
          </p:cNvPr>
          <p:cNvSpPr txBox="1"/>
          <p:nvPr/>
        </p:nvSpPr>
        <p:spPr>
          <a:xfrm>
            <a:off x="2042742" y="249347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9BF09-3A81-D614-76D6-0BD77A2CAA67}"/>
              </a:ext>
            </a:extLst>
          </p:cNvPr>
          <p:cNvSpPr txBox="1"/>
          <p:nvPr/>
        </p:nvSpPr>
        <p:spPr>
          <a:xfrm>
            <a:off x="2337905" y="1509009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D05EC-8C82-4550-4D58-733821E686F4}"/>
              </a:ext>
            </a:extLst>
          </p:cNvPr>
          <p:cNvSpPr txBox="1"/>
          <p:nvPr/>
        </p:nvSpPr>
        <p:spPr>
          <a:xfrm>
            <a:off x="5873193" y="14506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43D53-ABC3-E0B0-E882-A7EDA424ED3C}"/>
              </a:ext>
            </a:extLst>
          </p:cNvPr>
          <p:cNvSpPr txBox="1"/>
          <p:nvPr/>
        </p:nvSpPr>
        <p:spPr>
          <a:xfrm>
            <a:off x="6347148" y="2620915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3000A-6503-E434-B700-F10A15A2CD51}"/>
              </a:ext>
            </a:extLst>
          </p:cNvPr>
          <p:cNvSpPr txBox="1"/>
          <p:nvPr/>
        </p:nvSpPr>
        <p:spPr>
          <a:xfrm>
            <a:off x="6273647" y="475099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46D80-7814-B6B0-335C-0B9BEC783A1F}"/>
              </a:ext>
            </a:extLst>
          </p:cNvPr>
          <p:cNvSpPr txBox="1"/>
          <p:nvPr/>
        </p:nvSpPr>
        <p:spPr>
          <a:xfrm>
            <a:off x="6616803" y="37440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D60E7-768C-A356-4801-9CADF8602210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0D7D-E42C-1E2A-E420-039167DAFBB1}"/>
              </a:ext>
            </a:extLst>
          </p:cNvPr>
          <p:cNvSpPr/>
          <p:nvPr/>
        </p:nvSpPr>
        <p:spPr>
          <a:xfrm>
            <a:off x="1130300" y="1003300"/>
            <a:ext cx="1181100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BAD66-D3AB-3B78-F186-42B00885D319}"/>
              </a:ext>
            </a:extLst>
          </p:cNvPr>
          <p:cNvSpPr txBox="1"/>
          <p:nvPr/>
        </p:nvSpPr>
        <p:spPr>
          <a:xfrm>
            <a:off x="800100" y="2370435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input image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46A97-0227-80E5-8719-551BF711B9FA}"/>
              </a:ext>
            </a:extLst>
          </p:cNvPr>
          <p:cNvCxnSpPr>
            <a:cxnSpLocks/>
          </p:cNvCxnSpPr>
          <p:nvPr/>
        </p:nvCxnSpPr>
        <p:spPr>
          <a:xfrm>
            <a:off x="2578100" y="1536700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34FDC-F2EC-4235-C00F-D098FF3916C9}"/>
              </a:ext>
            </a:extLst>
          </p:cNvPr>
          <p:cNvSpPr txBox="1"/>
          <p:nvPr/>
        </p:nvSpPr>
        <p:spPr>
          <a:xfrm>
            <a:off x="2495550" y="1631771"/>
            <a:ext cx="161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scale from _</a:t>
            </a:r>
            <a:r>
              <a:rPr lang="en-US" dirty="0" err="1"/>
              <a:t>infer_scale</a:t>
            </a:r>
            <a:r>
              <a:rPr lang="en-US" dirty="0"/>
              <a:t> to map ROI to feature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DD110-0BB0-5319-9C33-C25C78EEE24F}"/>
              </a:ext>
            </a:extLst>
          </p:cNvPr>
          <p:cNvSpPr/>
          <p:nvPr/>
        </p:nvSpPr>
        <p:spPr>
          <a:xfrm>
            <a:off x="4375150" y="1171308"/>
            <a:ext cx="952500" cy="920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08727-C0A7-B9D7-FCDE-AADD008B354C}"/>
              </a:ext>
            </a:extLst>
          </p:cNvPr>
          <p:cNvSpPr txBox="1"/>
          <p:nvPr/>
        </p:nvSpPr>
        <p:spPr>
          <a:xfrm>
            <a:off x="4216400" y="2138212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feature size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F06744-DB37-897C-7D66-D12F1CAFD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94556"/>
              </p:ext>
            </p:extLst>
          </p:nvPr>
        </p:nvGraphicFramePr>
        <p:xfrm>
          <a:off x="1082673" y="3801070"/>
          <a:ext cx="28257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644882768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05121926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60084857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9272093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19077898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782809207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757279821"/>
                    </a:ext>
                  </a:extLst>
                </a:gridCol>
              </a:tblGrid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50198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1566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53550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24462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0627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22287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6140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4897C56-CBA4-1C22-D939-74B858F10970}"/>
              </a:ext>
            </a:extLst>
          </p:cNvPr>
          <p:cNvSpPr txBox="1"/>
          <p:nvPr/>
        </p:nvSpPr>
        <p:spPr>
          <a:xfrm>
            <a:off x="4108450" y="4361722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divided feature-sized ROI into bin where the number of bins is the size of output (e.g., here is 7x7) </a:t>
            </a:r>
          </a:p>
        </p:txBody>
      </p:sp>
    </p:spTree>
    <p:extLst>
      <p:ext uri="{BB962C8B-B14F-4D97-AF65-F5344CB8AC3E}">
        <p14:creationId xmlns:p14="http://schemas.microsoft.com/office/powerpoint/2010/main" val="397640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296F2-7694-90C4-1750-55FA34130CA2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E116D0-58F0-41C7-A110-E1132F385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37409"/>
              </p:ext>
            </p:extLst>
          </p:nvPr>
        </p:nvGraphicFramePr>
        <p:xfrm>
          <a:off x="952500" y="930950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381313094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74250554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3053193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9730835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14526004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892594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5581023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42072026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6977606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4623957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9451657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83570922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7882964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695273253"/>
                    </a:ext>
                  </a:extLst>
                </a:gridCol>
              </a:tblGrid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931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78948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540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48172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7455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0267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3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10720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43736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364940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3696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855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60372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450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26701-BCD6-FFD8-AFBE-DA757526A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90229"/>
              </p:ext>
            </p:extLst>
          </p:nvPr>
        </p:nvGraphicFramePr>
        <p:xfrm>
          <a:off x="952500" y="930947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2">
                  <a:extLst>
                    <a:ext uri="{9D8B030D-6E8A-4147-A177-3AD203B41FA5}">
                      <a16:colId xmlns:a16="http://schemas.microsoft.com/office/drawing/2014/main" val="94341310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05700019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203651115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42496663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8414641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302955686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71977259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82746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741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679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69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771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514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3A3BCF-43B0-9E33-83CB-FBF4616B337E}"/>
              </a:ext>
            </a:extLst>
          </p:cNvPr>
          <p:cNvSpPr txBox="1"/>
          <p:nvPr/>
        </p:nvSpPr>
        <p:spPr>
          <a:xfrm>
            <a:off x="6769094" y="930947"/>
            <a:ext cx="436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divided feature-sized ROI further into sub-bin. Here each bin is </a:t>
            </a:r>
            <a:r>
              <a:rPr lang="en-US"/>
              <a:t>2x2 sub-bins.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𝑟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  <m:t>𝑟</m:t>
                              </m:r>
                            </m:e>
                          </m:rad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aspect ratios.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C40B1-16FE-A43C-20A4-0B2D559BB36E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 for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/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3 aspect ratios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𝑑h𝑤</m:t>
                    </m:r>
                  </m:oMath>
                </a14:m>
                <a:r>
                  <a:rPr lang="en-US" b="0" dirty="0"/>
                  <a:t> and an anchor box having volume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𝑑h𝑤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blipFill>
                <a:blip r:embed="rId2"/>
                <a:stretch>
                  <a:fillRect l="-519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F5A13-08FE-2EA6-F2D8-0A557B626CBC}"/>
              </a:ext>
            </a:extLst>
          </p:cNvPr>
          <p:cNvSpPr txBox="1"/>
          <p:nvPr/>
        </p:nvSpPr>
        <p:spPr>
          <a:xfrm>
            <a:off x="428263" y="289367"/>
            <a:ext cx="495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RPN: Box 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DCD28-6BF7-8267-0B2C-8C025E160BD8}"/>
                  </a:ext>
                </a:extLst>
              </p:cNvPr>
              <p:cNvSpPr txBox="1"/>
              <p:nvPr/>
            </p:nvSpPr>
            <p:spPr>
              <a:xfrm>
                <a:off x="717630" y="1041722"/>
                <a:ext cx="10852070" cy="521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b="1" dirty="0"/>
                  <a:t>Encoder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 refence/target boxes,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 anchors,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weights.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DCD28-6BF7-8267-0B2C-8C025E16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30" y="1041722"/>
                <a:ext cx="10852070" cy="5219314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15492-FAB9-C093-1C4F-2B2E2D5F1EC5}"/>
              </a:ext>
            </a:extLst>
          </p:cNvPr>
          <p:cNvSpPr txBox="1"/>
          <p:nvPr/>
        </p:nvSpPr>
        <p:spPr>
          <a:xfrm>
            <a:off x="428263" y="289367"/>
            <a:ext cx="495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RPN: Box 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BBBDC-E018-32A3-F1A3-763E86484236}"/>
                  </a:ext>
                </a:extLst>
              </p:cNvPr>
              <p:cNvSpPr txBox="1"/>
              <p:nvPr/>
            </p:nvSpPr>
            <p:spPr>
              <a:xfrm>
                <a:off x="723900" y="1092200"/>
                <a:ext cx="10960100" cy="413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b="1" dirty="0"/>
                  <a:t>Decoder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anchors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as well as weights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We find bounding box locations that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BBBDC-E018-32A3-F1A3-763E8648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092200"/>
                <a:ext cx="10960100" cy="4131003"/>
              </a:xfrm>
              <a:prstGeom prst="rect">
                <a:avLst/>
              </a:prstGeom>
              <a:blipFill>
                <a:blip r:embed="rId2"/>
                <a:stretch>
                  <a:fillRect l="-501" b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Equation 1 in [1] is used to map ROI to correct pyramid level (see slide#1), e.g., P2, P3, and P4.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224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ROI in pixels on the input image,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index of the pyramid level (e.g., 4 means P4 and 2 means P2),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reference level (typically set to 4 for P4) and 224 is the geometric mean size of object size (size of input images used to train the backbone network).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1) We determine the geometric mean size of the reference object (the square root of size of input images used to train the backbone) i.e., 224. The geometric mean of the area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treating width and height symmetrically and allow objects to be tall, wide or square, 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e>
                    </m:rad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2) Determine the pyramid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corresponding to the geometric mean size of the reference object, e.g.,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level at which ROI of 224 is fully captured typically set to 4 for P4)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3) We compute the geometric mean size of ROI,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the ROI in original image pixels whose values are from the RPN proposal boxes or ground-truth bounding boxes before resizing, e.g.,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125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125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4) Compute the fraction between the geometric mean ROI and the geometric mean size of reference object,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224</m:t>
                        </m:r>
                      </m:den>
                    </m:f>
                  </m:oMath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5) Since the pyramid was formed by factor of 2, we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determine additive shift from the refence pyramid level,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ra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224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6) Add the shift to the reference pyramid level and floor its to the closest level,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consider the case where ROI become smaller, say 1/2 of 224. We have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</m:rad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224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Smaller ROI mapped to finer level in 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the pyramid.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52090E-B7B0-5816-258E-2E143C434304}"/>
              </a:ext>
            </a:extLst>
          </p:cNvPr>
          <p:cNvSpPr txBox="1"/>
          <p:nvPr/>
        </p:nvSpPr>
        <p:spPr>
          <a:xfrm>
            <a:off x="525508" y="39175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ROI to Pyramid Level Mapping in Mask R-CNN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5C6D-EE31-349A-1081-748B88F0521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3"/>
              </a:rPr>
              <a:t>vision/torchvision/ops/feature_pyramid_network.py at main · </a:t>
            </a:r>
            <a:r>
              <a:rPr lang="en-US" sz="1200" dirty="0" err="1">
                <a:hlinkClick r:id="rId3"/>
              </a:rPr>
              <a:t>pytorch</a:t>
            </a:r>
            <a:r>
              <a:rPr lang="en-US" sz="1200" dirty="0">
                <a:hlinkClick r:id="rId3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6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70DB2D-0E86-A170-05E4-EF7393847A0C}"/>
              </a:ext>
            </a:extLst>
          </p:cNvPr>
          <p:cNvSpPr txBox="1"/>
          <p:nvPr/>
        </p:nvSpPr>
        <p:spPr>
          <a:xfrm>
            <a:off x="749300" y="558800"/>
            <a:ext cx="915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Relation between Anchor area/scale and 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/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The geometric mean defined as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</m:oMath>
                </a14:m>
                <a:r>
                  <a:rPr lang="en-US" dirty="0"/>
                  <a:t> match the anchor parameterization where anchor </a:t>
                </a:r>
                <a:r>
                  <a:rPr lang="en-US" b="1" dirty="0"/>
                  <a:t>scale</a:t>
                </a:r>
                <a:r>
                  <a:rPr lang="en-US" dirty="0"/>
                  <a:t> is the square root of area. For example, if ROI of a feature has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≈32</m:t>
                    </m:r>
                  </m:oMath>
                </a14:m>
                <a:r>
                  <a:rPr lang="en-US" dirty="0"/>
                  <a:t>, the feature will map near the feature level designed for the anchor with scale 32.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blipFill>
                <a:blip r:embed="rId2"/>
                <a:stretch>
                  <a:fillRect l="-5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0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D4C14-55EF-64BC-FCEB-42B38F9EB283}"/>
              </a:ext>
            </a:extLst>
          </p:cNvPr>
          <p:cNvSpPr txBox="1"/>
          <p:nvPr/>
        </p:nvSpPr>
        <p:spPr>
          <a:xfrm>
            <a:off x="659757" y="370390"/>
            <a:ext cx="1105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_</a:t>
            </a:r>
            <a:r>
              <a:rPr lang="en-US" sz="2400" b="1" dirty="0" err="1"/>
              <a:t>infer_scale</a:t>
            </a:r>
            <a:r>
              <a:rPr lang="en-US" sz="2400" b="1" dirty="0"/>
              <a:t> and _</a:t>
            </a:r>
            <a:r>
              <a:rPr lang="en-US" sz="2400" b="1" dirty="0" err="1"/>
              <a:t>setup_scale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/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estimates scale as the ratio between feature size and image size using the following function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round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feature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image because this will make scale discrete power of 2 matching how pyramid was formed. 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leads to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=100/800=0.125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(1/8))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 ratio is 0.1875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(0.1875))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(−2.415)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setup_scale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uses scale return from 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estimate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pyramid level (finer images/features)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lvl_min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as well as last pyramid level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scale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For example,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𝑙𝑣𝑙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round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400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800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𝑙𝑣𝑙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800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−4.64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−5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blipFill>
                <a:blip r:embed="rId3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6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1387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16</cp:revision>
  <dcterms:created xsi:type="dcterms:W3CDTF">2025-08-07T21:48:04Z</dcterms:created>
  <dcterms:modified xsi:type="dcterms:W3CDTF">2025-09-05T07:47:26Z</dcterms:modified>
</cp:coreProperties>
</file>