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87" autoAdjust="0"/>
  </p:normalViewPr>
  <p:slideViewPr>
    <p:cSldViewPr snapToGrid="0">
      <p:cViewPr>
        <p:scale>
          <a:sx n="60" d="100"/>
          <a:sy n="60" d="100"/>
        </p:scale>
        <p:origin x="1478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35FF-E1A8-4097-57E9-BF7502670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F341C-C425-DB76-D767-6D9DAA4D4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5E16E-81B1-4FF0-1EBB-A1CF40EC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03861-8EAC-8256-6C92-B8B9D361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396C8-7CF7-5E0C-7F6B-A5DECFF7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AD1-0407-FEE3-0206-41DB4D6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104ED-0F34-2D09-5C50-879018048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F5041-D4BA-EF13-BA7B-8629DA28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7807-F843-EBEB-6306-9BDA50EE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8A4A-0B96-FA06-3E71-5FF51985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3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B5862-A68B-680C-44A5-2384CA986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B299E-870C-64A7-4F0A-F55F93A66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7C84C-4435-476E-0E3A-13521FB2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131DF-B565-5C7B-B736-E4DBA3D8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C379C-41CD-AD0B-17E8-8282D351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6072-E34A-79AF-E7E6-536D74F7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32EC-FFB2-7647-F2F3-02FBB9564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0592D-DF56-7EF3-45D4-E99738BA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CE0E3-86CF-AC8B-D44B-565EB9C6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9FF42-F759-BBB3-6D7E-9FE7C181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9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47A5-5A7E-BBC8-DE78-BEC818EF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51C65-0AD9-9D29-D678-C7DC6DDEA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C576-404B-4D0B-8599-251433C6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56CF-44BD-B2DA-085B-EB469C8E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C5EC6-11F3-7997-A50F-FEEEBB51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5492-50A7-92BF-A6F3-8304C98E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494AF-C218-061B-06C9-5B1A04173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AB883-678A-37B5-FCD2-C1E19AD2F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7DB8B-ED5E-F760-257F-1883B4B4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B6A83-49AE-1867-467F-F4140CEE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ADD81-00B2-B1D0-7AF1-05541A6A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9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C6E5-9B1B-B2D3-FF55-A14A41D7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52F62-B940-5D47-5AA0-30C58A9E3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DDC48-AFCA-988A-7FDB-EBBDCC2F3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41FB0-266E-060C-7915-78BCFA2C6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AFBB1-6D3D-9F28-544A-77E408A1A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513DB-BE1B-D1F9-243E-0E6096B9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D8BFD-6E57-7026-977E-9B88D1E4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C08E3-5661-CDE6-5459-DE017ABB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B5EB-303D-B366-27D5-3C505E49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8B5CA-3623-C0E5-66BB-EB356EAF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5E23F-419C-6F26-ED1E-766342C7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27350-502E-5233-A8B2-E65D5951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3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5F278-01B8-B807-6100-461D7779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518A1-F87E-3DBD-CB4C-2B7B207A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0A091-FEC8-77DB-D34D-0970D05E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6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6585-16A5-DEE5-FFC0-C5AF512D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AC557-4D47-8CF8-BCAC-A884F88C0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2FCB8-A912-2224-0ACC-F10C7EC50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D662B-E57D-1729-B5E2-FDC14423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464AD-2FF6-8303-D542-51E3FDBA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F31FD-14ED-97E0-24E0-A45A24CE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4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B454-7AC7-51A3-5A82-76D5C6523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C39A1-F4EF-FEA4-4BCD-96A3499F7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0CC36-A04C-21E2-AF75-69819CA77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E2F17-B535-65CA-A86D-BD08EC41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E7300-3295-DA6E-A5DA-FD447DA4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FD7F2-E10D-EBC4-9B09-B0C051C3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5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20B8B-4405-94CC-509E-EF42550E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056E8-0E03-AD7A-552D-22AF6C79B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0B107-CEF3-CDF0-6145-AE48B61AF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F2F205-24F8-4489-8B05-D7769DC60EDD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E8F1E-E5A5-6B77-D4D7-7BA9AE0E3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D0CC-9AF1-7A43-1FE5-7D0541DBA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3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93CC90-0454-E005-EFBE-1E39C7DFC39C}"/>
              </a:ext>
            </a:extLst>
          </p:cNvPr>
          <p:cNvSpPr txBox="1"/>
          <p:nvPr/>
        </p:nvSpPr>
        <p:spPr>
          <a:xfrm>
            <a:off x="2514600" y="2209800"/>
            <a:ext cx="7056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Yolov7 backbone</a:t>
            </a:r>
          </a:p>
        </p:txBody>
      </p:sp>
    </p:spTree>
    <p:extLst>
      <p:ext uri="{BB962C8B-B14F-4D97-AF65-F5344CB8AC3E}">
        <p14:creationId xmlns:p14="http://schemas.microsoft.com/office/powerpoint/2010/main" val="4070356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AA103-845B-15F2-1243-9C0810C20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E24A8F-2ACD-DACC-6CBB-2DEF207E45A9}"/>
              </a:ext>
            </a:extLst>
          </p:cNvPr>
          <p:cNvSpPr txBox="1"/>
          <p:nvPr/>
        </p:nvSpPr>
        <p:spPr>
          <a:xfrm>
            <a:off x="426720" y="51816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Model:: _</a:t>
            </a:r>
            <a:r>
              <a:rPr lang="en-US" sz="2400" dirty="0" err="1"/>
              <a:t>initialize_aux_biases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BF8F47-BA20-4857-39A0-D1BDB5AECA12}"/>
                  </a:ext>
                </a:extLst>
              </p:cNvPr>
              <p:cNvSpPr txBox="1"/>
              <p:nvPr/>
            </p:nvSpPr>
            <p:spPr>
              <a:xfrm>
                <a:off x="426720" y="1142107"/>
                <a:ext cx="11612880" cy="558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2) </a:t>
                </a:r>
                <a:r>
                  <a:rPr lang="en-US" b="1" dirty="0"/>
                  <a:t>Initialization of class bias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bias.data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[:, 5:]+=math.log(0.6/ (nc-0.99)) </a:t>
                </a:r>
                <a:r>
                  <a:rPr lang="en-US" dirty="0"/>
                  <a:t>where </a:t>
                </a:r>
                <a:r>
                  <a:rPr lang="en-US" dirty="0" err="1"/>
                  <a:t>nc</a:t>
                </a:r>
                <a:r>
                  <a:rPr lang="en-US" dirty="0"/>
                  <a:t> is the number of class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Adding the small class </a:t>
                </a:r>
                <a:r>
                  <a:rPr lang="en-US" b="1" dirty="0"/>
                  <a:t>logit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bias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r>
                  <a:rPr lang="en-US" dirty="0"/>
                  <a:t>, which is a small uniform probability so the network does not start with high confidence predictions, to the random initialization previously done by </a:t>
                </a:r>
                <a:r>
                  <a:rPr lang="en-US" dirty="0" err="1"/>
                  <a:t>pytorch</a:t>
                </a:r>
                <a:r>
                  <a:rPr lang="en-US" dirty="0"/>
                  <a:t> to also preserve randomness.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Give the same (uniform) small probability to each class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−0.99)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However, since the probability is so small,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bias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Alternatively, one can initialize class bias by considering class imbalance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bias.data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[:, 5:]+=torch.log(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cf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cf.sum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()) </a:t>
                </a:r>
                <a:r>
                  <a:rPr lang="en-US" dirty="0"/>
                  <a:t>where </a:t>
                </a:r>
                <a:r>
                  <a:rPr lang="en-US" dirty="0" err="1"/>
                  <a:t>cf</a:t>
                </a:r>
                <a:r>
                  <a:rPr lang="en-US" dirty="0"/>
                  <a:t> is the class frequency tensor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𝑐𝑓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Similarly,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BF8F47-BA20-4857-39A0-D1BDB5AEC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1142107"/>
                <a:ext cx="11612880" cy="5587492"/>
              </a:xfrm>
              <a:prstGeom prst="rect">
                <a:avLst/>
              </a:prstGeom>
              <a:blipFill>
                <a:blip r:embed="rId2"/>
                <a:stretch>
                  <a:fillRect l="-420" b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2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D651D4-F5D1-D06F-FB78-30EA37040CF2}"/>
              </a:ext>
            </a:extLst>
          </p:cNvPr>
          <p:cNvSpPr txBox="1"/>
          <p:nvPr/>
        </p:nvSpPr>
        <p:spPr>
          <a:xfrm>
            <a:off x="542925" y="457200"/>
            <a:ext cx="460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Grid cell and stride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97A33-9E1E-0D9B-5530-17698C268068}"/>
              </a:ext>
            </a:extLst>
          </p:cNvPr>
          <p:cNvSpPr txBox="1"/>
          <p:nvPr/>
        </p:nvSpPr>
        <p:spPr>
          <a:xfrm>
            <a:off x="542924" y="1002510"/>
            <a:ext cx="11363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Cumulative stride at a certain level tells us how many input pixels corresponding to 1 feature map point at that level. This one feature map point is called grid cell in yolov7. </a:t>
            </a:r>
          </a:p>
          <a:p>
            <a:r>
              <a:rPr lang="en-US" dirty="0"/>
              <a:t>Small objects often detected on larger feature map which means smaller cumulative stride and smaller grid cell.</a:t>
            </a:r>
          </a:p>
          <a:p>
            <a:r>
              <a:rPr lang="en-US" dirty="0"/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2967CA-1981-6A70-B1C3-AF9C8964C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91053"/>
              </p:ext>
            </p:extLst>
          </p:nvPr>
        </p:nvGraphicFramePr>
        <p:xfrm>
          <a:off x="666750" y="2021416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22907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420861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03869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63566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Detection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Feature map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Grid cell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7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Small 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80x80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 input pixels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8x8 input pixels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17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Medium 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 input pixels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16x16 input pixels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68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Large 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20x20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 input pixels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32x32 input pixels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5682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B974232-3C06-BC81-D72D-D1BECA443FEC}"/>
              </a:ext>
            </a:extLst>
          </p:cNvPr>
          <p:cNvSpPr txBox="1"/>
          <p:nvPr/>
        </p:nvSpPr>
        <p:spPr>
          <a:xfrm>
            <a:off x="623887" y="3499696"/>
            <a:ext cx="10906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a point (</a:t>
            </a:r>
            <a:r>
              <a:rPr lang="en-US" dirty="0" err="1"/>
              <a:t>i</a:t>
            </a:r>
            <a:r>
              <a:rPr lang="en-US" dirty="0"/>
              <a:t>, j) on the feature map corresponds to a center at pixel (</a:t>
            </a:r>
            <a:r>
              <a:rPr lang="en-US" dirty="0" err="1"/>
              <a:t>i</a:t>
            </a:r>
            <a:r>
              <a:rPr lang="en-US" dirty="0"/>
              <a:t>*stride, j*stride) in the input image.</a:t>
            </a:r>
          </a:p>
          <a:p>
            <a:endParaRPr lang="en-US" dirty="0"/>
          </a:p>
          <a:p>
            <a:r>
              <a:rPr lang="en-US" dirty="0"/>
              <a:t>In yolov7, each prediction head works at different scale, e.g. the head with stride 8 detects small objects.</a:t>
            </a:r>
          </a:p>
          <a:p>
            <a:endParaRPr lang="en-US" dirty="0"/>
          </a:p>
          <a:p>
            <a:r>
              <a:rPr lang="en-US" dirty="0"/>
              <a:t>The predicted box coordinates are local to grid cells and to map them back to the image space, multiply by stride.</a:t>
            </a:r>
          </a:p>
          <a:p>
            <a:endParaRPr lang="en-US" dirty="0"/>
          </a:p>
          <a:p>
            <a:r>
              <a:rPr lang="en-US" dirty="0"/>
              <a:t>Anchors were inputted in image pixel unit and divided by stride to turn them into grid units.</a:t>
            </a:r>
          </a:p>
        </p:txBody>
      </p:sp>
    </p:spTree>
    <p:extLst>
      <p:ext uri="{BB962C8B-B14F-4D97-AF65-F5344CB8AC3E}">
        <p14:creationId xmlns:p14="http://schemas.microsoft.com/office/powerpoint/2010/main" val="835395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75610D6-15BE-55EC-A4D1-EE58A21B1A97}"/>
              </a:ext>
            </a:extLst>
          </p:cNvPr>
          <p:cNvSpPr/>
          <p:nvPr/>
        </p:nvSpPr>
        <p:spPr>
          <a:xfrm>
            <a:off x="6245226" y="2910914"/>
            <a:ext cx="47625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A06ED-53F0-7EA8-3B54-625B55C884A9}"/>
              </a:ext>
            </a:extLst>
          </p:cNvPr>
          <p:cNvSpPr txBox="1"/>
          <p:nvPr/>
        </p:nvSpPr>
        <p:spPr>
          <a:xfrm>
            <a:off x="352425" y="447675"/>
            <a:ext cx="599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Bounding box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FAF253-C194-1259-5788-D6C37FAE3879}"/>
                  </a:ext>
                </a:extLst>
              </p:cNvPr>
              <p:cNvSpPr txBox="1"/>
              <p:nvPr/>
            </p:nvSpPr>
            <p:spPr>
              <a:xfrm>
                <a:off x="352424" y="1118116"/>
                <a:ext cx="115157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YOLO returns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bounding boxes </a:t>
                </a:r>
                <a:r>
                  <a:rPr lang="en-US" dirty="0"/>
                  <a:t>per feature map grid,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number of anchors. These bounding box are originally defined by their </a:t>
                </a:r>
                <a:r>
                  <a:rPr lang="en-US" b="1" dirty="0"/>
                  <a:t>center</a:t>
                </a:r>
                <a:r>
                  <a:rPr lang="en-US" dirty="0"/>
                  <a:t> (at the feature grid location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mapped to the image pixel space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stride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stride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and their </a:t>
                </a:r>
                <a:r>
                  <a:rPr lang="en-US" b="1" dirty="0"/>
                  <a:t>width</a:t>
                </a:r>
                <a:r>
                  <a:rPr lang="en-US" dirty="0"/>
                  <a:t> and </a:t>
                </a:r>
                <a:r>
                  <a:rPr lang="en-US" b="1" dirty="0"/>
                  <a:t>height</a:t>
                </a:r>
                <a:r>
                  <a:rPr lang="en-US" dirty="0"/>
                  <a:t> as inputted by users.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FAF253-C194-1259-5788-D6C37FAE3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4" y="1118116"/>
                <a:ext cx="11515725" cy="923330"/>
              </a:xfrm>
              <a:prstGeom prst="rect">
                <a:avLst/>
              </a:prstGeom>
              <a:blipFill>
                <a:blip r:embed="rId2"/>
                <a:stretch>
                  <a:fillRect l="-476" t="-2632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1493B2-C48F-40F8-F326-E0FFE0483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860479"/>
              </p:ext>
            </p:extLst>
          </p:nvPr>
        </p:nvGraphicFramePr>
        <p:xfrm>
          <a:off x="6096001" y="2737976"/>
          <a:ext cx="112077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92">
                  <a:extLst>
                    <a:ext uri="{9D8B030D-6E8A-4147-A177-3AD203B41FA5}">
                      <a16:colId xmlns:a16="http://schemas.microsoft.com/office/drawing/2014/main" val="1468508236"/>
                    </a:ext>
                  </a:extLst>
                </a:gridCol>
                <a:gridCol w="373592">
                  <a:extLst>
                    <a:ext uri="{9D8B030D-6E8A-4147-A177-3AD203B41FA5}">
                      <a16:colId xmlns:a16="http://schemas.microsoft.com/office/drawing/2014/main" val="1019239032"/>
                    </a:ext>
                  </a:extLst>
                </a:gridCol>
                <a:gridCol w="373592">
                  <a:extLst>
                    <a:ext uri="{9D8B030D-6E8A-4147-A177-3AD203B41FA5}">
                      <a16:colId xmlns:a16="http://schemas.microsoft.com/office/drawing/2014/main" val="118799781"/>
                    </a:ext>
                  </a:extLst>
                </a:gridCol>
              </a:tblGrid>
              <a:tr h="3474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486061"/>
                  </a:ext>
                </a:extLst>
              </a:tr>
              <a:tr h="3474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487966"/>
                  </a:ext>
                </a:extLst>
              </a:tr>
              <a:tr h="3474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670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F0592A-0D9E-2F8F-BD96-7F24CA4F8AD6}"/>
                  </a:ext>
                </a:extLst>
              </p:cNvPr>
              <p:cNvSpPr txBox="1"/>
              <p:nvPr/>
            </p:nvSpPr>
            <p:spPr>
              <a:xfrm>
                <a:off x="6026762" y="2757024"/>
                <a:ext cx="5048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 dirty="0" err="1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 dirty="0" err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i="1" dirty="0" err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400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3333CC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F0592A-0D9E-2F8F-BD96-7F24CA4F8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762" y="2757024"/>
                <a:ext cx="504825" cy="307777"/>
              </a:xfrm>
              <a:prstGeom prst="rect">
                <a:avLst/>
              </a:prstGeom>
              <a:blipFill>
                <a:blip r:embed="rId3"/>
                <a:stretch>
                  <a:fillRect r="-2439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1B965D92-FC7C-24DA-17D4-0B25C58B165C}"/>
              </a:ext>
            </a:extLst>
          </p:cNvPr>
          <p:cNvSpPr/>
          <p:nvPr/>
        </p:nvSpPr>
        <p:spPr>
          <a:xfrm>
            <a:off x="6623052" y="2910913"/>
            <a:ext cx="47625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4B8017-A385-D8A9-956C-3AC292B04889}"/>
              </a:ext>
            </a:extLst>
          </p:cNvPr>
          <p:cNvSpPr/>
          <p:nvPr/>
        </p:nvSpPr>
        <p:spPr>
          <a:xfrm>
            <a:off x="7008691" y="2910913"/>
            <a:ext cx="47625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0DA84F-3218-7991-B087-DBE803BA5D19}"/>
              </a:ext>
            </a:extLst>
          </p:cNvPr>
          <p:cNvSpPr/>
          <p:nvPr/>
        </p:nvSpPr>
        <p:spPr>
          <a:xfrm>
            <a:off x="6255363" y="3269346"/>
            <a:ext cx="47625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060B81-7AD1-6AED-535E-26B100109542}"/>
              </a:ext>
            </a:extLst>
          </p:cNvPr>
          <p:cNvSpPr/>
          <p:nvPr/>
        </p:nvSpPr>
        <p:spPr>
          <a:xfrm>
            <a:off x="6641002" y="3269346"/>
            <a:ext cx="47625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6067A2-CE7B-371A-7969-875BA68C40D4}"/>
              </a:ext>
            </a:extLst>
          </p:cNvPr>
          <p:cNvSpPr/>
          <p:nvPr/>
        </p:nvSpPr>
        <p:spPr>
          <a:xfrm>
            <a:off x="6249501" y="3632522"/>
            <a:ext cx="47625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1A759F-0F2B-1C45-0813-155BB40D2EBA}"/>
              </a:ext>
            </a:extLst>
          </p:cNvPr>
          <p:cNvSpPr/>
          <p:nvPr/>
        </p:nvSpPr>
        <p:spPr>
          <a:xfrm>
            <a:off x="6635140" y="3632522"/>
            <a:ext cx="47625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9C917FD-DE86-C75B-1B50-13873B1222CA}"/>
              </a:ext>
            </a:extLst>
          </p:cNvPr>
          <p:cNvSpPr/>
          <p:nvPr/>
        </p:nvSpPr>
        <p:spPr>
          <a:xfrm>
            <a:off x="7008691" y="3269346"/>
            <a:ext cx="47625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2C0835-6EB2-C439-F8CC-F9998493643E}"/>
              </a:ext>
            </a:extLst>
          </p:cNvPr>
          <p:cNvSpPr/>
          <p:nvPr/>
        </p:nvSpPr>
        <p:spPr>
          <a:xfrm>
            <a:off x="7020779" y="3627779"/>
            <a:ext cx="47625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C0DB209-7B7D-9080-C35A-546F90A4B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978405"/>
              </p:ext>
            </p:extLst>
          </p:nvPr>
        </p:nvGraphicFramePr>
        <p:xfrm>
          <a:off x="1720848" y="2251464"/>
          <a:ext cx="3254377" cy="2764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911">
                  <a:extLst>
                    <a:ext uri="{9D8B030D-6E8A-4147-A177-3AD203B41FA5}">
                      <a16:colId xmlns:a16="http://schemas.microsoft.com/office/drawing/2014/main" val="1555773223"/>
                    </a:ext>
                  </a:extLst>
                </a:gridCol>
                <a:gridCol w="464911">
                  <a:extLst>
                    <a:ext uri="{9D8B030D-6E8A-4147-A177-3AD203B41FA5}">
                      <a16:colId xmlns:a16="http://schemas.microsoft.com/office/drawing/2014/main" val="583237578"/>
                    </a:ext>
                  </a:extLst>
                </a:gridCol>
                <a:gridCol w="464911">
                  <a:extLst>
                    <a:ext uri="{9D8B030D-6E8A-4147-A177-3AD203B41FA5}">
                      <a16:colId xmlns:a16="http://schemas.microsoft.com/office/drawing/2014/main" val="876146856"/>
                    </a:ext>
                  </a:extLst>
                </a:gridCol>
                <a:gridCol w="464911">
                  <a:extLst>
                    <a:ext uri="{9D8B030D-6E8A-4147-A177-3AD203B41FA5}">
                      <a16:colId xmlns:a16="http://schemas.microsoft.com/office/drawing/2014/main" val="322983415"/>
                    </a:ext>
                  </a:extLst>
                </a:gridCol>
                <a:gridCol w="464911">
                  <a:extLst>
                    <a:ext uri="{9D8B030D-6E8A-4147-A177-3AD203B41FA5}">
                      <a16:colId xmlns:a16="http://schemas.microsoft.com/office/drawing/2014/main" val="3757741044"/>
                    </a:ext>
                  </a:extLst>
                </a:gridCol>
                <a:gridCol w="464911">
                  <a:extLst>
                    <a:ext uri="{9D8B030D-6E8A-4147-A177-3AD203B41FA5}">
                      <a16:colId xmlns:a16="http://schemas.microsoft.com/office/drawing/2014/main" val="2732269733"/>
                    </a:ext>
                  </a:extLst>
                </a:gridCol>
                <a:gridCol w="464911">
                  <a:extLst>
                    <a:ext uri="{9D8B030D-6E8A-4147-A177-3AD203B41FA5}">
                      <a16:colId xmlns:a16="http://schemas.microsoft.com/office/drawing/2014/main" val="4228563450"/>
                    </a:ext>
                  </a:extLst>
                </a:gridCol>
              </a:tblGrid>
              <a:tr h="4606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40208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119716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69411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869853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154599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1755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D7008D-5488-D4ED-B260-B69E98168B23}"/>
                  </a:ext>
                </a:extLst>
              </p:cNvPr>
              <p:cNvSpPr txBox="1"/>
              <p:nvPr/>
            </p:nvSpPr>
            <p:spPr>
              <a:xfrm>
                <a:off x="217567" y="4876857"/>
                <a:ext cx="11785438" cy="15211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The detection heads estimate </a:t>
                </a:r>
                <a:r>
                  <a:rPr lang="en-US" b="1" dirty="0"/>
                  <a:t>center offsets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) and </a:t>
                </a:r>
                <a:r>
                  <a:rPr lang="en-US" b="1" dirty="0"/>
                  <a:t>width and height adjustment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) to modify the original bounding boxes to proper ones. The head outputs tensors in the following format</a:t>
                </a:r>
              </a:p>
              <a:p>
                <a:r>
                  <a:rPr lang="en-US" dirty="0"/>
                  <a:t>(#anchors) 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objectness</a:t>
                </a:r>
                <a:r>
                  <a:rPr lang="en-US" dirty="0"/>
                  <a:t>, class</a:t>
                </a:r>
                <a:r>
                  <a:rPr lang="en-US" baseline="-25000" dirty="0"/>
                  <a:t>1</a:t>
                </a:r>
                <a:r>
                  <a:rPr lang="en-US" dirty="0"/>
                  <a:t>, class</a:t>
                </a:r>
                <a:r>
                  <a:rPr lang="en-US" baseline="-25000" dirty="0"/>
                  <a:t>2</a:t>
                </a:r>
                <a:r>
                  <a:rPr lang="en-US" dirty="0"/>
                  <a:t>, …, </a:t>
                </a:r>
                <a:r>
                  <a:rPr lang="en-US" dirty="0" err="1"/>
                  <a:t>class</a:t>
                </a:r>
                <a:r>
                  <a:rPr lang="en-US" baseline="-25000" dirty="0" err="1"/>
                  <a:t>nc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The output from the head first passed through the sigmoid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 ∙ )</m:t>
                    </m:r>
                  </m:oMath>
                </a14:m>
                <a:r>
                  <a:rPr lang="en-US" dirty="0"/>
                  <a:t> so the range of each output element is [0,1].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D7008D-5488-D4ED-B260-B69E98168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67" y="4876857"/>
                <a:ext cx="11785438" cy="1521186"/>
              </a:xfrm>
              <a:prstGeom prst="rect">
                <a:avLst/>
              </a:prstGeom>
              <a:blipFill>
                <a:blip r:embed="rId4"/>
                <a:stretch>
                  <a:fillRect l="-466" b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8228C58B-0D45-510D-E15D-F0496418E9D1}"/>
              </a:ext>
            </a:extLst>
          </p:cNvPr>
          <p:cNvSpPr/>
          <p:nvPr/>
        </p:nvSpPr>
        <p:spPr>
          <a:xfrm>
            <a:off x="6096000" y="2737976"/>
            <a:ext cx="366591" cy="374355"/>
          </a:xfrm>
          <a:prstGeom prst="rect">
            <a:avLst/>
          </a:prstGeom>
          <a:noFill/>
          <a:ln w="57150">
            <a:solidFill>
              <a:srgbClr val="333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3AEBD3-3257-0315-7698-71ECC0D97743}"/>
              </a:ext>
            </a:extLst>
          </p:cNvPr>
          <p:cNvSpPr/>
          <p:nvPr/>
        </p:nvSpPr>
        <p:spPr>
          <a:xfrm>
            <a:off x="1720848" y="2240506"/>
            <a:ext cx="2307142" cy="2343069"/>
          </a:xfrm>
          <a:prstGeom prst="rect">
            <a:avLst/>
          </a:prstGeom>
          <a:noFill/>
          <a:ln w="57150">
            <a:solidFill>
              <a:srgbClr val="333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D6A4FF1-2F23-CD45-AF8F-32555A501E08}"/>
              </a:ext>
            </a:extLst>
          </p:cNvPr>
          <p:cNvGrpSpPr/>
          <p:nvPr/>
        </p:nvGrpSpPr>
        <p:grpSpPr>
          <a:xfrm>
            <a:off x="1937235" y="2465195"/>
            <a:ext cx="2843427" cy="58043"/>
            <a:chOff x="1937235" y="2465195"/>
            <a:chExt cx="2843427" cy="5804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AD8C2D1-566D-74EF-3EA4-09C0F05FD502}"/>
                </a:ext>
              </a:extLst>
            </p:cNvPr>
            <p:cNvSpPr/>
            <p:nvPr/>
          </p:nvSpPr>
          <p:spPr>
            <a:xfrm>
              <a:off x="1937235" y="2473493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F53A8E8-A5E7-94C6-A8E3-38CF0EB08F0E}"/>
                </a:ext>
              </a:extLst>
            </p:cNvPr>
            <p:cNvSpPr/>
            <p:nvPr/>
          </p:nvSpPr>
          <p:spPr>
            <a:xfrm>
              <a:off x="2387040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5153E39-A9EB-66F5-35A2-3B14097B6C45}"/>
                </a:ext>
              </a:extLst>
            </p:cNvPr>
            <p:cNvSpPr/>
            <p:nvPr/>
          </p:nvSpPr>
          <p:spPr>
            <a:xfrm>
              <a:off x="2873756" y="2477519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9AC7893-6626-26EE-7AA6-892E2BB00F85}"/>
                </a:ext>
              </a:extLst>
            </p:cNvPr>
            <p:cNvSpPr/>
            <p:nvPr/>
          </p:nvSpPr>
          <p:spPr>
            <a:xfrm>
              <a:off x="3335136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C0EA4D5-2C8E-DE9E-1C40-7FA587AF6127}"/>
                </a:ext>
              </a:extLst>
            </p:cNvPr>
            <p:cNvSpPr/>
            <p:nvPr/>
          </p:nvSpPr>
          <p:spPr>
            <a:xfrm>
              <a:off x="3796516" y="246703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218522-DFAB-C974-23FB-35CD7B3F3FA4}"/>
                </a:ext>
              </a:extLst>
            </p:cNvPr>
            <p:cNvSpPr/>
            <p:nvPr/>
          </p:nvSpPr>
          <p:spPr>
            <a:xfrm>
              <a:off x="4246321" y="2465195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5D15D2E-03D1-2482-1FA4-2AFBFC3A8B96}"/>
                </a:ext>
              </a:extLst>
            </p:cNvPr>
            <p:cNvSpPr/>
            <p:nvPr/>
          </p:nvSpPr>
          <p:spPr>
            <a:xfrm>
              <a:off x="4733037" y="2471060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1E90B0-EB9A-5974-2809-FD83DCB6DEC3}"/>
              </a:ext>
            </a:extLst>
          </p:cNvPr>
          <p:cNvGrpSpPr/>
          <p:nvPr/>
        </p:nvGrpSpPr>
        <p:grpSpPr>
          <a:xfrm>
            <a:off x="1937235" y="2920398"/>
            <a:ext cx="2843427" cy="58043"/>
            <a:chOff x="1937235" y="2465195"/>
            <a:chExt cx="2843427" cy="5804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F1C0E90-5677-D5E5-E9C5-AAA2DE2DA5A6}"/>
                </a:ext>
              </a:extLst>
            </p:cNvPr>
            <p:cNvSpPr/>
            <p:nvPr/>
          </p:nvSpPr>
          <p:spPr>
            <a:xfrm>
              <a:off x="1937235" y="2473493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EC7F716-FC14-D730-3F79-06450B40F41E}"/>
                </a:ext>
              </a:extLst>
            </p:cNvPr>
            <p:cNvSpPr/>
            <p:nvPr/>
          </p:nvSpPr>
          <p:spPr>
            <a:xfrm>
              <a:off x="2387040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87C877-6835-65BE-D32E-5D338EC9E22D}"/>
                </a:ext>
              </a:extLst>
            </p:cNvPr>
            <p:cNvSpPr/>
            <p:nvPr/>
          </p:nvSpPr>
          <p:spPr>
            <a:xfrm>
              <a:off x="2873756" y="2477519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1796D9A-472B-76DC-C854-AFE5B067C66E}"/>
                </a:ext>
              </a:extLst>
            </p:cNvPr>
            <p:cNvSpPr/>
            <p:nvPr/>
          </p:nvSpPr>
          <p:spPr>
            <a:xfrm>
              <a:off x="3335136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33526D-A581-F3B2-BE9E-19CA40F76EA1}"/>
                </a:ext>
              </a:extLst>
            </p:cNvPr>
            <p:cNvSpPr/>
            <p:nvPr/>
          </p:nvSpPr>
          <p:spPr>
            <a:xfrm>
              <a:off x="3796516" y="246703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F564E18-0699-94F3-A997-FAC9B65083B2}"/>
                </a:ext>
              </a:extLst>
            </p:cNvPr>
            <p:cNvSpPr/>
            <p:nvPr/>
          </p:nvSpPr>
          <p:spPr>
            <a:xfrm>
              <a:off x="4246321" y="2465195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493E20A-7EC1-1FD1-FC22-B47926A7832C}"/>
                </a:ext>
              </a:extLst>
            </p:cNvPr>
            <p:cNvSpPr/>
            <p:nvPr/>
          </p:nvSpPr>
          <p:spPr>
            <a:xfrm>
              <a:off x="4733037" y="2471060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BA85771-2943-5B3D-88BD-810B3F494557}"/>
              </a:ext>
            </a:extLst>
          </p:cNvPr>
          <p:cNvGrpSpPr/>
          <p:nvPr/>
        </p:nvGrpSpPr>
        <p:grpSpPr>
          <a:xfrm>
            <a:off x="1913422" y="3384354"/>
            <a:ext cx="2843427" cy="58043"/>
            <a:chOff x="1937235" y="2465195"/>
            <a:chExt cx="2843427" cy="5804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9FC1B37-79D1-1B61-67C5-C911D7CDD204}"/>
                </a:ext>
              </a:extLst>
            </p:cNvPr>
            <p:cNvSpPr/>
            <p:nvPr/>
          </p:nvSpPr>
          <p:spPr>
            <a:xfrm>
              <a:off x="1937235" y="2473493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AB8DB1A-284C-C5B6-2BAA-9BD4C067A17E}"/>
                </a:ext>
              </a:extLst>
            </p:cNvPr>
            <p:cNvSpPr/>
            <p:nvPr/>
          </p:nvSpPr>
          <p:spPr>
            <a:xfrm>
              <a:off x="2387040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51F09AF-4718-3A15-B1E6-448BB110552D}"/>
                </a:ext>
              </a:extLst>
            </p:cNvPr>
            <p:cNvSpPr/>
            <p:nvPr/>
          </p:nvSpPr>
          <p:spPr>
            <a:xfrm>
              <a:off x="2873756" y="2477519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8E8216F-DAEE-CE9C-31C6-25688714BFB2}"/>
                </a:ext>
              </a:extLst>
            </p:cNvPr>
            <p:cNvSpPr/>
            <p:nvPr/>
          </p:nvSpPr>
          <p:spPr>
            <a:xfrm>
              <a:off x="3335136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E44E652-84A2-D0E5-D778-32EF43798A57}"/>
                </a:ext>
              </a:extLst>
            </p:cNvPr>
            <p:cNvSpPr/>
            <p:nvPr/>
          </p:nvSpPr>
          <p:spPr>
            <a:xfrm>
              <a:off x="3796516" y="246703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53324A4-221A-5C34-152C-A6B54FD3CFEF}"/>
                </a:ext>
              </a:extLst>
            </p:cNvPr>
            <p:cNvSpPr/>
            <p:nvPr/>
          </p:nvSpPr>
          <p:spPr>
            <a:xfrm>
              <a:off x="4246321" y="2465195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2DC14B4-AB51-0258-B718-C1EE94C4DF73}"/>
                </a:ext>
              </a:extLst>
            </p:cNvPr>
            <p:cNvSpPr/>
            <p:nvPr/>
          </p:nvSpPr>
          <p:spPr>
            <a:xfrm>
              <a:off x="4733037" y="2471060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057F2A1-DD47-1A7C-620B-E3CC1C12A4D2}"/>
              </a:ext>
            </a:extLst>
          </p:cNvPr>
          <p:cNvGrpSpPr/>
          <p:nvPr/>
        </p:nvGrpSpPr>
        <p:grpSpPr>
          <a:xfrm>
            <a:off x="1912759" y="3826885"/>
            <a:ext cx="2843427" cy="58043"/>
            <a:chOff x="1937235" y="2465195"/>
            <a:chExt cx="2843427" cy="58043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47CAF49-7364-8E84-4DFE-40160E608070}"/>
                </a:ext>
              </a:extLst>
            </p:cNvPr>
            <p:cNvSpPr/>
            <p:nvPr/>
          </p:nvSpPr>
          <p:spPr>
            <a:xfrm>
              <a:off x="1937235" y="2473493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7CD178A-08C9-88E5-464F-C7855780D62C}"/>
                </a:ext>
              </a:extLst>
            </p:cNvPr>
            <p:cNvSpPr/>
            <p:nvPr/>
          </p:nvSpPr>
          <p:spPr>
            <a:xfrm>
              <a:off x="2387040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F3CC561-3E9D-3327-50C5-484DA94A049A}"/>
                </a:ext>
              </a:extLst>
            </p:cNvPr>
            <p:cNvSpPr/>
            <p:nvPr/>
          </p:nvSpPr>
          <p:spPr>
            <a:xfrm>
              <a:off x="2873756" y="2477519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363CCB5-B125-FFAD-B198-26754C112E5D}"/>
                </a:ext>
              </a:extLst>
            </p:cNvPr>
            <p:cNvSpPr/>
            <p:nvPr/>
          </p:nvSpPr>
          <p:spPr>
            <a:xfrm>
              <a:off x="3335136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ED243C7-D6FB-1050-0953-5279920349F3}"/>
                </a:ext>
              </a:extLst>
            </p:cNvPr>
            <p:cNvSpPr/>
            <p:nvPr/>
          </p:nvSpPr>
          <p:spPr>
            <a:xfrm>
              <a:off x="3796516" y="246703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EC3BD3D-D230-07E1-0CF2-EBB4674B9A5C}"/>
                </a:ext>
              </a:extLst>
            </p:cNvPr>
            <p:cNvSpPr/>
            <p:nvPr/>
          </p:nvSpPr>
          <p:spPr>
            <a:xfrm>
              <a:off x="4246321" y="2465195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B8284AC-81ED-978A-EB33-F3035C065678}"/>
                </a:ext>
              </a:extLst>
            </p:cNvPr>
            <p:cNvSpPr/>
            <p:nvPr/>
          </p:nvSpPr>
          <p:spPr>
            <a:xfrm>
              <a:off x="4733037" y="2471060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B278C84-76FC-7BCB-3654-9410C4DD49B0}"/>
              </a:ext>
            </a:extLst>
          </p:cNvPr>
          <p:cNvGrpSpPr/>
          <p:nvPr/>
        </p:nvGrpSpPr>
        <p:grpSpPr>
          <a:xfrm>
            <a:off x="1912758" y="4316975"/>
            <a:ext cx="2843427" cy="58043"/>
            <a:chOff x="1937235" y="2465195"/>
            <a:chExt cx="2843427" cy="5804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F630507-63F3-1CED-977F-48AE7DD2A77C}"/>
                </a:ext>
              </a:extLst>
            </p:cNvPr>
            <p:cNvSpPr/>
            <p:nvPr/>
          </p:nvSpPr>
          <p:spPr>
            <a:xfrm>
              <a:off x="1937235" y="2473493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E05D86A-2B75-2128-2C8C-B5C0E7F31319}"/>
                </a:ext>
              </a:extLst>
            </p:cNvPr>
            <p:cNvSpPr/>
            <p:nvPr/>
          </p:nvSpPr>
          <p:spPr>
            <a:xfrm>
              <a:off x="2387040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91AEDC-1E38-5CCC-0E49-C79103D8D433}"/>
                </a:ext>
              </a:extLst>
            </p:cNvPr>
            <p:cNvSpPr/>
            <p:nvPr/>
          </p:nvSpPr>
          <p:spPr>
            <a:xfrm>
              <a:off x="2873756" y="2477519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EC0E859-6273-A02E-6FAE-B998DB9428AF}"/>
                </a:ext>
              </a:extLst>
            </p:cNvPr>
            <p:cNvSpPr/>
            <p:nvPr/>
          </p:nvSpPr>
          <p:spPr>
            <a:xfrm>
              <a:off x="3335136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CA1D62-97A0-750A-54A3-83D845762020}"/>
                </a:ext>
              </a:extLst>
            </p:cNvPr>
            <p:cNvSpPr/>
            <p:nvPr/>
          </p:nvSpPr>
          <p:spPr>
            <a:xfrm>
              <a:off x="3796516" y="246703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3C1BDCF-5B12-90DB-09BF-DDAF97AD9394}"/>
                </a:ext>
              </a:extLst>
            </p:cNvPr>
            <p:cNvSpPr/>
            <p:nvPr/>
          </p:nvSpPr>
          <p:spPr>
            <a:xfrm>
              <a:off x="4246321" y="2465195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3B572B1-9740-99E3-EB49-ED011A55B8E0}"/>
                </a:ext>
              </a:extLst>
            </p:cNvPr>
            <p:cNvSpPr/>
            <p:nvPr/>
          </p:nvSpPr>
          <p:spPr>
            <a:xfrm>
              <a:off x="4733037" y="2471060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1E0A228-B29E-F3B9-13F1-AEB04D63FD0A}"/>
              </a:ext>
            </a:extLst>
          </p:cNvPr>
          <p:cNvGrpSpPr/>
          <p:nvPr/>
        </p:nvGrpSpPr>
        <p:grpSpPr>
          <a:xfrm>
            <a:off x="1912757" y="4770444"/>
            <a:ext cx="2843427" cy="58043"/>
            <a:chOff x="1937235" y="2465195"/>
            <a:chExt cx="2843427" cy="58043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CD204AA-52E2-4DC9-834C-2D94B65F387C}"/>
                </a:ext>
              </a:extLst>
            </p:cNvPr>
            <p:cNvSpPr/>
            <p:nvPr/>
          </p:nvSpPr>
          <p:spPr>
            <a:xfrm>
              <a:off x="1937235" y="2473493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2E39CA3-529F-319C-6938-3C0E73D6D0CA}"/>
                </a:ext>
              </a:extLst>
            </p:cNvPr>
            <p:cNvSpPr/>
            <p:nvPr/>
          </p:nvSpPr>
          <p:spPr>
            <a:xfrm>
              <a:off x="2387040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59591D6-E9DA-53B0-305B-7B30D68004CA}"/>
                </a:ext>
              </a:extLst>
            </p:cNvPr>
            <p:cNvSpPr/>
            <p:nvPr/>
          </p:nvSpPr>
          <p:spPr>
            <a:xfrm>
              <a:off x="2873756" y="2477519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C8BAF34-42E2-8E8B-5AC4-05F9EE4713C2}"/>
                </a:ext>
              </a:extLst>
            </p:cNvPr>
            <p:cNvSpPr/>
            <p:nvPr/>
          </p:nvSpPr>
          <p:spPr>
            <a:xfrm>
              <a:off x="3335136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4B84A7E-1B45-1C39-9CA4-6632E7E8EEB3}"/>
                </a:ext>
              </a:extLst>
            </p:cNvPr>
            <p:cNvSpPr/>
            <p:nvPr/>
          </p:nvSpPr>
          <p:spPr>
            <a:xfrm>
              <a:off x="3796516" y="246703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8769386-DCEA-FAC3-56DA-E9D429050707}"/>
                </a:ext>
              </a:extLst>
            </p:cNvPr>
            <p:cNvSpPr/>
            <p:nvPr/>
          </p:nvSpPr>
          <p:spPr>
            <a:xfrm>
              <a:off x="4246321" y="2465195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8E2E327-F568-02BC-55B2-7B8799E61EA5}"/>
                </a:ext>
              </a:extLst>
            </p:cNvPr>
            <p:cNvSpPr/>
            <p:nvPr/>
          </p:nvSpPr>
          <p:spPr>
            <a:xfrm>
              <a:off x="4733037" y="2471060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0B12958-C328-7971-6449-C77FBDAECC83}"/>
                  </a:ext>
                </a:extLst>
              </p:cNvPr>
              <p:cNvSpPr txBox="1"/>
              <p:nvPr/>
            </p:nvSpPr>
            <p:spPr>
              <a:xfrm>
                <a:off x="124177" y="3127429"/>
                <a:ext cx="18606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stride</m:t>
                      </m:r>
                      <m:r>
                        <a:rPr lang="en-US" i="1" dirty="0" err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i="1" dirty="0">
                  <a:solidFill>
                    <a:srgbClr val="3333CC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err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stride</m:t>
                      </m:r>
                      <m:r>
                        <a:rPr lang="en-US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3333CC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0B12958-C328-7971-6449-C77FBDAEC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77" y="3127429"/>
                <a:ext cx="1860683" cy="646331"/>
              </a:xfrm>
              <a:prstGeom prst="rect">
                <a:avLst/>
              </a:prstGeom>
              <a:blipFill>
                <a:blip r:embed="rId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62F00DE-9E3F-45DC-F28B-2DF808E367E8}"/>
              </a:ext>
            </a:extLst>
          </p:cNvPr>
          <p:cNvCxnSpPr>
            <a:endCxn id="41" idx="0"/>
          </p:cNvCxnSpPr>
          <p:nvPr/>
        </p:nvCxnSpPr>
        <p:spPr>
          <a:xfrm flipV="1">
            <a:off x="1539433" y="3396678"/>
            <a:ext cx="1334323" cy="45719"/>
          </a:xfrm>
          <a:prstGeom prst="straightConnector1">
            <a:avLst/>
          </a:prstGeom>
          <a:ln>
            <a:solidFill>
              <a:srgbClr val="3333CC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1F59E34-6C89-A1EC-DDCB-5A04FED8BD79}"/>
              </a:ext>
            </a:extLst>
          </p:cNvPr>
          <p:cNvSpPr txBox="1"/>
          <p:nvPr/>
        </p:nvSpPr>
        <p:spPr>
          <a:xfrm>
            <a:off x="8141555" y="2160903"/>
            <a:ext cx="3254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Pytorch</a:t>
            </a:r>
            <a:r>
              <a:rPr lang="en-US" dirty="0"/>
              <a:t> (like OpenCV) the pixel locations of images and feature maps are defined at the </a:t>
            </a:r>
            <a:r>
              <a:rPr lang="en-US" b="1" dirty="0"/>
              <a:t>center of pixels</a:t>
            </a:r>
            <a:r>
              <a:rPr lang="en-US" dirty="0"/>
              <a:t>. So the first pixel (at the top-left corner) is at coordinate (0,0) and spanning from [-0.5, 0.5] in x and y direction. 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C48F980-D3FB-D65E-C800-E9D51550F334}"/>
              </a:ext>
            </a:extLst>
          </p:cNvPr>
          <p:cNvSpPr txBox="1"/>
          <p:nvPr/>
        </p:nvSpPr>
        <p:spPr>
          <a:xfrm>
            <a:off x="1661164" y="2252745"/>
            <a:ext cx="94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261390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C95A5-91B1-7A24-58DB-1215425D9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81D2EF-F69D-3B55-E9F6-2F1E6991B6B9}"/>
              </a:ext>
            </a:extLst>
          </p:cNvPr>
          <p:cNvSpPr txBox="1"/>
          <p:nvPr/>
        </p:nvSpPr>
        <p:spPr>
          <a:xfrm>
            <a:off x="352425" y="447675"/>
            <a:ext cx="599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Bounding box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80DC1F-C050-F55E-2975-7E8DCE120BEF}"/>
                  </a:ext>
                </a:extLst>
              </p:cNvPr>
              <p:cNvSpPr txBox="1"/>
              <p:nvPr/>
            </p:nvSpPr>
            <p:spPr>
              <a:xfrm>
                <a:off x="352424" y="1118116"/>
                <a:ext cx="11515725" cy="5167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1. Decoding bounding box center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−0.5+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grid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stride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grid</m:t>
                    </m:r>
                  </m:oMath>
                </a14:m>
                <a:r>
                  <a:rPr lang="en-US" dirty="0"/>
                  <a:t> is the feature map grid coordinates (each defined at the center of feature grid cell).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is estimated gird location offsets. We allow off grid offsets by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−0.5≤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−0.5≤1.5</m:t>
                    </m:r>
                  </m:oMath>
                </a14:m>
                <a:r>
                  <a:rPr lang="en-US" dirty="0"/>
                  <a:t>. Then we add the offsets to grid locations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−0.5+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grid</m:t>
                    </m:r>
                  </m:oMath>
                </a14:m>
                <a:r>
                  <a:rPr lang="en-US" dirty="0"/>
                  <a:t> and we turn the grid locations to the image pixel space by × stride.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calculated the same way.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2. Decoding bounding box width and height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anchors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where anchors is inputted by users and defined in order of width and height (</a:t>
                </a:r>
                <a:r>
                  <a:rPr lang="en-US" dirty="0">
                    <a:solidFill>
                      <a:srgbClr val="3333CC"/>
                    </a:solidFill>
                  </a:rPr>
                  <a:t>different than definition of a tuple of stride which is the order of height and width</a:t>
                </a:r>
                <a:r>
                  <a:rPr lang="en-US" dirty="0"/>
                  <a:t>).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is multiplied by 2 to increase the dynamic range of the width adjustment values as well as the gradients (preventing gradient vanishing and improving learning speed). The power of 2 allows the box size to grow quadratically (allowing capturing a wide range of object size). The adjustment is then applied to the provided prior anchor size.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80DC1F-C050-F55E-2975-7E8DCE120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4" y="1118116"/>
                <a:ext cx="11515725" cy="5167568"/>
              </a:xfrm>
              <a:prstGeom prst="rect">
                <a:avLst/>
              </a:prstGeom>
              <a:blipFill>
                <a:blip r:embed="rId2"/>
                <a:stretch>
                  <a:fillRect l="-476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94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E8A862-C833-7501-FB4B-834BEA24B62D}"/>
              </a:ext>
            </a:extLst>
          </p:cNvPr>
          <p:cNvSpPr txBox="1"/>
          <p:nvPr/>
        </p:nvSpPr>
        <p:spPr>
          <a:xfrm>
            <a:off x="352425" y="447675"/>
            <a:ext cx="599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Bounding box estimation: Import Note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8CFD4-82DF-0ECB-084F-D06B450C1D00}"/>
              </a:ext>
            </a:extLst>
          </p:cNvPr>
          <p:cNvSpPr txBox="1"/>
          <p:nvPr/>
        </p:nvSpPr>
        <p:spPr>
          <a:xfrm>
            <a:off x="478971" y="1208315"/>
            <a:ext cx="11386458" cy="294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YOLOv7 expects anchor inputs as a pair of </a:t>
            </a:r>
            <a:r>
              <a:rPr lang="en-US" b="1" dirty="0"/>
              <a:t>width/height </a:t>
            </a:r>
            <a:r>
              <a:rPr lang="en-US" dirty="0"/>
              <a:t>for small, medium, and large boxes per level (in image pixel space). However, parameters of </a:t>
            </a:r>
            <a:r>
              <a:rPr lang="en-US" dirty="0" err="1"/>
              <a:t>Pytorch</a:t>
            </a:r>
            <a:r>
              <a:rPr lang="en-US" dirty="0"/>
              <a:t> 2D convolution (if defined as tuples) are in the order of </a:t>
            </a:r>
            <a:r>
              <a:rPr lang="en-US" b="1" dirty="0"/>
              <a:t>(height, width)</a:t>
            </a:r>
            <a:r>
              <a:rPr lang="en-US" dirty="0"/>
              <a:t>. YOLO works because it uses a single value for stride (kernel, padding, etc.). In other words, YOLO uses the same stride for both x and y directions.  If strides (and other convolution parameters) are not a single value, ordering of width and height of anchors must match that of stride since YOLO uses stride to convert the anchor image pixel unit to feature cell unit.</a:t>
            </a:r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C07E49-DDBC-43BC-7B1B-D5D44A4E1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693323"/>
              </p:ext>
            </p:extLst>
          </p:nvPr>
        </p:nvGraphicFramePr>
        <p:xfrm>
          <a:off x="660399" y="3769087"/>
          <a:ext cx="5011060" cy="188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765">
                  <a:extLst>
                    <a:ext uri="{9D8B030D-6E8A-4147-A177-3AD203B41FA5}">
                      <a16:colId xmlns:a16="http://schemas.microsoft.com/office/drawing/2014/main" val="647189273"/>
                    </a:ext>
                  </a:extLst>
                </a:gridCol>
                <a:gridCol w="1252765">
                  <a:extLst>
                    <a:ext uri="{9D8B030D-6E8A-4147-A177-3AD203B41FA5}">
                      <a16:colId xmlns:a16="http://schemas.microsoft.com/office/drawing/2014/main" val="4021697300"/>
                    </a:ext>
                  </a:extLst>
                </a:gridCol>
                <a:gridCol w="1252765">
                  <a:extLst>
                    <a:ext uri="{9D8B030D-6E8A-4147-A177-3AD203B41FA5}">
                      <a16:colId xmlns:a16="http://schemas.microsoft.com/office/drawing/2014/main" val="468732172"/>
                    </a:ext>
                  </a:extLst>
                </a:gridCol>
                <a:gridCol w="1252765">
                  <a:extLst>
                    <a:ext uri="{9D8B030D-6E8A-4147-A177-3AD203B41FA5}">
                      <a16:colId xmlns:a16="http://schemas.microsoft.com/office/drawing/2014/main" val="2997846550"/>
                    </a:ext>
                  </a:extLst>
                </a:gridCol>
              </a:tblGrid>
              <a:tr h="661398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Small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width,height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width,height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Large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width,height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843064"/>
                  </a:ext>
                </a:extLst>
              </a:tr>
              <a:tr h="2755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P3 [finest]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19,27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44,40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38.94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21640"/>
                  </a:ext>
                </a:extLst>
              </a:tr>
              <a:tr h="2755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96,68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86,152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180,137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12624"/>
                  </a:ext>
                </a:extLst>
              </a:tr>
              <a:tr h="2755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140,301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303,264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238,542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138725"/>
                  </a:ext>
                </a:extLst>
              </a:tr>
              <a:tr h="2755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P6 [coarsest]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436,615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739,380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925,792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5868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12B41D7-25BB-24AE-0DE7-6BFB41338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3538762"/>
            <a:ext cx="4381880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8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FD2B9C-DEAE-6A98-060E-A77A9E1CD48C}"/>
              </a:ext>
            </a:extLst>
          </p:cNvPr>
          <p:cNvSpPr txBox="1"/>
          <p:nvPr/>
        </p:nvSpPr>
        <p:spPr>
          <a:xfrm>
            <a:off x="508000" y="462103"/>
            <a:ext cx="961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0150E-8941-AC99-5C64-38AA7F5F67A9}"/>
              </a:ext>
            </a:extLst>
          </p:cNvPr>
          <p:cNvSpPr txBox="1"/>
          <p:nvPr/>
        </p:nvSpPr>
        <p:spPr>
          <a:xfrm>
            <a:off x="508000" y="985323"/>
            <a:ext cx="10922000" cy="5184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n-US" dirty="0"/>
              <a:t> is </a:t>
            </a:r>
            <a:r>
              <a:rPr lang="en-US" dirty="0" err="1"/>
              <a:t>BxCxHxW</a:t>
            </a:r>
            <a:r>
              <a:rPr lang="en-US" dirty="0"/>
              <a:t> uint8 tensor and normalized by /255 before passing to model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target-label</a:t>
            </a:r>
            <a:r>
              <a:rPr lang="en-US" dirty="0"/>
              <a:t> is Bx6 where 6 is for </a:t>
            </a:r>
          </a:p>
          <a:p>
            <a:pPr algn="ctr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image-index, class, 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w, h</a:t>
            </a:r>
            <a:r>
              <a:rPr lang="en-US" dirty="0"/>
              <a:t>]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image-index</a:t>
            </a:r>
            <a:r>
              <a:rPr lang="en-US" dirty="0"/>
              <a:t>: indices with values in [0, batch-size)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/>
              <a:t>: labels with values in [0, N</a:t>
            </a:r>
            <a:r>
              <a:rPr lang="en-US" baseline="-25000" dirty="0"/>
              <a:t>c</a:t>
            </a:r>
            <a:r>
              <a:rPr lang="en-US" dirty="0"/>
              <a:t>) where N</a:t>
            </a:r>
            <a:r>
              <a:rPr lang="en-US" baseline="-25000" dirty="0"/>
              <a:t>c</a:t>
            </a:r>
            <a:r>
              <a:rPr lang="en-US" dirty="0"/>
              <a:t> is the number of class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: center of bounding box normalized by image width</a:t>
            </a:r>
          </a:p>
          <a:p>
            <a:pPr>
              <a:lnSpc>
                <a:spcPct val="13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: center of bounding box normalized by image width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/>
              <a:t>: normalized width of bounding box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/>
              <a:t>: normalized height of bounding box</a:t>
            </a:r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All coordinates are normalized, thus independent to actual image resolution</a:t>
            </a:r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r>
              <a:rPr lang="en-US" b="1" dirty="0"/>
              <a:t>Target</a:t>
            </a:r>
            <a:r>
              <a:rPr lang="en-US" dirty="0"/>
              <a:t> for loss calculation: [</a:t>
            </a:r>
            <a:r>
              <a:rPr lang="en-US" dirty="0" err="1"/>
              <a:t>tx,ty,tw,th</a:t>
            </a:r>
            <a:r>
              <a:rPr lang="en-US" dirty="0"/>
              <a:t>] where </a:t>
            </a:r>
            <a:r>
              <a:rPr lang="en-US" dirty="0" err="1"/>
              <a:t>tx</a:t>
            </a:r>
            <a:r>
              <a:rPr lang="en-US" dirty="0"/>
              <a:t> and ty is the offset of the object’s center inside its grid cell (i.e., from its grid cell top-left index)  and </a:t>
            </a:r>
            <a:r>
              <a:rPr lang="en-US" dirty="0" err="1"/>
              <a:t>tw</a:t>
            </a:r>
            <a:r>
              <a:rPr lang="en-US" dirty="0"/>
              <a:t> and </a:t>
            </a:r>
            <a:r>
              <a:rPr lang="en-US" dirty="0" err="1"/>
              <a:t>th</a:t>
            </a:r>
            <a:r>
              <a:rPr lang="en-US" dirty="0"/>
              <a:t> is bounding box width/height in grid cell units.  </a:t>
            </a:r>
          </a:p>
        </p:txBody>
      </p:sp>
    </p:spTree>
    <p:extLst>
      <p:ext uri="{BB962C8B-B14F-4D97-AF65-F5344CB8AC3E}">
        <p14:creationId xmlns:p14="http://schemas.microsoft.com/office/powerpoint/2010/main" val="1115603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7D920-1B06-4E5C-8401-CF7A07205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07FF55-8EA2-03B8-BF9F-5DCAF94997D5}"/>
              </a:ext>
            </a:extLst>
          </p:cNvPr>
          <p:cNvSpPr txBox="1"/>
          <p:nvPr/>
        </p:nvSpPr>
        <p:spPr>
          <a:xfrm>
            <a:off x="508000" y="462103"/>
            <a:ext cx="9613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D9F111-FE31-C57D-5208-EE025287AA39}"/>
                  </a:ext>
                </a:extLst>
              </p:cNvPr>
              <p:cNvSpPr txBox="1"/>
              <p:nvPr/>
            </p:nvSpPr>
            <p:spPr>
              <a:xfrm>
                <a:off x="635000" y="1201837"/>
                <a:ext cx="10922000" cy="5100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dirty="0"/>
                  <a:t>yolov7 returns </a:t>
                </a:r>
                <a:r>
                  <a:rPr lang="en-US" b="1" dirty="0"/>
                  <a:t>output per levels </a:t>
                </a:r>
                <a:r>
                  <a:rPr lang="en-US" dirty="0"/>
                  <a:t>of the </a:t>
                </a:r>
                <a:r>
                  <a:rPr lang="en-US" b="1" dirty="0"/>
                  <a:t>main head </a:t>
                </a:r>
                <a:r>
                  <a:rPr lang="en-US" dirty="0"/>
                  <a:t>and followed by the output per level of </a:t>
                </a:r>
                <a:r>
                  <a:rPr lang="en-US" b="1" dirty="0"/>
                  <a:t>axillary head</a:t>
                </a:r>
                <a:r>
                  <a:rPr lang="en-US" dirty="0"/>
                  <a:t>. Each output is of size </a:t>
                </a:r>
                <a:r>
                  <a:rPr lang="en-US" dirty="0" err="1"/>
                  <a:t>BxAxHxWxO</a:t>
                </a:r>
                <a:r>
                  <a:rPr lang="en-US" dirty="0"/>
                  <a:t> where A is the number of anchors and O is the output dimension storing </a:t>
                </a:r>
              </a:p>
              <a:p>
                <a:pPr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𝑜𝑏𝑗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𝑐𝑙𝑎𝑠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′, 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𝑐𝑙𝑎𝑠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40000"/>
                  </a:lnSpc>
                </a:pPr>
                <a:r>
                  <a:rPr lang="en-US" dirty="0"/>
                  <a:t> where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sigmoid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−0.5</m:t>
                    </m:r>
                  </m:oMath>
                </a14:m>
                <a:r>
                  <a:rPr lang="en-US" dirty="0"/>
                  <a:t> is the offset from the grid center in feature-grid cell unit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sigmoid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−0.5</m:t>
                    </m:r>
                  </m:oMath>
                </a14:m>
                <a:r>
                  <a:rPr lang="en-US" dirty="0"/>
                  <a:t> is the offset from the grid center in feature-grid cell unit.</a:t>
                </a: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𝑜𝑏𝑗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sigmoid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𝑜𝑏𝑗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objectness</a:t>
                </a:r>
                <a:r>
                  <a:rPr lang="en-US" dirty="0"/>
                  <a:t> probability, i.e., whether there is any object in the grid cell, independent of classes</a:t>
                </a:r>
              </a:p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𝑐𝑙𝑎𝑠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sigmoid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𝑐𝑙𝑎𝑠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class probability, predicting which classes the object belongs to, conditioned on there being an object.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dirty="0" err="1"/>
                  <a:t>Objectness</a:t>
                </a:r>
                <a:r>
                  <a:rPr lang="en-US" dirty="0"/>
                  <a:t> and classification are trained independently. In other words, </a:t>
                </a:r>
                <a:r>
                  <a:rPr lang="en-US" dirty="0" err="1"/>
                  <a:t>objectness</a:t>
                </a:r>
                <a:r>
                  <a:rPr lang="en-US" dirty="0"/>
                  <a:t> probability is not used in computing classification loss. Classification loss is computed on only positive samples (objects exist) while </a:t>
                </a:r>
                <a:r>
                  <a:rPr lang="en-US" dirty="0" err="1"/>
                  <a:t>objectness</a:t>
                </a:r>
                <a:r>
                  <a:rPr lang="en-US" dirty="0"/>
                  <a:t> loss is computed on both positive and negative samples (all anchors)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D9F111-FE31-C57D-5208-EE025287A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1201837"/>
                <a:ext cx="10922000" cy="5100692"/>
              </a:xfrm>
              <a:prstGeom prst="rect">
                <a:avLst/>
              </a:prstGeom>
              <a:blipFill>
                <a:blip r:embed="rId2"/>
                <a:stretch>
                  <a:fillRect l="-446" r="-279" b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96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A916A8-FC95-93F6-6958-95716A8F55A1}"/>
              </a:ext>
            </a:extLst>
          </p:cNvPr>
          <p:cNvSpPr/>
          <p:nvPr/>
        </p:nvSpPr>
        <p:spPr>
          <a:xfrm>
            <a:off x="1539241" y="45720"/>
            <a:ext cx="1576898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 </a:t>
            </a:r>
            <a:r>
              <a:rPr lang="en-US" sz="1600" dirty="0" err="1">
                <a:solidFill>
                  <a:schemeClr val="tx1"/>
                </a:solidFill>
              </a:rPr>
              <a:t>ReOrg</a:t>
            </a:r>
            <a:r>
              <a:rPr lang="en-US" sz="1600" dirty="0">
                <a:solidFill>
                  <a:schemeClr val="tx1"/>
                </a:solidFill>
              </a:rPr>
              <a:t> (3→12)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5E2722-41F5-BDBB-7C1E-1BA1FC1F6FE6}"/>
              </a:ext>
            </a:extLst>
          </p:cNvPr>
          <p:cNvSpPr/>
          <p:nvPr/>
        </p:nvSpPr>
        <p:spPr>
          <a:xfrm>
            <a:off x="1432560" y="670560"/>
            <a:ext cx="1808370" cy="7315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Conv  (12→64, k:3,s:1) </a:t>
            </a:r>
            <a:r>
              <a:rPr lang="en-US" b="1" dirty="0">
                <a:solidFill>
                  <a:srgbClr val="C00000"/>
                </a:solidFill>
              </a:rPr>
              <a:t>P1/2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F20D9E-201E-BA36-E328-744590DCDBC2}"/>
              </a:ext>
            </a:extLst>
          </p:cNvPr>
          <p:cNvSpPr/>
          <p:nvPr/>
        </p:nvSpPr>
        <p:spPr>
          <a:xfrm>
            <a:off x="1432560" y="1463040"/>
            <a:ext cx="1808370" cy="7315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Conv  (64→128, k:3,s:2)   </a:t>
            </a:r>
            <a:r>
              <a:rPr lang="en-US" b="1" dirty="0">
                <a:solidFill>
                  <a:srgbClr val="C00000"/>
                </a:solidFill>
              </a:rPr>
              <a:t>P2/4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B604A6-02C7-EE62-F9B6-57F8002F1025}"/>
              </a:ext>
            </a:extLst>
          </p:cNvPr>
          <p:cNvSpPr/>
          <p:nvPr/>
        </p:nvSpPr>
        <p:spPr>
          <a:xfrm>
            <a:off x="198120" y="2286000"/>
            <a:ext cx="1996440" cy="73152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Conv  (128→64, k:1,s:1)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1452DD-D597-83EA-0D87-20621342DAC3}"/>
              </a:ext>
            </a:extLst>
          </p:cNvPr>
          <p:cNvSpPr/>
          <p:nvPr/>
        </p:nvSpPr>
        <p:spPr>
          <a:xfrm>
            <a:off x="2423160" y="2331720"/>
            <a:ext cx="1996440" cy="9144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Conv </a:t>
            </a:r>
            <a:r>
              <a:rPr lang="en-US" dirty="0">
                <a:solidFill>
                  <a:srgbClr val="3333CC"/>
                </a:solidFill>
              </a:rPr>
              <a:t>[from 2]  </a:t>
            </a:r>
            <a:r>
              <a:rPr lang="en-US" dirty="0">
                <a:solidFill>
                  <a:schemeClr val="tx1"/>
                </a:solidFill>
              </a:rPr>
              <a:t>(128→64, k:1,s:1)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9FAC91-BC8A-DCF8-5444-A49CEF81169C}"/>
              </a:ext>
            </a:extLst>
          </p:cNvPr>
          <p:cNvSpPr/>
          <p:nvPr/>
        </p:nvSpPr>
        <p:spPr>
          <a:xfrm>
            <a:off x="2430780" y="333756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Conv  (64→64, k:3,s:1)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5E4DE1-68A7-C337-2615-5526034EB3E4}"/>
              </a:ext>
            </a:extLst>
          </p:cNvPr>
          <p:cNvSpPr/>
          <p:nvPr/>
        </p:nvSpPr>
        <p:spPr>
          <a:xfrm>
            <a:off x="2430780" y="39624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 Conv  (64→64, k:3,s:1)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CEBC16-9A89-CAFE-3930-740A2E763193}"/>
              </a:ext>
            </a:extLst>
          </p:cNvPr>
          <p:cNvSpPr/>
          <p:nvPr/>
        </p:nvSpPr>
        <p:spPr>
          <a:xfrm>
            <a:off x="2430780" y="458724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 Conv  (64→64, k:3,s:1)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D6897-0664-125A-2EBA-139AE10A672E}"/>
              </a:ext>
            </a:extLst>
          </p:cNvPr>
          <p:cNvSpPr/>
          <p:nvPr/>
        </p:nvSpPr>
        <p:spPr>
          <a:xfrm>
            <a:off x="2423160" y="512064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Conv  (64→64, k:3,s:1)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76AC11-B436-3518-C74E-E4CC2A3FCCF0}"/>
              </a:ext>
            </a:extLst>
          </p:cNvPr>
          <p:cNvSpPr/>
          <p:nvPr/>
        </p:nvSpPr>
        <p:spPr>
          <a:xfrm>
            <a:off x="533400" y="475488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 Cat (b3,4,6,8:→256)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F98B8C-BD51-7E8C-A946-CB94E39A992E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1196340" y="3017520"/>
            <a:ext cx="0" cy="1737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7C3746-2BE3-5887-5BB2-7B28452AF120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 flipV="1">
            <a:off x="1859280" y="5234940"/>
            <a:ext cx="5638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0E6762C-60BD-4142-898B-2F9E4380A6EB}"/>
              </a:ext>
            </a:extLst>
          </p:cNvPr>
          <p:cNvCxnSpPr>
            <a:cxnSpLocks/>
            <a:stCxn id="10" idx="1"/>
            <a:endCxn id="13" idx="0"/>
          </p:cNvCxnSpPr>
          <p:nvPr/>
        </p:nvCxnSpPr>
        <p:spPr>
          <a:xfrm rot="10800000" flipV="1">
            <a:off x="1196340" y="4244340"/>
            <a:ext cx="1234440" cy="5105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03F22D9-8097-FF75-350C-33F021498927}"/>
              </a:ext>
            </a:extLst>
          </p:cNvPr>
          <p:cNvCxnSpPr>
            <a:cxnSpLocks/>
            <a:stCxn id="8" idx="1"/>
            <a:endCxn id="13" idx="0"/>
          </p:cNvCxnSpPr>
          <p:nvPr/>
        </p:nvCxnSpPr>
        <p:spPr>
          <a:xfrm rot="10800000" flipV="1">
            <a:off x="1196340" y="3200400"/>
            <a:ext cx="1226820" cy="15544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467B31F-D94D-C5D5-0949-E68AC6C2EBB3}"/>
              </a:ext>
            </a:extLst>
          </p:cNvPr>
          <p:cNvSpPr/>
          <p:nvPr/>
        </p:nvSpPr>
        <p:spPr>
          <a:xfrm>
            <a:off x="4747260" y="610362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 Conv  (256→128, k:1,s:1)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DA1301-8AFE-C888-6908-14B8DA26F62B}"/>
              </a:ext>
            </a:extLst>
          </p:cNvPr>
          <p:cNvSpPr/>
          <p:nvPr/>
        </p:nvSpPr>
        <p:spPr>
          <a:xfrm>
            <a:off x="4747260" y="5303520"/>
            <a:ext cx="1996440" cy="800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 Conv  (128→256, k:3,s:2) </a:t>
            </a:r>
            <a:r>
              <a:rPr lang="en-US" b="1" dirty="0">
                <a:solidFill>
                  <a:srgbClr val="C00000"/>
                </a:solidFill>
              </a:rPr>
              <a:t>P3/8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288252-7B0C-5E61-EAAB-66902ACAA027}"/>
              </a:ext>
            </a:extLst>
          </p:cNvPr>
          <p:cNvSpPr/>
          <p:nvPr/>
        </p:nvSpPr>
        <p:spPr>
          <a:xfrm>
            <a:off x="4747260" y="467106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 Conv  (256→128, k:1,s:1)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83BF1A-7159-42EE-5959-50C1DEA847F8}"/>
              </a:ext>
            </a:extLst>
          </p:cNvPr>
          <p:cNvSpPr/>
          <p:nvPr/>
        </p:nvSpPr>
        <p:spPr>
          <a:xfrm>
            <a:off x="6888480" y="4457700"/>
            <a:ext cx="1996440" cy="9144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 Conv </a:t>
            </a:r>
            <a:r>
              <a:rPr lang="en-US" dirty="0">
                <a:solidFill>
                  <a:srgbClr val="3333CC"/>
                </a:solidFill>
              </a:rPr>
              <a:t>[from 11]  </a:t>
            </a:r>
            <a:r>
              <a:rPr lang="en-US" dirty="0">
                <a:solidFill>
                  <a:schemeClr val="tx1"/>
                </a:solidFill>
              </a:rPr>
              <a:t>(256→128, k:1,s:1)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DC34A6-1FE3-E7AB-707E-CE0877563834}"/>
              </a:ext>
            </a:extLst>
          </p:cNvPr>
          <p:cNvSpPr/>
          <p:nvPr/>
        </p:nvSpPr>
        <p:spPr>
          <a:xfrm>
            <a:off x="6888480" y="379476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 Conv  (128→128, k:3,s:1)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C036AD5-351A-92DE-ECE1-3078DB08E37E}"/>
              </a:ext>
            </a:extLst>
          </p:cNvPr>
          <p:cNvSpPr/>
          <p:nvPr/>
        </p:nvSpPr>
        <p:spPr>
          <a:xfrm>
            <a:off x="6888480" y="318135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 Conv  (128→128, k:3,s:1)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10E16B-C5DF-4C5F-008F-852369CEB0BD}"/>
              </a:ext>
            </a:extLst>
          </p:cNvPr>
          <p:cNvSpPr/>
          <p:nvPr/>
        </p:nvSpPr>
        <p:spPr>
          <a:xfrm>
            <a:off x="6918960" y="257175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 Conv  (128→128, k:3,s:1)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33220B8-7FAF-59D8-E3D4-F59CB35314EA}"/>
              </a:ext>
            </a:extLst>
          </p:cNvPr>
          <p:cNvSpPr/>
          <p:nvPr/>
        </p:nvSpPr>
        <p:spPr>
          <a:xfrm>
            <a:off x="6888480" y="19431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 Conv  (128→128, k:3,s:1)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3AC493-6DCD-7A4D-D705-8851CC39F52D}"/>
              </a:ext>
            </a:extLst>
          </p:cNvPr>
          <p:cNvSpPr/>
          <p:nvPr/>
        </p:nvSpPr>
        <p:spPr>
          <a:xfrm>
            <a:off x="5057250" y="134874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 Cat (b12,13,15,17:→512)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21E192-6DE6-C45E-F6D0-6895E2AC71DD}"/>
              </a:ext>
            </a:extLst>
          </p:cNvPr>
          <p:cNvCxnSpPr>
            <a:stCxn id="34" idx="0"/>
            <a:endCxn id="41" idx="2"/>
          </p:cNvCxnSpPr>
          <p:nvPr/>
        </p:nvCxnSpPr>
        <p:spPr>
          <a:xfrm flipH="1" flipV="1">
            <a:off x="5720190" y="2308860"/>
            <a:ext cx="25290" cy="2362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1F601A5-7C10-DBAB-3925-0451713775F8}"/>
              </a:ext>
            </a:extLst>
          </p:cNvPr>
          <p:cNvCxnSpPr>
            <a:cxnSpLocks/>
          </p:cNvCxnSpPr>
          <p:nvPr/>
        </p:nvCxnSpPr>
        <p:spPr>
          <a:xfrm rot="10800000">
            <a:off x="6096000" y="2308860"/>
            <a:ext cx="792480" cy="21945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81CB07C-D954-8AF8-856B-D76B9F617CED}"/>
              </a:ext>
            </a:extLst>
          </p:cNvPr>
          <p:cNvCxnSpPr>
            <a:stCxn id="38" idx="1"/>
            <a:endCxn id="41" idx="2"/>
          </p:cNvCxnSpPr>
          <p:nvPr/>
        </p:nvCxnSpPr>
        <p:spPr>
          <a:xfrm rot="10800000">
            <a:off x="5720190" y="2308860"/>
            <a:ext cx="1168290" cy="11544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B29801-6BD4-92BF-3FD5-C76A9E6F332E}"/>
              </a:ext>
            </a:extLst>
          </p:cNvPr>
          <p:cNvCxnSpPr>
            <a:stCxn id="40" idx="1"/>
            <a:endCxn id="41" idx="3"/>
          </p:cNvCxnSpPr>
          <p:nvPr/>
        </p:nvCxnSpPr>
        <p:spPr>
          <a:xfrm flipH="1" flipV="1">
            <a:off x="6383130" y="1828800"/>
            <a:ext cx="505350" cy="396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C0345CF-FB1E-64D2-6BF9-74F505683409}"/>
              </a:ext>
            </a:extLst>
          </p:cNvPr>
          <p:cNvSpPr/>
          <p:nvPr/>
        </p:nvSpPr>
        <p:spPr>
          <a:xfrm>
            <a:off x="4922520" y="72771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 Conv  (512→256  k:1,s:1)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567EF9-D52F-B275-12DF-AE4E01C73424}"/>
              </a:ext>
            </a:extLst>
          </p:cNvPr>
          <p:cNvSpPr txBox="1"/>
          <p:nvPr/>
        </p:nvSpPr>
        <p:spPr>
          <a:xfrm>
            <a:off x="7604760" y="204430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 next slide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389C4D-2A1E-6872-B04D-F9B197091F88}"/>
              </a:ext>
            </a:extLst>
          </p:cNvPr>
          <p:cNvSpPr txBox="1"/>
          <p:nvPr/>
        </p:nvSpPr>
        <p:spPr>
          <a:xfrm>
            <a:off x="8778240" y="5715000"/>
            <a:ext cx="248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all Cats are associated with from (f) of -1, -3, -5, -6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C356EB-7864-E01E-1913-DA4EC79616AE}"/>
              </a:ext>
            </a:extLst>
          </p:cNvPr>
          <p:cNvSpPr/>
          <p:nvPr/>
        </p:nvSpPr>
        <p:spPr>
          <a:xfrm>
            <a:off x="4922520" y="129540"/>
            <a:ext cx="216408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 Conv  (256→512  k:3,s:2) </a:t>
            </a:r>
            <a:r>
              <a:rPr lang="en-US" b="1" dirty="0">
                <a:solidFill>
                  <a:srgbClr val="C00000"/>
                </a:solidFill>
              </a:rPr>
              <a:t>P4/16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91A466-FCE0-16A0-2EE9-FA5A3DFB8C0C}"/>
              </a:ext>
            </a:extLst>
          </p:cNvPr>
          <p:cNvCxnSpPr>
            <a:cxnSpLocks/>
          </p:cNvCxnSpPr>
          <p:nvPr/>
        </p:nvCxnSpPr>
        <p:spPr>
          <a:xfrm flipV="1">
            <a:off x="7086600" y="37338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71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292BA0-2687-BD0D-B271-1A96EC51041C}"/>
              </a:ext>
            </a:extLst>
          </p:cNvPr>
          <p:cNvSpPr/>
          <p:nvPr/>
        </p:nvSpPr>
        <p:spPr>
          <a:xfrm>
            <a:off x="381000" y="16383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 Conv  (512→256  k:1,s:1)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75C573-0D8C-6DED-7E7E-79451195A419}"/>
              </a:ext>
            </a:extLst>
          </p:cNvPr>
          <p:cNvSpPr/>
          <p:nvPr/>
        </p:nvSpPr>
        <p:spPr>
          <a:xfrm>
            <a:off x="2560320" y="163830"/>
            <a:ext cx="1996440" cy="9144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 Conv </a:t>
            </a:r>
            <a:r>
              <a:rPr lang="en-US" dirty="0">
                <a:solidFill>
                  <a:srgbClr val="3333CC"/>
                </a:solidFill>
              </a:rPr>
              <a:t>[from 20]  </a:t>
            </a:r>
            <a:r>
              <a:rPr lang="en-US" dirty="0">
                <a:solidFill>
                  <a:schemeClr val="tx1"/>
                </a:solidFill>
              </a:rPr>
              <a:t>(512→256, k:1,s:1)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51E511-9B52-C5DA-323D-022B91FCB16A}"/>
              </a:ext>
            </a:extLst>
          </p:cNvPr>
          <p:cNvSpPr/>
          <p:nvPr/>
        </p:nvSpPr>
        <p:spPr>
          <a:xfrm>
            <a:off x="2560320" y="114300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 Conv  (256→256, k:3,s:1)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34A897-30F4-0AC4-8F59-AC46749EA1F3}"/>
              </a:ext>
            </a:extLst>
          </p:cNvPr>
          <p:cNvSpPr/>
          <p:nvPr/>
        </p:nvSpPr>
        <p:spPr>
          <a:xfrm>
            <a:off x="2560320" y="177165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 Conv  (256→256, k:3,s:1)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E00B18-48FB-9C58-BD35-111A8BFA71C2}"/>
              </a:ext>
            </a:extLst>
          </p:cNvPr>
          <p:cNvSpPr/>
          <p:nvPr/>
        </p:nvSpPr>
        <p:spPr>
          <a:xfrm>
            <a:off x="2575560" y="240030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 Conv  (256→256, k:3,s:1)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9A90F6-077A-EA7A-02AE-594663799C4E}"/>
              </a:ext>
            </a:extLst>
          </p:cNvPr>
          <p:cNvSpPr/>
          <p:nvPr/>
        </p:nvSpPr>
        <p:spPr>
          <a:xfrm>
            <a:off x="2575560" y="302895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26 Conv  (256→256, k:3,s:1)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A5C3D-7A66-8B0E-226C-F357B4C93EE2}"/>
              </a:ext>
            </a:extLst>
          </p:cNvPr>
          <p:cNvSpPr/>
          <p:nvPr/>
        </p:nvSpPr>
        <p:spPr>
          <a:xfrm>
            <a:off x="723900" y="283083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27 Cat (b21,22,24,26:→1024)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1F898F1-3B23-C0CA-9B9C-19336E30788E}"/>
              </a:ext>
            </a:extLst>
          </p:cNvPr>
          <p:cNvCxnSpPr>
            <a:stCxn id="6" idx="1"/>
            <a:endCxn id="11" idx="0"/>
          </p:cNvCxnSpPr>
          <p:nvPr/>
        </p:nvCxnSpPr>
        <p:spPr>
          <a:xfrm rot="10800000" flipV="1">
            <a:off x="1386840" y="910590"/>
            <a:ext cx="1173480" cy="19202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C18D6E-7706-60CD-8686-ED7CECC2C8E7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1379220" y="727710"/>
            <a:ext cx="7620" cy="2103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0E3208D-A96D-8715-093B-B9900541A30E}"/>
              </a:ext>
            </a:extLst>
          </p:cNvPr>
          <p:cNvCxnSpPr>
            <a:stCxn id="8" idx="1"/>
            <a:endCxn id="11" idx="0"/>
          </p:cNvCxnSpPr>
          <p:nvPr/>
        </p:nvCxnSpPr>
        <p:spPr>
          <a:xfrm rot="10800000" flipV="1">
            <a:off x="1386840" y="2053590"/>
            <a:ext cx="1173480" cy="7772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59C424-ECA1-8A52-3056-B309BDE300E2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2049780" y="3310890"/>
            <a:ext cx="5257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3ACA86E-0DE0-7EF3-4DDF-4FCDAD658323}"/>
              </a:ext>
            </a:extLst>
          </p:cNvPr>
          <p:cNvSpPr/>
          <p:nvPr/>
        </p:nvSpPr>
        <p:spPr>
          <a:xfrm>
            <a:off x="396240" y="3989067"/>
            <a:ext cx="2438400" cy="6629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28 Conv  (1024→512, k:1,s:1)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EA727C-AEDA-62D2-2A09-8B34360DAF42}"/>
              </a:ext>
            </a:extLst>
          </p:cNvPr>
          <p:cNvSpPr/>
          <p:nvPr/>
        </p:nvSpPr>
        <p:spPr>
          <a:xfrm>
            <a:off x="396240" y="4716775"/>
            <a:ext cx="2438400" cy="6629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29 Conv  (512→768, k:3,s:2) </a:t>
            </a:r>
            <a:r>
              <a:rPr lang="en-US" b="1" dirty="0">
                <a:solidFill>
                  <a:srgbClr val="C00000"/>
                </a:solidFill>
              </a:rPr>
              <a:t>P5/32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74D66-32F4-AA06-AF3D-682813733780}"/>
              </a:ext>
            </a:extLst>
          </p:cNvPr>
          <p:cNvSpPr/>
          <p:nvPr/>
        </p:nvSpPr>
        <p:spPr>
          <a:xfrm>
            <a:off x="3009900" y="4385304"/>
            <a:ext cx="1996440" cy="66294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 Conv  (768→384, k:1,s:1)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F6866E-6124-5205-4E13-E91EFAF612D8}"/>
              </a:ext>
            </a:extLst>
          </p:cNvPr>
          <p:cNvSpPr/>
          <p:nvPr/>
        </p:nvSpPr>
        <p:spPr>
          <a:xfrm>
            <a:off x="3009900" y="5124443"/>
            <a:ext cx="1996440" cy="9144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31 Conv </a:t>
            </a:r>
            <a:r>
              <a:rPr lang="en-US" dirty="0">
                <a:solidFill>
                  <a:srgbClr val="3333CC"/>
                </a:solidFill>
              </a:rPr>
              <a:t>[from 30]  </a:t>
            </a:r>
            <a:r>
              <a:rPr lang="en-US" dirty="0">
                <a:solidFill>
                  <a:schemeClr val="tx1"/>
                </a:solidFill>
              </a:rPr>
              <a:t>(768→384, k:1,s:1)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F2E2E3-6552-478C-C3B3-65BD18D5EAEA}"/>
              </a:ext>
            </a:extLst>
          </p:cNvPr>
          <p:cNvSpPr/>
          <p:nvPr/>
        </p:nvSpPr>
        <p:spPr>
          <a:xfrm rot="19907140">
            <a:off x="5196291" y="5155206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 Conv  (384→384, k:3,s:1)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89E04A-3D81-FDAE-A4F5-2A0B4C58E039}"/>
              </a:ext>
            </a:extLst>
          </p:cNvPr>
          <p:cNvSpPr/>
          <p:nvPr/>
        </p:nvSpPr>
        <p:spPr>
          <a:xfrm rot="19907140">
            <a:off x="6384462" y="5299703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 Conv  (384→384, k:3,s:1)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613C92-E84A-5993-0A00-04D2DBA25F54}"/>
              </a:ext>
            </a:extLst>
          </p:cNvPr>
          <p:cNvSpPr/>
          <p:nvPr/>
        </p:nvSpPr>
        <p:spPr>
          <a:xfrm rot="19907140">
            <a:off x="7726131" y="5257787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 Conv  (384→384, k:3,s:1)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C3EF26-E93F-CFB5-90AC-F06C14FD2B11}"/>
              </a:ext>
            </a:extLst>
          </p:cNvPr>
          <p:cNvSpPr/>
          <p:nvPr/>
        </p:nvSpPr>
        <p:spPr>
          <a:xfrm rot="19907140">
            <a:off x="9067800" y="5257785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 Conv  (384→384, k:3,s:1)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EC5718-ED14-6E8C-ED99-F873E86E457A}"/>
              </a:ext>
            </a:extLst>
          </p:cNvPr>
          <p:cNvSpPr/>
          <p:nvPr/>
        </p:nvSpPr>
        <p:spPr>
          <a:xfrm>
            <a:off x="7048501" y="3623307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 Cat (b30,31,33,35:→1536)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9532439-B4DE-A0BB-5252-449FDBD222FF}"/>
              </a:ext>
            </a:extLst>
          </p:cNvPr>
          <p:cNvCxnSpPr>
            <a:cxnSpLocks/>
            <a:stCxn id="22" idx="0"/>
            <a:endCxn id="29" idx="1"/>
          </p:cNvCxnSpPr>
          <p:nvPr/>
        </p:nvCxnSpPr>
        <p:spPr>
          <a:xfrm rot="5400000" flipH="1" flipV="1">
            <a:off x="5387342" y="2724146"/>
            <a:ext cx="281937" cy="30403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9867CF7-CA3D-D722-28D4-0F31BECCAE65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 flipV="1">
            <a:off x="5006340" y="4103367"/>
            <a:ext cx="2042161" cy="1478276"/>
          </a:xfrm>
          <a:prstGeom prst="bentConnector3">
            <a:avLst>
              <a:gd name="adj1" fmla="val 74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F6F45D7-CB67-CE27-127C-BC0450509DF6}"/>
              </a:ext>
            </a:extLst>
          </p:cNvPr>
          <p:cNvCxnSpPr>
            <a:stCxn id="26" idx="0"/>
            <a:endCxn id="29" idx="2"/>
          </p:cNvCxnSpPr>
          <p:nvPr/>
        </p:nvCxnSpPr>
        <p:spPr>
          <a:xfrm rot="5400000" flipH="1" flipV="1">
            <a:off x="7105528" y="4727289"/>
            <a:ext cx="749775" cy="4620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8E81C84-407D-B261-7A4E-B1879006C48C}"/>
              </a:ext>
            </a:extLst>
          </p:cNvPr>
          <p:cNvCxnSpPr>
            <a:cxnSpLocks/>
            <a:stCxn id="28" idx="0"/>
          </p:cNvCxnSpPr>
          <p:nvPr/>
        </p:nvCxnSpPr>
        <p:spPr>
          <a:xfrm rot="16200000" flipV="1">
            <a:off x="8619069" y="3977625"/>
            <a:ext cx="1187917" cy="14394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E961B0B-7C55-E3BA-CA75-AB724AF2935B}"/>
              </a:ext>
            </a:extLst>
          </p:cNvPr>
          <p:cNvSpPr/>
          <p:nvPr/>
        </p:nvSpPr>
        <p:spPr>
          <a:xfrm>
            <a:off x="6492241" y="2894519"/>
            <a:ext cx="2438400" cy="6629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 Conv  (1536→768, k:1,s:1)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1BCE1AA-39E1-9659-27D8-C05CC1590981}"/>
              </a:ext>
            </a:extLst>
          </p:cNvPr>
          <p:cNvSpPr/>
          <p:nvPr/>
        </p:nvSpPr>
        <p:spPr>
          <a:xfrm>
            <a:off x="6507482" y="2164073"/>
            <a:ext cx="2438400" cy="6629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 Conv  (768→1024, k:3,s:2)  </a:t>
            </a:r>
            <a:r>
              <a:rPr lang="en-US" b="1" dirty="0">
                <a:solidFill>
                  <a:srgbClr val="C00000"/>
                </a:solidFill>
              </a:rPr>
              <a:t>P6/64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D11805-860D-D724-E964-D2DA95FCA157}"/>
              </a:ext>
            </a:extLst>
          </p:cNvPr>
          <p:cNvSpPr txBox="1"/>
          <p:nvPr/>
        </p:nvSpPr>
        <p:spPr>
          <a:xfrm>
            <a:off x="6625648" y="1579594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 next slide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16416B-5AF6-5FD4-A7C8-1359FD36F0C8}"/>
              </a:ext>
            </a:extLst>
          </p:cNvPr>
          <p:cNvCxnSpPr>
            <a:stCxn id="44" idx="0"/>
          </p:cNvCxnSpPr>
          <p:nvPr/>
        </p:nvCxnSpPr>
        <p:spPr>
          <a:xfrm flipH="1" flipV="1">
            <a:off x="7711441" y="1870710"/>
            <a:ext cx="0" cy="293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90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77DB51-6941-3DA7-4C96-17E32CC861B3}"/>
              </a:ext>
            </a:extLst>
          </p:cNvPr>
          <p:cNvSpPr/>
          <p:nvPr/>
        </p:nvSpPr>
        <p:spPr>
          <a:xfrm>
            <a:off x="457201" y="243832"/>
            <a:ext cx="2438400" cy="66294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 Conv  (1024→512, k:1,s:1)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90FF0E-EA70-4C8D-E9BC-F4154BE93EE1}"/>
              </a:ext>
            </a:extLst>
          </p:cNvPr>
          <p:cNvSpPr/>
          <p:nvPr/>
        </p:nvSpPr>
        <p:spPr>
          <a:xfrm>
            <a:off x="3040380" y="243832"/>
            <a:ext cx="1996440" cy="9144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 Conv </a:t>
            </a:r>
            <a:r>
              <a:rPr lang="en-US" dirty="0">
                <a:solidFill>
                  <a:srgbClr val="3333CC"/>
                </a:solidFill>
              </a:rPr>
              <a:t>[from 38]  </a:t>
            </a:r>
            <a:r>
              <a:rPr lang="en-US" dirty="0">
                <a:solidFill>
                  <a:schemeClr val="tx1"/>
                </a:solidFill>
              </a:rPr>
              <a:t>(1024→512, k:1,s:1)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288A98-7B00-43DB-C7E2-6D1BEDD33239}"/>
              </a:ext>
            </a:extLst>
          </p:cNvPr>
          <p:cNvSpPr/>
          <p:nvPr/>
        </p:nvSpPr>
        <p:spPr>
          <a:xfrm>
            <a:off x="3040380" y="126492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41 Conv  (512→512, k:3,s:1)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4E4737-6B03-EEB9-33E2-C0844AA8D25F}"/>
              </a:ext>
            </a:extLst>
          </p:cNvPr>
          <p:cNvSpPr/>
          <p:nvPr/>
        </p:nvSpPr>
        <p:spPr>
          <a:xfrm>
            <a:off x="3040380" y="1935488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 Conv  (512→512, k:3,s:1)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DF91A-2716-EE8A-57C9-F21AD7BBD048}"/>
              </a:ext>
            </a:extLst>
          </p:cNvPr>
          <p:cNvSpPr/>
          <p:nvPr/>
        </p:nvSpPr>
        <p:spPr>
          <a:xfrm>
            <a:off x="3040380" y="2606056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43 Conv  (512→512, k:3,s:1)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FB0B6F-A538-1E71-11E6-E54D58F9A21A}"/>
              </a:ext>
            </a:extLst>
          </p:cNvPr>
          <p:cNvSpPr/>
          <p:nvPr/>
        </p:nvSpPr>
        <p:spPr>
          <a:xfrm>
            <a:off x="3040380" y="3246136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44 Conv  (512→512, k:3,s:1)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C0D902-B533-71F8-3853-894C1458380B}"/>
              </a:ext>
            </a:extLst>
          </p:cNvPr>
          <p:cNvSpPr/>
          <p:nvPr/>
        </p:nvSpPr>
        <p:spPr>
          <a:xfrm>
            <a:off x="1013461" y="3048016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45 Cat (b39,40,42,44:→2048)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C84BCD-BB3E-D6B5-2F34-3E64D4D8D7C3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1676401" y="906774"/>
            <a:ext cx="0" cy="2141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16DACAB-F8FE-7D96-5B48-0B11ECAB5E45}"/>
              </a:ext>
            </a:extLst>
          </p:cNvPr>
          <p:cNvCxnSpPr>
            <a:stCxn id="5" idx="1"/>
            <a:endCxn id="10" idx="0"/>
          </p:cNvCxnSpPr>
          <p:nvPr/>
        </p:nvCxnSpPr>
        <p:spPr>
          <a:xfrm rot="10800000" flipV="1">
            <a:off x="1676402" y="1036336"/>
            <a:ext cx="1363979" cy="20116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AA24690-4DF1-92D2-861E-C051BC780F0B}"/>
              </a:ext>
            </a:extLst>
          </p:cNvPr>
          <p:cNvCxnSpPr>
            <a:stCxn id="7" idx="1"/>
            <a:endCxn id="10" idx="0"/>
          </p:cNvCxnSpPr>
          <p:nvPr/>
        </p:nvCxnSpPr>
        <p:spPr>
          <a:xfrm rot="10800000" flipV="1">
            <a:off x="1676402" y="2217428"/>
            <a:ext cx="1363979" cy="8305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BA84DB-A351-894F-CF10-50600AD8D6A8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2339341" y="3528076"/>
            <a:ext cx="7010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257FD91-430F-5AEA-F265-FDD88865D64A}"/>
              </a:ext>
            </a:extLst>
          </p:cNvPr>
          <p:cNvSpPr/>
          <p:nvPr/>
        </p:nvSpPr>
        <p:spPr>
          <a:xfrm>
            <a:off x="693420" y="4290076"/>
            <a:ext cx="234696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46 Conv  (2048→1024, k:1,s:1)</a:t>
            </a:r>
          </a:p>
        </p:txBody>
      </p:sp>
    </p:spTree>
    <p:extLst>
      <p:ext uri="{BB962C8B-B14F-4D97-AF65-F5344CB8AC3E}">
        <p14:creationId xmlns:p14="http://schemas.microsoft.com/office/powerpoint/2010/main" val="213928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29F45-576B-CC9C-D99B-63B4042FD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89E886-E9D4-3FBE-226F-FAB30638F242}"/>
              </a:ext>
            </a:extLst>
          </p:cNvPr>
          <p:cNvSpPr txBox="1"/>
          <p:nvPr/>
        </p:nvSpPr>
        <p:spPr>
          <a:xfrm>
            <a:off x="2514600" y="2209800"/>
            <a:ext cx="7056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Yolov7 head</a:t>
            </a:r>
          </a:p>
        </p:txBody>
      </p:sp>
    </p:spTree>
    <p:extLst>
      <p:ext uri="{BB962C8B-B14F-4D97-AF65-F5344CB8AC3E}">
        <p14:creationId xmlns:p14="http://schemas.microsoft.com/office/powerpoint/2010/main" val="370204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1ABB61-88E2-4724-7779-AF96D77EC5DC}"/>
              </a:ext>
            </a:extLst>
          </p:cNvPr>
          <p:cNvSpPr/>
          <p:nvPr/>
        </p:nvSpPr>
        <p:spPr>
          <a:xfrm>
            <a:off x="960120" y="502920"/>
            <a:ext cx="161544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47 SPPCSPC (1024→512)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D224E-1643-8792-333F-F8106781C8FA}"/>
              </a:ext>
            </a:extLst>
          </p:cNvPr>
          <p:cNvSpPr/>
          <p:nvPr/>
        </p:nvSpPr>
        <p:spPr>
          <a:xfrm>
            <a:off x="960120" y="132588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48 Conv  (512→384, k:1,s:1)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6F7F1-69E0-42AE-8BEC-57927AEB348F}"/>
              </a:ext>
            </a:extLst>
          </p:cNvPr>
          <p:cNvSpPr/>
          <p:nvPr/>
        </p:nvSpPr>
        <p:spPr>
          <a:xfrm>
            <a:off x="960120" y="2026920"/>
            <a:ext cx="1996440" cy="777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49 Nearest </a:t>
            </a:r>
            <a:r>
              <a:rPr lang="en-US" dirty="0" err="1">
                <a:solidFill>
                  <a:schemeClr val="tx1"/>
                </a:solidFill>
              </a:rPr>
              <a:t>Upsample</a:t>
            </a:r>
            <a:r>
              <a:rPr lang="en-US" dirty="0">
                <a:solidFill>
                  <a:schemeClr val="tx1"/>
                </a:solidFill>
              </a:rPr>
              <a:t> by 2  (384→384,)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6CA509-0478-4EAC-DF45-294F5690EDF2}"/>
              </a:ext>
            </a:extLst>
          </p:cNvPr>
          <p:cNvSpPr/>
          <p:nvPr/>
        </p:nvSpPr>
        <p:spPr>
          <a:xfrm>
            <a:off x="1783080" y="2964180"/>
            <a:ext cx="1996440" cy="9906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 Conv  (768→384, k:1,s:1)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b="1" dirty="0">
                <a:solidFill>
                  <a:schemeClr val="tx1"/>
                </a:solidFill>
              </a:rPr>
              <a:t>[37] P5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4E38EA-54ED-395C-D4B4-AC8EAFA5941D}"/>
              </a:ext>
            </a:extLst>
          </p:cNvPr>
          <p:cNvSpPr/>
          <p:nvPr/>
        </p:nvSpPr>
        <p:spPr>
          <a:xfrm>
            <a:off x="632460" y="405384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 Cat (b49,50:→768)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5BA60A-6C22-EEE7-147E-728E65569F3A}"/>
              </a:ext>
            </a:extLst>
          </p:cNvPr>
          <p:cNvCxnSpPr>
            <a:endCxn id="10" idx="0"/>
          </p:cNvCxnSpPr>
          <p:nvPr/>
        </p:nvCxnSpPr>
        <p:spPr>
          <a:xfrm>
            <a:off x="1295400" y="2819400"/>
            <a:ext cx="0" cy="1234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5B63193-5A27-CD17-D8D8-5DAB0696EB3F}"/>
              </a:ext>
            </a:extLst>
          </p:cNvPr>
          <p:cNvCxnSpPr>
            <a:stCxn id="9" idx="2"/>
            <a:endCxn id="10" idx="3"/>
          </p:cNvCxnSpPr>
          <p:nvPr/>
        </p:nvCxnSpPr>
        <p:spPr>
          <a:xfrm rot="5400000">
            <a:off x="2080260" y="3832860"/>
            <a:ext cx="579120" cy="8229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AE98F1-BDC7-0B57-9421-295CB7BEFEE1}"/>
              </a:ext>
            </a:extLst>
          </p:cNvPr>
          <p:cNvSpPr/>
          <p:nvPr/>
        </p:nvSpPr>
        <p:spPr>
          <a:xfrm>
            <a:off x="1744980" y="51054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 Conv  (768→384, k:1,s:1)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95907A-9A5F-767C-35CE-E50897944D7A}"/>
              </a:ext>
            </a:extLst>
          </p:cNvPr>
          <p:cNvSpPr/>
          <p:nvPr/>
        </p:nvSpPr>
        <p:spPr>
          <a:xfrm>
            <a:off x="373380" y="57912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 Conv </a:t>
            </a:r>
            <a:r>
              <a:rPr lang="en-US" b="1" dirty="0">
                <a:solidFill>
                  <a:schemeClr val="tx1"/>
                </a:solidFill>
              </a:rPr>
              <a:t>[from 51]</a:t>
            </a:r>
            <a:r>
              <a:rPr lang="en-US" dirty="0">
                <a:solidFill>
                  <a:schemeClr val="tx1"/>
                </a:solidFill>
              </a:rPr>
              <a:t>  (768→384, k:1,s:1)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FA59B-8BD2-01DD-A3BB-AD51151A1572}"/>
              </a:ext>
            </a:extLst>
          </p:cNvPr>
          <p:cNvSpPr/>
          <p:nvPr/>
        </p:nvSpPr>
        <p:spPr>
          <a:xfrm>
            <a:off x="2430780" y="57912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54 Conv   (384→192, k:3,s:1)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3B2C97-B12B-3DBB-1181-F053C454860D}"/>
              </a:ext>
            </a:extLst>
          </p:cNvPr>
          <p:cNvSpPr/>
          <p:nvPr/>
        </p:nvSpPr>
        <p:spPr>
          <a:xfrm>
            <a:off x="4488180" y="57912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 Conv   (192→192, k:3,s:1)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F51976-F350-9443-E866-A381AD6ADFD8}"/>
              </a:ext>
            </a:extLst>
          </p:cNvPr>
          <p:cNvSpPr/>
          <p:nvPr/>
        </p:nvSpPr>
        <p:spPr>
          <a:xfrm>
            <a:off x="4488180" y="51054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56 Conv   (192→192, k:3,s:1)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5B2142-81AB-701F-0AF1-B32A1741922E}"/>
              </a:ext>
            </a:extLst>
          </p:cNvPr>
          <p:cNvSpPr/>
          <p:nvPr/>
        </p:nvSpPr>
        <p:spPr>
          <a:xfrm>
            <a:off x="4472940" y="446532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 Conv   (192→192, k:3,s:1)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0031BF-0A4E-14D7-4B88-70A1A637D220}"/>
              </a:ext>
            </a:extLst>
          </p:cNvPr>
          <p:cNvSpPr/>
          <p:nvPr/>
        </p:nvSpPr>
        <p:spPr>
          <a:xfrm>
            <a:off x="4930140" y="326898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58 Cat (b52-57:→1536)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303842-D1B2-9523-BADA-B3037AC373FE}"/>
              </a:ext>
            </a:extLst>
          </p:cNvPr>
          <p:cNvSpPr/>
          <p:nvPr/>
        </p:nvSpPr>
        <p:spPr>
          <a:xfrm>
            <a:off x="4488180" y="252222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59 Conv  (1536→384, k:1,s:1)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F0EB09-C583-94C5-F78A-CEEE9C07B515}"/>
              </a:ext>
            </a:extLst>
          </p:cNvPr>
          <p:cNvSpPr/>
          <p:nvPr/>
        </p:nvSpPr>
        <p:spPr>
          <a:xfrm>
            <a:off x="4495800" y="185166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 Conv  (384→256, k:1,s:1)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3B997F-2673-A7CD-98F5-B543388E906E}"/>
              </a:ext>
            </a:extLst>
          </p:cNvPr>
          <p:cNvSpPr/>
          <p:nvPr/>
        </p:nvSpPr>
        <p:spPr>
          <a:xfrm>
            <a:off x="4552950" y="956310"/>
            <a:ext cx="1996440" cy="777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61 Nearest </a:t>
            </a:r>
            <a:r>
              <a:rPr lang="en-US" dirty="0" err="1">
                <a:solidFill>
                  <a:schemeClr val="tx1"/>
                </a:solidFill>
              </a:rPr>
              <a:t>Upsample</a:t>
            </a:r>
            <a:r>
              <a:rPr lang="en-US" dirty="0">
                <a:solidFill>
                  <a:schemeClr val="tx1"/>
                </a:solidFill>
              </a:rPr>
              <a:t> by 2  (256→256)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CF78BA-C914-D3B2-E0E0-A7F608EE88BB}"/>
              </a:ext>
            </a:extLst>
          </p:cNvPr>
          <p:cNvSpPr/>
          <p:nvPr/>
        </p:nvSpPr>
        <p:spPr>
          <a:xfrm>
            <a:off x="6606540" y="228600"/>
            <a:ext cx="1996440" cy="9906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62 Conv  (512→256, k:1,s:1)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b="1" dirty="0">
                <a:solidFill>
                  <a:schemeClr val="tx1"/>
                </a:solidFill>
              </a:rPr>
              <a:t>[28] P4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E4D413-964C-0B2B-61C0-3E7031932B3F}"/>
              </a:ext>
            </a:extLst>
          </p:cNvPr>
          <p:cNvSpPr/>
          <p:nvPr/>
        </p:nvSpPr>
        <p:spPr>
          <a:xfrm>
            <a:off x="6941820" y="145542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63 Cat (b61,62:→512)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9831C7-AA5E-B20C-943B-40177A82C121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7604760" y="1219200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0EB2DC0-E40F-8D1A-EA70-7CF46C45BD63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6549390" y="1344930"/>
            <a:ext cx="392430" cy="590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5E00330-8791-5F28-9FEC-211E3AE647A5}"/>
              </a:ext>
            </a:extLst>
          </p:cNvPr>
          <p:cNvSpPr/>
          <p:nvPr/>
        </p:nvSpPr>
        <p:spPr>
          <a:xfrm>
            <a:off x="7357112" y="251460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64 Conv  (512→256, k:1,s:1)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EDB38C-5E7E-5E4B-B1BA-BD768613591E}"/>
              </a:ext>
            </a:extLst>
          </p:cNvPr>
          <p:cNvSpPr/>
          <p:nvPr/>
        </p:nvSpPr>
        <p:spPr>
          <a:xfrm>
            <a:off x="6941820" y="3215641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65 Conv  </a:t>
            </a:r>
            <a:r>
              <a:rPr lang="en-US" b="1" dirty="0">
                <a:solidFill>
                  <a:schemeClr val="tx1"/>
                </a:solidFill>
              </a:rPr>
              <a:t>[from 63] </a:t>
            </a:r>
            <a:r>
              <a:rPr lang="en-US" dirty="0">
                <a:solidFill>
                  <a:schemeClr val="tx1"/>
                </a:solidFill>
              </a:rPr>
              <a:t>(512→256, k:1,s:1)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90E577-6C3A-DAD0-7643-9638197F4029}"/>
              </a:ext>
            </a:extLst>
          </p:cNvPr>
          <p:cNvSpPr/>
          <p:nvPr/>
        </p:nvSpPr>
        <p:spPr>
          <a:xfrm>
            <a:off x="6941820" y="3901441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66 Conv  (256→128, k:3,s:1)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8AC8FE-4913-2F39-D53A-EEADF09C0E74}"/>
              </a:ext>
            </a:extLst>
          </p:cNvPr>
          <p:cNvSpPr/>
          <p:nvPr/>
        </p:nvSpPr>
        <p:spPr>
          <a:xfrm>
            <a:off x="6941820" y="453390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67 Conv  (128→128, k:3,s:1)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A6CC15-C873-A900-3261-D725E5B10ACA}"/>
              </a:ext>
            </a:extLst>
          </p:cNvPr>
          <p:cNvSpPr/>
          <p:nvPr/>
        </p:nvSpPr>
        <p:spPr>
          <a:xfrm>
            <a:off x="6941820" y="5166359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68 Conv  (128→128, k:3,s:1)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A69DCCF-354C-661D-4D32-C6B997AB50D6}"/>
              </a:ext>
            </a:extLst>
          </p:cNvPr>
          <p:cNvSpPr/>
          <p:nvPr/>
        </p:nvSpPr>
        <p:spPr>
          <a:xfrm>
            <a:off x="6941820" y="5798818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69 Conv  (128→128, k:3,s:1)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B10AA2-9902-FA56-CA31-3290C1CF82CB}"/>
              </a:ext>
            </a:extLst>
          </p:cNvPr>
          <p:cNvSpPr/>
          <p:nvPr/>
        </p:nvSpPr>
        <p:spPr>
          <a:xfrm>
            <a:off x="9304020" y="5318758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 Cat (b64-69:→1024)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B86A55-0E49-4FE6-56E4-ED7B223E0DD8}"/>
              </a:ext>
            </a:extLst>
          </p:cNvPr>
          <p:cNvSpPr txBox="1"/>
          <p:nvPr/>
        </p:nvSpPr>
        <p:spPr>
          <a:xfrm>
            <a:off x="9525000" y="4524497"/>
            <a:ext cx="211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 next slide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EEC627-64E0-B5D1-C654-F480BFE7A76A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9966960" y="4893829"/>
            <a:ext cx="0" cy="424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72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09570F-5247-44BA-3BFE-78DF60CE64CC}"/>
              </a:ext>
            </a:extLst>
          </p:cNvPr>
          <p:cNvSpPr/>
          <p:nvPr/>
        </p:nvSpPr>
        <p:spPr>
          <a:xfrm>
            <a:off x="388620" y="17526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71 Conv  (1024→256, k:1,s:1)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D2ECD-DAA7-15CD-7565-8025B300F29D}"/>
              </a:ext>
            </a:extLst>
          </p:cNvPr>
          <p:cNvSpPr/>
          <p:nvPr/>
        </p:nvSpPr>
        <p:spPr>
          <a:xfrm>
            <a:off x="388620" y="84582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72 Conv  (256→128, k:1,s:1)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BA6938-3505-080E-4177-10981C7B425A}"/>
              </a:ext>
            </a:extLst>
          </p:cNvPr>
          <p:cNvSpPr/>
          <p:nvPr/>
        </p:nvSpPr>
        <p:spPr>
          <a:xfrm>
            <a:off x="502920" y="1516380"/>
            <a:ext cx="1996440" cy="777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73 Nearest </a:t>
            </a:r>
            <a:r>
              <a:rPr lang="en-US" dirty="0" err="1">
                <a:solidFill>
                  <a:schemeClr val="tx1"/>
                </a:solidFill>
              </a:rPr>
              <a:t>Upsample</a:t>
            </a:r>
            <a:r>
              <a:rPr lang="en-US" dirty="0">
                <a:solidFill>
                  <a:schemeClr val="tx1"/>
                </a:solidFill>
              </a:rPr>
              <a:t> by 2  (128→128)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5AAD4C-672C-272D-4D43-86DA3ECE60C9}"/>
              </a:ext>
            </a:extLst>
          </p:cNvPr>
          <p:cNvSpPr/>
          <p:nvPr/>
        </p:nvSpPr>
        <p:spPr>
          <a:xfrm>
            <a:off x="998220" y="2476500"/>
            <a:ext cx="1996440" cy="9906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74 Conv  (256→128, k:1,s:1)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b="1" dirty="0">
                <a:solidFill>
                  <a:schemeClr val="tx1"/>
                </a:solidFill>
              </a:rPr>
              <a:t>[19] P3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B4C39-AA32-AA65-CA09-5B69FD75AEC5}"/>
              </a:ext>
            </a:extLst>
          </p:cNvPr>
          <p:cNvSpPr/>
          <p:nvPr/>
        </p:nvSpPr>
        <p:spPr>
          <a:xfrm>
            <a:off x="388620" y="364998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75 Cat (b73,74:→256)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BE5F64-6E34-D48E-C9E5-BB9196655040}"/>
              </a:ext>
            </a:extLst>
          </p:cNvPr>
          <p:cNvCxnSpPr/>
          <p:nvPr/>
        </p:nvCxnSpPr>
        <p:spPr>
          <a:xfrm>
            <a:off x="609600" y="2293620"/>
            <a:ext cx="0" cy="1363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76D3917-5A3D-E88B-4C62-701AAE1B7C4B}"/>
              </a:ext>
            </a:extLst>
          </p:cNvPr>
          <p:cNvCxnSpPr>
            <a:stCxn id="7" idx="2"/>
            <a:endCxn id="8" idx="3"/>
          </p:cNvCxnSpPr>
          <p:nvPr/>
        </p:nvCxnSpPr>
        <p:spPr>
          <a:xfrm rot="5400000">
            <a:off x="1524000" y="3657600"/>
            <a:ext cx="662940" cy="2819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977CA2C-7ECB-AB0D-7716-37663B4C1214}"/>
              </a:ext>
            </a:extLst>
          </p:cNvPr>
          <p:cNvSpPr/>
          <p:nvPr/>
        </p:nvSpPr>
        <p:spPr>
          <a:xfrm>
            <a:off x="1051560" y="479298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76 Conv  (256→128, k:1,s:1)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FD72B5-5F2F-B770-F58B-D3BFD3C90D38}"/>
              </a:ext>
            </a:extLst>
          </p:cNvPr>
          <p:cNvSpPr/>
          <p:nvPr/>
        </p:nvSpPr>
        <p:spPr>
          <a:xfrm>
            <a:off x="388620" y="54864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77 Conv </a:t>
            </a:r>
            <a:r>
              <a:rPr lang="en-US" b="1" dirty="0">
                <a:solidFill>
                  <a:schemeClr val="tx1"/>
                </a:solidFill>
              </a:rPr>
              <a:t>[from 75]</a:t>
            </a:r>
            <a:r>
              <a:rPr lang="en-US" dirty="0">
                <a:solidFill>
                  <a:schemeClr val="tx1"/>
                </a:solidFill>
              </a:rPr>
              <a:t> (256→128, k:1,s:1)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681F44-E636-3748-60C1-A37B1C5815D0}"/>
              </a:ext>
            </a:extLst>
          </p:cNvPr>
          <p:cNvSpPr/>
          <p:nvPr/>
        </p:nvSpPr>
        <p:spPr>
          <a:xfrm>
            <a:off x="2499360" y="54864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78 Conv (128→64  k:3,s:1)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01EE51-FCA7-39CC-3237-DEB5DD101AE2}"/>
              </a:ext>
            </a:extLst>
          </p:cNvPr>
          <p:cNvSpPr/>
          <p:nvPr/>
        </p:nvSpPr>
        <p:spPr>
          <a:xfrm>
            <a:off x="4610100" y="54864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79 Conv (64→64  k:3,s:1)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D51F19-3BBD-F209-D22E-27A85DF6EB8A}"/>
              </a:ext>
            </a:extLst>
          </p:cNvPr>
          <p:cNvSpPr/>
          <p:nvPr/>
        </p:nvSpPr>
        <p:spPr>
          <a:xfrm>
            <a:off x="4610100" y="479298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 Conv (64→64  k:3,s:1)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9AA298-8146-54A8-FF92-B4B033B3F246}"/>
              </a:ext>
            </a:extLst>
          </p:cNvPr>
          <p:cNvSpPr/>
          <p:nvPr/>
        </p:nvSpPr>
        <p:spPr>
          <a:xfrm>
            <a:off x="4610100" y="413004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81 Conv (64→64  k:3,s:1)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F13529-956B-0E64-7D87-3DEF70046D52}"/>
              </a:ext>
            </a:extLst>
          </p:cNvPr>
          <p:cNvSpPr/>
          <p:nvPr/>
        </p:nvSpPr>
        <p:spPr>
          <a:xfrm>
            <a:off x="3223261" y="410718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82 Cat (b76-81:→512)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E0DBC9-FAB1-AD08-751E-F5FDE2C3CDA4}"/>
              </a:ext>
            </a:extLst>
          </p:cNvPr>
          <p:cNvSpPr/>
          <p:nvPr/>
        </p:nvSpPr>
        <p:spPr>
          <a:xfrm>
            <a:off x="3223261" y="340614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83 Conv  (512→128, k:1,s:1)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FEDE4F-421E-959E-01C0-AC0015EBB4C2}"/>
              </a:ext>
            </a:extLst>
          </p:cNvPr>
          <p:cNvSpPr/>
          <p:nvPr/>
        </p:nvSpPr>
        <p:spPr>
          <a:xfrm>
            <a:off x="3223261" y="276606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84 Conv  (128→256, k:3,s:2)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ED5F1D-1075-E7E9-71E0-7F278E72DA5C}"/>
              </a:ext>
            </a:extLst>
          </p:cNvPr>
          <p:cNvSpPr/>
          <p:nvPr/>
        </p:nvSpPr>
        <p:spPr>
          <a:xfrm>
            <a:off x="3615691" y="162306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85 Cat (b</a:t>
            </a:r>
            <a:r>
              <a:rPr lang="en-US" b="1" dirty="0">
                <a:solidFill>
                  <a:schemeClr val="tx1"/>
                </a:solidFill>
              </a:rPr>
              <a:t>71</a:t>
            </a:r>
            <a:r>
              <a:rPr lang="en-US" dirty="0">
                <a:solidFill>
                  <a:schemeClr val="tx1"/>
                </a:solidFill>
              </a:rPr>
              <a:t>,84:→512)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9D8D4-1C4E-E5BC-A795-C4D8F886E7A1}"/>
              </a:ext>
            </a:extLst>
          </p:cNvPr>
          <p:cNvSpPr/>
          <p:nvPr/>
        </p:nvSpPr>
        <p:spPr>
          <a:xfrm>
            <a:off x="5002532" y="188214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86 Conv  (512→256, k:1,s:1)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B186F6-4AD1-449D-8592-5EAEEBB63C9E}"/>
              </a:ext>
            </a:extLst>
          </p:cNvPr>
          <p:cNvSpPr/>
          <p:nvPr/>
        </p:nvSpPr>
        <p:spPr>
          <a:xfrm>
            <a:off x="3768092" y="90678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87 Conv </a:t>
            </a:r>
            <a:r>
              <a:rPr lang="en-US" b="1" dirty="0">
                <a:solidFill>
                  <a:schemeClr val="tx1"/>
                </a:solidFill>
              </a:rPr>
              <a:t>[from 85]</a:t>
            </a:r>
            <a:r>
              <a:rPr lang="en-US" dirty="0">
                <a:solidFill>
                  <a:schemeClr val="tx1"/>
                </a:solidFill>
              </a:rPr>
              <a:t> (512→256, k:1,s:1)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CE05FE-322D-64E1-832B-1915C5CF092F}"/>
              </a:ext>
            </a:extLst>
          </p:cNvPr>
          <p:cNvSpPr/>
          <p:nvPr/>
        </p:nvSpPr>
        <p:spPr>
          <a:xfrm>
            <a:off x="3768092" y="20574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88 Conv (256→128, k:3,s:1)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1555EA-114C-F10E-6F61-89B3F6F90410}"/>
              </a:ext>
            </a:extLst>
          </p:cNvPr>
          <p:cNvSpPr/>
          <p:nvPr/>
        </p:nvSpPr>
        <p:spPr>
          <a:xfrm>
            <a:off x="6057902" y="22098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89 Conv (128→128, k:3,s:1)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BFC886-A5B6-C69C-676C-079A08E69018}"/>
              </a:ext>
            </a:extLst>
          </p:cNvPr>
          <p:cNvSpPr/>
          <p:nvPr/>
        </p:nvSpPr>
        <p:spPr>
          <a:xfrm>
            <a:off x="6057902" y="85344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90 Conv (128→128, k:3,s:1)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F39885-6E57-D7EC-5F37-56DEF1F22624}"/>
              </a:ext>
            </a:extLst>
          </p:cNvPr>
          <p:cNvSpPr/>
          <p:nvPr/>
        </p:nvSpPr>
        <p:spPr>
          <a:xfrm>
            <a:off x="6057902" y="260604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91 Conv (128→128, k:3,s:1)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98E361-E8D5-A5C7-136B-5805B0AC8410}"/>
              </a:ext>
            </a:extLst>
          </p:cNvPr>
          <p:cNvSpPr/>
          <p:nvPr/>
        </p:nvSpPr>
        <p:spPr>
          <a:xfrm>
            <a:off x="6979921" y="323850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92 Cat (b86-91:→1024)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146E42-775A-78EA-8E8E-1C42A809E1CC}"/>
              </a:ext>
            </a:extLst>
          </p:cNvPr>
          <p:cNvSpPr/>
          <p:nvPr/>
        </p:nvSpPr>
        <p:spPr>
          <a:xfrm>
            <a:off x="6979921" y="429006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93 Conv  (1024→256, k:1,s:1)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AD47CE-FD96-B305-13E5-1A6EE3B388A9}"/>
              </a:ext>
            </a:extLst>
          </p:cNvPr>
          <p:cNvSpPr/>
          <p:nvPr/>
        </p:nvSpPr>
        <p:spPr>
          <a:xfrm>
            <a:off x="6979921" y="492252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94 Conv  (256→384, k:3,s:2)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5813A6-99BC-72CB-9C9B-E3F9AF683EE7}"/>
              </a:ext>
            </a:extLst>
          </p:cNvPr>
          <p:cNvSpPr/>
          <p:nvPr/>
        </p:nvSpPr>
        <p:spPr>
          <a:xfrm>
            <a:off x="7151374" y="552450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95 Cat (b</a:t>
            </a:r>
            <a:r>
              <a:rPr lang="en-US" b="1" dirty="0">
                <a:solidFill>
                  <a:schemeClr val="tx1"/>
                </a:solidFill>
              </a:rPr>
              <a:t>59</a:t>
            </a:r>
            <a:r>
              <a:rPr lang="en-US" dirty="0">
                <a:solidFill>
                  <a:schemeClr val="tx1"/>
                </a:solidFill>
              </a:rPr>
              <a:t>,94:→768)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A61F79-2DFE-7A82-1D70-0E0BFB639285}"/>
              </a:ext>
            </a:extLst>
          </p:cNvPr>
          <p:cNvSpPr/>
          <p:nvPr/>
        </p:nvSpPr>
        <p:spPr>
          <a:xfrm>
            <a:off x="8656320" y="600456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96 Conv  (768→384, k:1,s:1)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45C6AF-AAF8-EB5D-6CE4-DCA222DC21EB}"/>
              </a:ext>
            </a:extLst>
          </p:cNvPr>
          <p:cNvSpPr/>
          <p:nvPr/>
        </p:nvSpPr>
        <p:spPr>
          <a:xfrm>
            <a:off x="9483091" y="535686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97 Conv </a:t>
            </a:r>
            <a:r>
              <a:rPr lang="en-US" b="1" dirty="0">
                <a:solidFill>
                  <a:schemeClr val="tx1"/>
                </a:solidFill>
              </a:rPr>
              <a:t>[from 95]</a:t>
            </a:r>
            <a:r>
              <a:rPr lang="en-US" dirty="0">
                <a:solidFill>
                  <a:schemeClr val="tx1"/>
                </a:solidFill>
              </a:rPr>
              <a:t>  (768→384, k:1,s:1)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1DE1D4-370D-4297-9A4A-1AE85F4AFFAA}"/>
              </a:ext>
            </a:extLst>
          </p:cNvPr>
          <p:cNvSpPr/>
          <p:nvPr/>
        </p:nvSpPr>
        <p:spPr>
          <a:xfrm>
            <a:off x="9483091" y="475107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98 Conv   (384→192, k:3,s:1)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8245A6-70F2-D898-EECD-D359F366699A}"/>
              </a:ext>
            </a:extLst>
          </p:cNvPr>
          <p:cNvSpPr/>
          <p:nvPr/>
        </p:nvSpPr>
        <p:spPr>
          <a:xfrm>
            <a:off x="9483092" y="4124325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99 Conv   (192→192, k:3,s:1)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5E5189-331D-CB67-30B6-EB52AF1952EB}"/>
              </a:ext>
            </a:extLst>
          </p:cNvPr>
          <p:cNvSpPr/>
          <p:nvPr/>
        </p:nvSpPr>
        <p:spPr>
          <a:xfrm>
            <a:off x="9471660" y="349758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 Conv   (192→192, k:3,s:1)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2489A8-1D6E-8149-10AD-41C4C7E3118B}"/>
              </a:ext>
            </a:extLst>
          </p:cNvPr>
          <p:cNvSpPr/>
          <p:nvPr/>
        </p:nvSpPr>
        <p:spPr>
          <a:xfrm>
            <a:off x="9467851" y="285750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101 Conv   (192→192, k:3,s:1)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420D97-6F41-9293-0DBD-7545D782540D}"/>
              </a:ext>
            </a:extLst>
          </p:cNvPr>
          <p:cNvSpPr/>
          <p:nvPr/>
        </p:nvSpPr>
        <p:spPr>
          <a:xfrm>
            <a:off x="9441180" y="1792605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102 Cat (b96-101:→1536)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125812-B39A-31FD-EAD4-71A164D0CD56}"/>
              </a:ext>
            </a:extLst>
          </p:cNvPr>
          <p:cNvSpPr/>
          <p:nvPr/>
        </p:nvSpPr>
        <p:spPr>
          <a:xfrm>
            <a:off x="9258300" y="1087755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103 Conv  (1536→384, k:1,s:1)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F293B2-8962-7905-24A1-41DB24F95B66}"/>
              </a:ext>
            </a:extLst>
          </p:cNvPr>
          <p:cNvSpPr txBox="1"/>
          <p:nvPr/>
        </p:nvSpPr>
        <p:spPr>
          <a:xfrm>
            <a:off x="9090661" y="463272"/>
            <a:ext cx="248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 next slide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D01FBF-E731-14F5-02A3-AED554D5E600}"/>
              </a:ext>
            </a:extLst>
          </p:cNvPr>
          <p:cNvCxnSpPr/>
          <p:nvPr/>
        </p:nvCxnSpPr>
        <p:spPr>
          <a:xfrm flipH="1" flipV="1">
            <a:off x="10176454" y="754388"/>
            <a:ext cx="0" cy="293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4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6AF37D-4343-F8AF-4CAE-5B11BFB2348E}"/>
              </a:ext>
            </a:extLst>
          </p:cNvPr>
          <p:cNvSpPr/>
          <p:nvPr/>
        </p:nvSpPr>
        <p:spPr>
          <a:xfrm>
            <a:off x="464820" y="203835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104 Conv  (384→512, k:3,s:2)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D8E641-3A90-E10C-C27E-D41AD37CBD2B}"/>
              </a:ext>
            </a:extLst>
          </p:cNvPr>
          <p:cNvSpPr/>
          <p:nvPr/>
        </p:nvSpPr>
        <p:spPr>
          <a:xfrm>
            <a:off x="483870" y="890587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105 Cat (b</a:t>
            </a:r>
            <a:r>
              <a:rPr lang="en-US" b="1" dirty="0">
                <a:solidFill>
                  <a:schemeClr val="tx1"/>
                </a:solidFill>
              </a:rPr>
              <a:t>47</a:t>
            </a:r>
            <a:r>
              <a:rPr lang="en-US" dirty="0">
                <a:solidFill>
                  <a:schemeClr val="tx1"/>
                </a:solidFill>
              </a:rPr>
              <a:t>,104:→1024)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9BAE1A-2347-4DE0-3DAC-748E25D0E273}"/>
              </a:ext>
            </a:extLst>
          </p:cNvPr>
          <p:cNvSpPr/>
          <p:nvPr/>
        </p:nvSpPr>
        <p:spPr>
          <a:xfrm>
            <a:off x="754380" y="1973579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106 Conv  (1024→512, k:1,s:1)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C9D089-971E-5468-A9BF-FDF770725F84}"/>
              </a:ext>
            </a:extLst>
          </p:cNvPr>
          <p:cNvSpPr/>
          <p:nvPr/>
        </p:nvSpPr>
        <p:spPr>
          <a:xfrm>
            <a:off x="601980" y="2660331"/>
            <a:ext cx="22631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107 Conv </a:t>
            </a:r>
            <a:r>
              <a:rPr lang="en-US" b="1" dirty="0">
                <a:solidFill>
                  <a:schemeClr val="tx1"/>
                </a:solidFill>
              </a:rPr>
              <a:t>[from 105]</a:t>
            </a:r>
            <a:r>
              <a:rPr lang="en-US" dirty="0">
                <a:solidFill>
                  <a:schemeClr val="tx1"/>
                </a:solidFill>
              </a:rPr>
              <a:t>  (1024→512, k:1,s:1)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E6D99F-E648-A642-92FF-14541D270E22}"/>
              </a:ext>
            </a:extLst>
          </p:cNvPr>
          <p:cNvSpPr/>
          <p:nvPr/>
        </p:nvSpPr>
        <p:spPr>
          <a:xfrm>
            <a:off x="754380" y="3325174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108 Conv  (512→256, k:3,s:1)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2BB15A-CB2D-F082-7D38-214BE27D253D}"/>
              </a:ext>
            </a:extLst>
          </p:cNvPr>
          <p:cNvSpPr/>
          <p:nvPr/>
        </p:nvSpPr>
        <p:spPr>
          <a:xfrm>
            <a:off x="754380" y="3990017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109 Conv  (256→256, k:3,s:1)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8EBA6-C95B-4D3F-56EC-BB0F5148B402}"/>
              </a:ext>
            </a:extLst>
          </p:cNvPr>
          <p:cNvSpPr/>
          <p:nvPr/>
        </p:nvSpPr>
        <p:spPr>
          <a:xfrm>
            <a:off x="754380" y="465486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110 Conv  (256→256, k:3,s:1)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0D776-C83B-F5FA-E61B-7CD65FE9E3F0}"/>
              </a:ext>
            </a:extLst>
          </p:cNvPr>
          <p:cNvSpPr/>
          <p:nvPr/>
        </p:nvSpPr>
        <p:spPr>
          <a:xfrm>
            <a:off x="754380" y="5319703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 Conv  (256→256, k:3,s:1)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878AB9-7FEB-4C7C-37BD-09029EB357D3}"/>
              </a:ext>
            </a:extLst>
          </p:cNvPr>
          <p:cNvSpPr/>
          <p:nvPr/>
        </p:nvSpPr>
        <p:spPr>
          <a:xfrm>
            <a:off x="885825" y="5984546"/>
            <a:ext cx="1847850" cy="563881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112 Cat (b106-111:→2048)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1C30DB-797F-9BE6-2E40-2F09E3505BE8}"/>
              </a:ext>
            </a:extLst>
          </p:cNvPr>
          <p:cNvSpPr/>
          <p:nvPr/>
        </p:nvSpPr>
        <p:spPr>
          <a:xfrm>
            <a:off x="3025140" y="5984547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113 Conv  (2048→512, k:1,s:1)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141991-BE44-1FBE-7628-8D91BA1CD16C}"/>
              </a:ext>
            </a:extLst>
          </p:cNvPr>
          <p:cNvSpPr/>
          <p:nvPr/>
        </p:nvSpPr>
        <p:spPr>
          <a:xfrm>
            <a:off x="3390900" y="521874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114 Conv </a:t>
            </a:r>
            <a:r>
              <a:rPr lang="en-US" b="1" dirty="0">
                <a:solidFill>
                  <a:schemeClr val="tx1"/>
                </a:solidFill>
              </a:rPr>
              <a:t>[from 83]</a:t>
            </a:r>
            <a:r>
              <a:rPr lang="en-US" dirty="0">
                <a:solidFill>
                  <a:schemeClr val="tx1"/>
                </a:solidFill>
              </a:rPr>
              <a:t> (128→256, k:3,s:1)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37680-DCAA-310D-A2C1-356536E37905}"/>
              </a:ext>
            </a:extLst>
          </p:cNvPr>
          <p:cNvSpPr/>
          <p:nvPr/>
        </p:nvSpPr>
        <p:spPr>
          <a:xfrm>
            <a:off x="3390900" y="4549123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115 Conv </a:t>
            </a:r>
            <a:r>
              <a:rPr lang="en-US" b="1" dirty="0">
                <a:solidFill>
                  <a:schemeClr val="tx1"/>
                </a:solidFill>
              </a:rPr>
              <a:t>[from 93]</a:t>
            </a:r>
            <a:r>
              <a:rPr lang="en-US" dirty="0">
                <a:solidFill>
                  <a:schemeClr val="tx1"/>
                </a:solidFill>
              </a:rPr>
              <a:t> (256→512, k:3,s:1)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55C87C-4287-A620-3E26-60A920170606}"/>
              </a:ext>
            </a:extLst>
          </p:cNvPr>
          <p:cNvSpPr/>
          <p:nvPr/>
        </p:nvSpPr>
        <p:spPr>
          <a:xfrm>
            <a:off x="3390900" y="3749040"/>
            <a:ext cx="2110740" cy="751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116 Conv </a:t>
            </a:r>
            <a:r>
              <a:rPr lang="en-US" b="1" dirty="0">
                <a:solidFill>
                  <a:schemeClr val="tx1"/>
                </a:solidFill>
              </a:rPr>
              <a:t>[from 103]</a:t>
            </a:r>
            <a:r>
              <a:rPr lang="en-US" dirty="0">
                <a:solidFill>
                  <a:schemeClr val="tx1"/>
                </a:solidFill>
              </a:rPr>
              <a:t> (384→768, k:3,s:1)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04BF91-B03F-CB9A-6508-46207D27D1EF}"/>
              </a:ext>
            </a:extLst>
          </p:cNvPr>
          <p:cNvSpPr/>
          <p:nvPr/>
        </p:nvSpPr>
        <p:spPr>
          <a:xfrm>
            <a:off x="3390900" y="2848217"/>
            <a:ext cx="2110740" cy="751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117 Conv </a:t>
            </a:r>
            <a:r>
              <a:rPr lang="en-US" b="1" dirty="0">
                <a:solidFill>
                  <a:schemeClr val="tx1"/>
                </a:solidFill>
              </a:rPr>
              <a:t>[from 113]</a:t>
            </a:r>
            <a:r>
              <a:rPr lang="en-US" dirty="0">
                <a:solidFill>
                  <a:schemeClr val="tx1"/>
                </a:solidFill>
              </a:rPr>
              <a:t> (512→1024, k:3,s:1)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753C1-F634-3634-80FF-02906901F33A}"/>
              </a:ext>
            </a:extLst>
          </p:cNvPr>
          <p:cNvSpPr/>
          <p:nvPr/>
        </p:nvSpPr>
        <p:spPr>
          <a:xfrm>
            <a:off x="3390900" y="1947394"/>
            <a:ext cx="2110740" cy="751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118 Conv </a:t>
            </a:r>
            <a:r>
              <a:rPr lang="en-US" b="1" dirty="0">
                <a:solidFill>
                  <a:schemeClr val="tx1"/>
                </a:solidFill>
              </a:rPr>
              <a:t>[from 83]</a:t>
            </a:r>
            <a:r>
              <a:rPr lang="en-US" dirty="0">
                <a:solidFill>
                  <a:schemeClr val="tx1"/>
                </a:solidFill>
              </a:rPr>
              <a:t> (128→320, k:3,s:1)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77A5B0-DADA-FB6E-A273-88EA74FA8BB9}"/>
              </a:ext>
            </a:extLst>
          </p:cNvPr>
          <p:cNvSpPr/>
          <p:nvPr/>
        </p:nvSpPr>
        <p:spPr>
          <a:xfrm>
            <a:off x="3390900" y="1182299"/>
            <a:ext cx="2110740" cy="751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119 Conv </a:t>
            </a:r>
            <a:r>
              <a:rPr lang="en-US" b="1" dirty="0">
                <a:solidFill>
                  <a:schemeClr val="tx1"/>
                </a:solidFill>
              </a:rPr>
              <a:t>[from 71]</a:t>
            </a:r>
            <a:r>
              <a:rPr lang="en-US" dirty="0">
                <a:solidFill>
                  <a:schemeClr val="tx1"/>
                </a:solidFill>
              </a:rPr>
              <a:t> (256→640, k:3,s:1)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A6CFCD-7AB6-6AC4-CBBE-9C633FEBAF08}"/>
              </a:ext>
            </a:extLst>
          </p:cNvPr>
          <p:cNvSpPr/>
          <p:nvPr/>
        </p:nvSpPr>
        <p:spPr>
          <a:xfrm>
            <a:off x="3390900" y="391721"/>
            <a:ext cx="2110740" cy="751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120 Conv </a:t>
            </a:r>
            <a:r>
              <a:rPr lang="en-US" b="1" dirty="0">
                <a:solidFill>
                  <a:schemeClr val="tx1"/>
                </a:solidFill>
              </a:rPr>
              <a:t>[from 59]</a:t>
            </a:r>
            <a:r>
              <a:rPr lang="en-US" dirty="0">
                <a:solidFill>
                  <a:schemeClr val="tx1"/>
                </a:solidFill>
              </a:rPr>
              <a:t> (384→960, k:3,s:1)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E51FD0-AAE8-F36B-9E03-262D4DA6BCF3}"/>
              </a:ext>
            </a:extLst>
          </p:cNvPr>
          <p:cNvSpPr/>
          <p:nvPr/>
        </p:nvSpPr>
        <p:spPr>
          <a:xfrm>
            <a:off x="5798820" y="485775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121 Conv </a:t>
            </a:r>
            <a:r>
              <a:rPr lang="en-US" b="1" dirty="0">
                <a:solidFill>
                  <a:schemeClr val="tx1"/>
                </a:solidFill>
              </a:rPr>
              <a:t>[from 47]</a:t>
            </a:r>
            <a:r>
              <a:rPr lang="en-US" dirty="0">
                <a:solidFill>
                  <a:schemeClr val="tx1"/>
                </a:solidFill>
              </a:rPr>
              <a:t> (512→1280, k:3,s:1)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DED17C-792A-6DA0-8709-1689ABDCA077}"/>
              </a:ext>
            </a:extLst>
          </p:cNvPr>
          <p:cNvSpPr/>
          <p:nvPr/>
        </p:nvSpPr>
        <p:spPr>
          <a:xfrm>
            <a:off x="5798820" y="1490912"/>
            <a:ext cx="3238500" cy="14961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122 </a:t>
            </a:r>
            <a:r>
              <a:rPr lang="en-US" dirty="0" err="1">
                <a:solidFill>
                  <a:schemeClr val="tx1"/>
                </a:solidFill>
              </a:rPr>
              <a:t>IAuxDetect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[from 114, 115, 116, 117, 118, 119, 120, 121]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56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1BBC70-71BB-AAB3-0919-F135157962A7}"/>
              </a:ext>
            </a:extLst>
          </p:cNvPr>
          <p:cNvSpPr txBox="1"/>
          <p:nvPr/>
        </p:nvSpPr>
        <p:spPr>
          <a:xfrm>
            <a:off x="426720" y="51816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Model:: _</a:t>
            </a:r>
            <a:r>
              <a:rPr lang="en-US" sz="2400" dirty="0" err="1"/>
              <a:t>initialize_aux_biases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4928FB-050E-468C-3FB2-2C3276022E21}"/>
                  </a:ext>
                </a:extLst>
              </p:cNvPr>
              <p:cNvSpPr txBox="1"/>
              <p:nvPr/>
            </p:nvSpPr>
            <p:spPr>
              <a:xfrm>
                <a:off x="426720" y="1142107"/>
                <a:ext cx="11612880" cy="5500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The function initialize the auxiliary head so it does not cause training instability. The detection head in YOLO returns a tensor of the following format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(#anchors) x (x, y, w, h,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objectness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class</a:t>
                </a:r>
                <a:r>
                  <a:rPr 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class</a:t>
                </a:r>
                <a:r>
                  <a:rPr 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…,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class</a:t>
                </a:r>
                <a:r>
                  <a:rPr lang="en-US" baseline="-25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nc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dirty="0"/>
                  <a:t>1) </a:t>
                </a:r>
                <a:r>
                  <a:rPr lang="en-US" b="1" dirty="0"/>
                  <a:t>Initialization of </a:t>
                </a:r>
                <a:r>
                  <a:rPr lang="en-US" b="1" dirty="0" err="1"/>
                  <a:t>objectness</a:t>
                </a:r>
                <a:r>
                  <a:rPr lang="en-US" b="1" dirty="0"/>
                  <a:t> bias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bias.data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[:, 4]+=math.log(8/ (640/stride)**2)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Adding the low </a:t>
                </a:r>
                <a:r>
                  <a:rPr lang="en-US" dirty="0" err="1"/>
                  <a:t>objectness</a:t>
                </a:r>
                <a:r>
                  <a:rPr lang="en-US" dirty="0"/>
                  <a:t> </a:t>
                </a:r>
                <a:r>
                  <a:rPr lang="en-US" b="1" dirty="0"/>
                  <a:t>logits,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bias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/(1−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, (i.e., inverse of sigmoid)  to the small random bias initialization (previously done by </a:t>
                </a:r>
                <a:r>
                  <a:rPr lang="en-US" dirty="0" err="1"/>
                  <a:t>pytorch</a:t>
                </a:r>
                <a:r>
                  <a:rPr lang="en-US" dirty="0"/>
                  <a:t>) so initial predicted probability of object presence is low while random. This is because most grid cells contain no objects.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 The (640/stride)**2 tells us the number of grid cells for 640x640 images and assuming 8 object per image. The probability of object in each grid cell is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640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𝑠𝑡𝑟𝑖𝑑𝑒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However, in this case since p is small,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and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4928FB-050E-468C-3FB2-2C3276022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1142107"/>
                <a:ext cx="11612880" cy="5500095"/>
              </a:xfrm>
              <a:prstGeom prst="rect">
                <a:avLst/>
              </a:prstGeom>
              <a:blipFill>
                <a:blip r:embed="rId2"/>
                <a:stretch>
                  <a:fillRect l="-420" r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81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5637</TotalTime>
  <Words>3346</Words>
  <Application>Microsoft Office PowerPoint</Application>
  <PresentationFormat>Widescreen</PresentationFormat>
  <Paragraphs>249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Sureerat Reaungamornrat</dc:creator>
  <cp:lastModifiedBy>Sureerat Reaungamornrat</cp:lastModifiedBy>
  <cp:revision>19</cp:revision>
  <dcterms:created xsi:type="dcterms:W3CDTF">2025-09-10T07:04:48Z</dcterms:created>
  <dcterms:modified xsi:type="dcterms:W3CDTF">2025-09-18T13:53:19Z</dcterms:modified>
</cp:coreProperties>
</file>