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5FF-E1A8-4097-57E9-BF75026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F341C-C425-DB76-D767-6D9DAA4D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E16E-81B1-4FF0-1EBB-A1CF40E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3861-8EAC-8256-6C92-B8B9D36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96C8-7CF7-5E0C-7F6B-A5DECFF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AD1-0407-FEE3-0206-41DB4D6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04ED-0F34-2D09-5C50-87901804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5041-D4BA-EF13-BA7B-8629DA28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7807-F843-EBEB-6306-9BDA50E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8A4A-0B96-FA06-3E71-5FF5198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B5862-A68B-680C-44A5-2384CA98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299E-870C-64A7-4F0A-F55F93A6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84C-4435-476E-0E3A-13521FB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31DF-B565-5C7B-B736-E4DBA3D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379C-41CD-AD0B-17E8-8282D35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6072-E34A-79AF-E7E6-536D74F7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2EC-FFB2-7647-F2F3-02FBB956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592D-DF56-7EF3-45D4-E99738B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E0E3-86CF-AC8B-D44B-565EB9C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F42-F759-BBB3-6D7E-9FE7C18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7A5-5A7E-BBC8-DE78-BEC818EF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1C65-0AD9-9D29-D678-C7DC6DDE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C576-404B-4D0B-8599-251433C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56CF-44BD-B2DA-085B-EB469C8E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5EC6-11F3-7997-A50F-FEEEBB5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492-50A7-92BF-A6F3-8304C9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94AF-C218-061B-06C9-5B1A0417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B883-678A-37B5-FCD2-C1E19AD2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DB8B-ED5E-F760-257F-1883B4B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6A83-49AE-1867-467F-F4140CE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DD81-00B2-B1D0-7AF1-05541A6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6E5-9B1B-B2D3-FF55-A14A41D7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2F62-B940-5D47-5AA0-30C58A9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DDC48-AFCA-988A-7FDB-EBBDCC2F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1FB0-266E-060C-7915-78BCFA2C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AFBB1-6D3D-9F28-544A-77E408A1A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13DB-BE1B-D1F9-243E-0E6096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8BFD-6E57-7026-977E-9B88D1E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08E3-5661-CDE6-5459-DE017ABB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B5EB-303D-B366-27D5-3C505E49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B5CA-3623-C0E5-66BB-EB356EAF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E23F-419C-6F26-ED1E-766342C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7350-502E-5233-A8B2-E65D595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5F278-01B8-B807-6100-461D777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18A1-F87E-3DBD-CB4C-2B7B207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A091-FEC8-77DB-D34D-0970D05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585-16A5-DEE5-FFC0-C5AF512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557-4D47-8CF8-BCAC-A884F88C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FCB8-A912-2224-0ACC-F10C7EC5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662B-E57D-1729-B5E2-FDC1442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64AD-2FF6-8303-D542-51E3FDB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31FD-14ED-97E0-24E0-A45A24C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454-7AC7-51A3-5A82-76D5C65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9A1-F4EF-FEA4-4BCD-96A3499F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C36-A04C-21E2-AF75-69819CA7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2F17-B535-65CA-A86D-BD08EC41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7300-3295-DA6E-A5DA-FD447DA4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D7F2-E10D-EBC4-9B09-B0C051C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20B8B-4405-94CC-509E-EF42550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56E8-0E03-AD7A-552D-22AF6C79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B107-CEF3-CDF0-6145-AE48B61A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2F205-24F8-4489-8B05-D7769DC60ED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8F1E-E5A5-6B77-D4D7-7BA9AE0E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0CC-9AF1-7A43-1FE5-7D0541DB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CC90-0454-E005-EFBE-1E39C7DFC39C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backbone</a:t>
            </a:r>
          </a:p>
        </p:txBody>
      </p:sp>
    </p:spTree>
    <p:extLst>
      <p:ext uri="{BB962C8B-B14F-4D97-AF65-F5344CB8AC3E}">
        <p14:creationId xmlns:p14="http://schemas.microsoft.com/office/powerpoint/2010/main" val="40703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A103-845B-15F2-1243-9C0810C20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24A8F-2ACD-DACC-6CBB-2DEF207E45A9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2) </a:t>
                </a:r>
                <a:r>
                  <a:rPr lang="en-US" b="1" dirty="0"/>
                  <a:t>Initialization of class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5:]+=math.log(0.6/ (nc-0.99)) </a:t>
                </a:r>
                <a:r>
                  <a:rPr lang="en-US" dirty="0"/>
                  <a:t>where </a:t>
                </a:r>
                <a:r>
                  <a:rPr lang="en-US" dirty="0" err="1"/>
                  <a:t>nc</a:t>
                </a:r>
                <a:r>
                  <a:rPr lang="en-US" dirty="0"/>
                  <a:t> is the number of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Adding the small class </a:t>
                </a:r>
                <a:r>
                  <a:rPr lang="en-US" b="1" dirty="0"/>
                  <a:t>logit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which is a small uniform probability so the network does not start with high confidence predictions, to the random initialization 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 to also preserve randomness.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Give the same (uniform) small probability to each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−0.99)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However, since the probability is so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Alternatively, one can initialize class bias by considering class imbalance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5:]+=torch.log(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cf.sum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()) </a:t>
                </a:r>
                <a:r>
                  <a:rPr lang="en-US" dirty="0"/>
                  <a:t>where </a:t>
                </a:r>
                <a:r>
                  <a:rPr lang="en-US" dirty="0" err="1"/>
                  <a:t>cf</a:t>
                </a:r>
                <a:r>
                  <a:rPr lang="en-US" dirty="0"/>
                  <a:t> is the class frequency tensor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blipFill>
                <a:blip r:embed="rId2"/>
                <a:stretch>
                  <a:fillRect l="-420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651D4-F5D1-D06F-FB78-30EA37040CF2}"/>
              </a:ext>
            </a:extLst>
          </p:cNvPr>
          <p:cNvSpPr txBox="1"/>
          <p:nvPr/>
        </p:nvSpPr>
        <p:spPr>
          <a:xfrm>
            <a:off x="542925" y="457200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cell and stride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7A33-9E1E-0D9B-5530-17698C268068}"/>
              </a:ext>
            </a:extLst>
          </p:cNvPr>
          <p:cNvSpPr txBox="1"/>
          <p:nvPr/>
        </p:nvSpPr>
        <p:spPr>
          <a:xfrm>
            <a:off x="542924" y="1002510"/>
            <a:ext cx="1136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stride at a certain level tells us how many input pixels corresponding to 1 feature map point at that level. This one feature map point is called grid cell in yolov7. </a:t>
            </a:r>
          </a:p>
          <a:p>
            <a:r>
              <a:rPr lang="en-US" dirty="0"/>
              <a:t>Small objects often detected on larger feature map which means smaller cumulative stride and smaller grid cell.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967CA-1981-6A70-B1C3-AF9C8964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1053"/>
              </p:ext>
            </p:extLst>
          </p:nvPr>
        </p:nvGraphicFramePr>
        <p:xfrm>
          <a:off x="666750" y="202141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2907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086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386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35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 map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Grid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80x80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8x8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16x16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32x32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682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974232-3C06-BC81-D72D-D1BECA443FEC}"/>
              </a:ext>
            </a:extLst>
          </p:cNvPr>
          <p:cNvSpPr txBox="1"/>
          <p:nvPr/>
        </p:nvSpPr>
        <p:spPr>
          <a:xfrm>
            <a:off x="623887" y="3499696"/>
            <a:ext cx="1090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point (</a:t>
            </a:r>
            <a:r>
              <a:rPr lang="en-US" dirty="0" err="1"/>
              <a:t>i</a:t>
            </a:r>
            <a:r>
              <a:rPr lang="en-US" dirty="0"/>
              <a:t>, j) on the feature map corresponds to a center at pixel (</a:t>
            </a:r>
            <a:r>
              <a:rPr lang="en-US" dirty="0" err="1"/>
              <a:t>i</a:t>
            </a:r>
            <a:r>
              <a:rPr lang="en-US" dirty="0"/>
              <a:t>*stride, j*stride) in the input image.</a:t>
            </a:r>
          </a:p>
          <a:p>
            <a:endParaRPr lang="en-US" dirty="0"/>
          </a:p>
          <a:p>
            <a:r>
              <a:rPr lang="en-US" dirty="0"/>
              <a:t>In yolov7, each prediction head works at different scale, e.g. the head with stride 8 detects small objects.</a:t>
            </a:r>
          </a:p>
          <a:p>
            <a:endParaRPr lang="en-US" dirty="0"/>
          </a:p>
          <a:p>
            <a:r>
              <a:rPr lang="en-US" dirty="0"/>
              <a:t>The predicted box coordinates are local to grid cells and to map them back to the image space, multiply by stride.</a:t>
            </a:r>
          </a:p>
          <a:p>
            <a:endParaRPr lang="en-US" dirty="0"/>
          </a:p>
          <a:p>
            <a:r>
              <a:rPr lang="en-US" dirty="0"/>
              <a:t>Anchors were inputted in image pixel unit and divided by stride to turn them into grid units.</a:t>
            </a:r>
          </a:p>
        </p:txBody>
      </p:sp>
    </p:spTree>
    <p:extLst>
      <p:ext uri="{BB962C8B-B14F-4D97-AF65-F5344CB8AC3E}">
        <p14:creationId xmlns:p14="http://schemas.microsoft.com/office/powerpoint/2010/main" val="8353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75610D6-15BE-55EC-A4D1-EE58A21B1A97}"/>
              </a:ext>
            </a:extLst>
          </p:cNvPr>
          <p:cNvSpPr/>
          <p:nvPr/>
        </p:nvSpPr>
        <p:spPr>
          <a:xfrm>
            <a:off x="6245226" y="2910914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A06ED-53F0-7EA8-3B54-625B55C884A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YOLO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bounding boxes </a:t>
                </a:r>
                <a:r>
                  <a:rPr lang="en-US" dirty="0"/>
                  <a:t>per feature map grid,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number of anchors. These bounding box are originally defined by their </a:t>
                </a:r>
                <a:r>
                  <a:rPr lang="en-US" b="1" dirty="0"/>
                  <a:t>center</a:t>
                </a:r>
                <a:r>
                  <a:rPr lang="en-US" dirty="0"/>
                  <a:t> (at the feature grid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mapped to the image pixel space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and their </a:t>
                </a:r>
                <a:r>
                  <a:rPr lang="en-US" b="1" dirty="0"/>
                  <a:t>width</a:t>
                </a:r>
                <a:r>
                  <a:rPr lang="en-US" dirty="0"/>
                  <a:t> and </a:t>
                </a:r>
                <a:r>
                  <a:rPr lang="en-US" b="1" dirty="0"/>
                  <a:t>height</a:t>
                </a:r>
                <a:r>
                  <a:rPr lang="en-US" dirty="0"/>
                  <a:t> as inputted by users.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blipFill>
                <a:blip r:embed="rId2"/>
                <a:stretch>
                  <a:fillRect l="-476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1493B2-C48F-40F8-F326-E0FFE048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60479"/>
              </p:ext>
            </p:extLst>
          </p:nvPr>
        </p:nvGraphicFramePr>
        <p:xfrm>
          <a:off x="6096001" y="2737976"/>
          <a:ext cx="11207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92">
                  <a:extLst>
                    <a:ext uri="{9D8B030D-6E8A-4147-A177-3AD203B41FA5}">
                      <a16:colId xmlns:a16="http://schemas.microsoft.com/office/drawing/2014/main" val="1468508236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019239032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18799781"/>
                    </a:ext>
                  </a:extLst>
                </a:gridCol>
              </a:tblGrid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86061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87966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7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/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blipFill>
                <a:blip r:embed="rId3"/>
                <a:stretch>
                  <a:fillRect r="-243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B965D92-FC7C-24DA-17D4-0B25C58B165C}"/>
              </a:ext>
            </a:extLst>
          </p:cNvPr>
          <p:cNvSpPr/>
          <p:nvPr/>
        </p:nvSpPr>
        <p:spPr>
          <a:xfrm>
            <a:off x="6623052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B8017-A385-D8A9-956C-3AC292B04889}"/>
              </a:ext>
            </a:extLst>
          </p:cNvPr>
          <p:cNvSpPr/>
          <p:nvPr/>
        </p:nvSpPr>
        <p:spPr>
          <a:xfrm>
            <a:off x="7008691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0DA84F-3218-7991-B087-DBE803BA5D19}"/>
              </a:ext>
            </a:extLst>
          </p:cNvPr>
          <p:cNvSpPr/>
          <p:nvPr/>
        </p:nvSpPr>
        <p:spPr>
          <a:xfrm>
            <a:off x="6255363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60B81-7AD1-6AED-535E-26B100109542}"/>
              </a:ext>
            </a:extLst>
          </p:cNvPr>
          <p:cNvSpPr/>
          <p:nvPr/>
        </p:nvSpPr>
        <p:spPr>
          <a:xfrm>
            <a:off x="6641002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6067A2-CE7B-371A-7969-875BA68C40D4}"/>
              </a:ext>
            </a:extLst>
          </p:cNvPr>
          <p:cNvSpPr/>
          <p:nvPr/>
        </p:nvSpPr>
        <p:spPr>
          <a:xfrm>
            <a:off x="6249501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1A759F-0F2B-1C45-0813-155BB40D2EBA}"/>
              </a:ext>
            </a:extLst>
          </p:cNvPr>
          <p:cNvSpPr/>
          <p:nvPr/>
        </p:nvSpPr>
        <p:spPr>
          <a:xfrm>
            <a:off x="6635140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C917FD-DE86-C75B-1B50-13873B1222CA}"/>
              </a:ext>
            </a:extLst>
          </p:cNvPr>
          <p:cNvSpPr/>
          <p:nvPr/>
        </p:nvSpPr>
        <p:spPr>
          <a:xfrm>
            <a:off x="7008691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2C0835-6EB2-C439-F8CC-F9998493643E}"/>
              </a:ext>
            </a:extLst>
          </p:cNvPr>
          <p:cNvSpPr/>
          <p:nvPr/>
        </p:nvSpPr>
        <p:spPr>
          <a:xfrm>
            <a:off x="7020779" y="3627779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0DB209-7B7D-9080-C35A-546F90A4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8405"/>
              </p:ext>
            </p:extLst>
          </p:nvPr>
        </p:nvGraphicFramePr>
        <p:xfrm>
          <a:off x="1720848" y="2251464"/>
          <a:ext cx="3254377" cy="276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11">
                  <a:extLst>
                    <a:ext uri="{9D8B030D-6E8A-4147-A177-3AD203B41FA5}">
                      <a16:colId xmlns:a16="http://schemas.microsoft.com/office/drawing/2014/main" val="155577322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583237578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876146856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22983415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757741044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273226973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4228563450"/>
                    </a:ext>
                  </a:extLst>
                </a:gridCol>
              </a:tblGrid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40208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19716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941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69853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1545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75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/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detection heads estimate </a:t>
                </a:r>
                <a:r>
                  <a:rPr lang="en-US" b="1" dirty="0"/>
                  <a:t>center offsets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:r>
                  <a:rPr lang="en-US" b="1" dirty="0"/>
                  <a:t>width and height adjustment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to modify the original bounding boxes to proper ones. The head outputs tensors in the following format</a:t>
                </a:r>
              </a:p>
              <a:p>
                <a:r>
                  <a:rPr lang="en-US" dirty="0"/>
                  <a:t>(#anchors)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objectness</a:t>
                </a:r>
                <a:r>
                  <a:rPr lang="en-US" dirty="0"/>
                  <a:t>, class</a:t>
                </a:r>
                <a:r>
                  <a:rPr lang="en-US" baseline="-25000" dirty="0"/>
                  <a:t>1</a:t>
                </a:r>
                <a:r>
                  <a:rPr lang="en-US" dirty="0"/>
                  <a:t>, class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class</a:t>
                </a:r>
                <a:r>
                  <a:rPr lang="en-US" baseline="-25000" dirty="0" err="1"/>
                  <a:t>nc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output from the head first passed through the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∙ )</m:t>
                    </m:r>
                  </m:oMath>
                </a14:m>
                <a:r>
                  <a:rPr lang="en-US" dirty="0"/>
                  <a:t> so the range of each output element is [0,1].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blipFill>
                <a:blip r:embed="rId4"/>
                <a:stretch>
                  <a:fillRect l="-466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228C58B-0D45-510D-E15D-F0496418E9D1}"/>
              </a:ext>
            </a:extLst>
          </p:cNvPr>
          <p:cNvSpPr/>
          <p:nvPr/>
        </p:nvSpPr>
        <p:spPr>
          <a:xfrm>
            <a:off x="6096000" y="2737976"/>
            <a:ext cx="366591" cy="374355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3AEBD3-3257-0315-7698-71ECC0D97743}"/>
              </a:ext>
            </a:extLst>
          </p:cNvPr>
          <p:cNvSpPr/>
          <p:nvPr/>
        </p:nvSpPr>
        <p:spPr>
          <a:xfrm>
            <a:off x="1720848" y="2240506"/>
            <a:ext cx="2307142" cy="2343069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A4FF1-2F23-CD45-AF8F-32555A501E08}"/>
              </a:ext>
            </a:extLst>
          </p:cNvPr>
          <p:cNvGrpSpPr/>
          <p:nvPr/>
        </p:nvGrpSpPr>
        <p:grpSpPr>
          <a:xfrm>
            <a:off x="1937235" y="2465195"/>
            <a:ext cx="2843427" cy="58043"/>
            <a:chOff x="1937235" y="2465195"/>
            <a:chExt cx="2843427" cy="5804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D8C2D1-566D-74EF-3EA4-09C0F05FD502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53A8E8-A5E7-94C6-A8E3-38CF0EB08F0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153E39-A9EB-66F5-35A2-3B14097B6C45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C7893-6626-26EE-7AA6-892E2BB00F85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0EA4D5-2C8E-DE9E-1C40-7FA587AF612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218522-DFAB-C974-23FB-35CD7B3F3FA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D15D2E-03D1-2482-1FA4-2AFBFC3A8B96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1E90B0-EB9A-5974-2809-FD83DCB6DEC3}"/>
              </a:ext>
            </a:extLst>
          </p:cNvPr>
          <p:cNvGrpSpPr/>
          <p:nvPr/>
        </p:nvGrpSpPr>
        <p:grpSpPr>
          <a:xfrm>
            <a:off x="1937235" y="2920398"/>
            <a:ext cx="2843427" cy="58043"/>
            <a:chOff x="1937235" y="2465195"/>
            <a:chExt cx="2843427" cy="580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1C0E90-5677-D5E5-E9C5-AAA2DE2DA5A6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C7F716-FC14-D730-3F79-06450B40F41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87C877-6835-65BE-D32E-5D338EC9E2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796D9A-472B-76DC-C854-AFE5B067C66E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3526D-A581-F3B2-BE9E-19CA40F76EA1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564E18-0699-94F3-A997-FAC9B65083B2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93E20A-7EC1-1FD1-FC22-B47926A7832C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A85771-2943-5B3D-88BD-810B3F494557}"/>
              </a:ext>
            </a:extLst>
          </p:cNvPr>
          <p:cNvGrpSpPr/>
          <p:nvPr/>
        </p:nvGrpSpPr>
        <p:grpSpPr>
          <a:xfrm>
            <a:off x="1913422" y="3384354"/>
            <a:ext cx="2843427" cy="58043"/>
            <a:chOff x="1937235" y="2465195"/>
            <a:chExt cx="2843427" cy="5804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FC1B37-79D1-1B61-67C5-C911D7CDD204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B8DB1A-284C-C5B6-2BAA-9BD4C067A17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51F09AF-4718-3A15-B1E6-448BB11055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E8216F-DAEE-CE9C-31C6-25688714BFB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44E652-84A2-D0E5-D778-32EF43798A5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3324A4-221A-5C34-152C-A6B54FD3CFEF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DC14B4-AB51-0258-B718-C1EE94C4DF73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57F2A1-DD47-1A7C-620B-E3CC1C12A4D2}"/>
              </a:ext>
            </a:extLst>
          </p:cNvPr>
          <p:cNvGrpSpPr/>
          <p:nvPr/>
        </p:nvGrpSpPr>
        <p:grpSpPr>
          <a:xfrm>
            <a:off x="1912759" y="3826885"/>
            <a:ext cx="2843427" cy="58043"/>
            <a:chOff x="1937235" y="2465195"/>
            <a:chExt cx="2843427" cy="5804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7CAF49-7364-8E84-4DFE-40160E608070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CD178A-08C9-88E5-464F-C7855780D62C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3CC561-3E9D-3327-50C5-484DA94A049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63CCB5-B125-FFAD-B198-26754C112E5D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D243C7-D6FB-1050-0953-5279920349F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C3BD3D-D230-07E1-0CF2-EBB4674B9A5C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8284AC-81ED-978A-EB33-F3035C065678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78C84-76FC-7BCB-3654-9410C4DD49B0}"/>
              </a:ext>
            </a:extLst>
          </p:cNvPr>
          <p:cNvGrpSpPr/>
          <p:nvPr/>
        </p:nvGrpSpPr>
        <p:grpSpPr>
          <a:xfrm>
            <a:off x="1912758" y="4316975"/>
            <a:ext cx="2843427" cy="58043"/>
            <a:chOff x="1937235" y="2465195"/>
            <a:chExt cx="2843427" cy="580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630507-63F3-1CED-977F-48AE7DD2A7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05D86A-2B75-2128-2C8C-B5C0E7F31319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91AEDC-1E38-5CCC-0E49-C79103D8D433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C0E859-6273-A02E-6FAE-B998DB9428AF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CA1D62-97A0-750A-54A3-83D845762020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C1BDCF-5B12-90DB-09BF-DDAF97AD939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B572B1-9740-99E3-EB49-ED011A55B8E0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E0A228-B29E-F3B9-13F1-AEB04D63FD0A}"/>
              </a:ext>
            </a:extLst>
          </p:cNvPr>
          <p:cNvGrpSpPr/>
          <p:nvPr/>
        </p:nvGrpSpPr>
        <p:grpSpPr>
          <a:xfrm>
            <a:off x="1912757" y="4770444"/>
            <a:ext cx="2843427" cy="58043"/>
            <a:chOff x="1937235" y="2465195"/>
            <a:chExt cx="2843427" cy="5804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CD204AA-52E2-4DC9-834C-2D94B65F38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E39CA3-529F-319C-6938-3C0E73D6D0CA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9591D6-E9DA-53B0-305B-7B30D68004C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8BAF34-42E2-8E8B-5AC4-05F9EE4713C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B84A7E-1B45-1C39-9CA4-6632E7E8EEB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769386-DCEA-FAC3-56DA-E9D429050707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8E2E327-F568-02BC-55B2-7B8799E61EA5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/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rgbClr val="3333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2F00DE-9E3F-45DC-F28B-2DF808E367E8}"/>
              </a:ext>
            </a:extLst>
          </p:cNvPr>
          <p:cNvCxnSpPr>
            <a:endCxn id="41" idx="0"/>
          </p:cNvCxnSpPr>
          <p:nvPr/>
        </p:nvCxnSpPr>
        <p:spPr>
          <a:xfrm flipV="1">
            <a:off x="1539433" y="3396678"/>
            <a:ext cx="1334323" cy="45719"/>
          </a:xfrm>
          <a:prstGeom prst="straightConnector1">
            <a:avLst/>
          </a:prstGeom>
          <a:ln>
            <a:solidFill>
              <a:srgbClr val="3333C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F59E34-6C89-A1EC-DDCB-5A04FED8BD79}"/>
              </a:ext>
            </a:extLst>
          </p:cNvPr>
          <p:cNvSpPr txBox="1"/>
          <p:nvPr/>
        </p:nvSpPr>
        <p:spPr>
          <a:xfrm>
            <a:off x="8141555" y="2160903"/>
            <a:ext cx="325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Pytorch</a:t>
            </a:r>
            <a:r>
              <a:rPr lang="en-US" dirty="0"/>
              <a:t> (like OpenCV) the pixel locations of images and feature maps are defined at the </a:t>
            </a:r>
            <a:r>
              <a:rPr lang="en-US" b="1" dirty="0"/>
              <a:t>center of pixels</a:t>
            </a:r>
            <a:r>
              <a:rPr lang="en-US" dirty="0"/>
              <a:t>. So the first pixel (at the top-left corner) is at coordinate (0,0) and spanning from [-0.5, 0.5] in x and y direction.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48F980-D3FB-D65E-C800-E9D51550F334}"/>
              </a:ext>
            </a:extLst>
          </p:cNvPr>
          <p:cNvSpPr txBox="1"/>
          <p:nvPr/>
        </p:nvSpPr>
        <p:spPr>
          <a:xfrm>
            <a:off x="1661164" y="2252745"/>
            <a:ext cx="94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6139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95A5-91B1-7A24-58DB-1215425D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1D2EF-F69D-3B55-E9F6-2F1E6991B6B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1. Decoding bounding box center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grid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stride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is the feature map grid coordinates (each defined at the center of feature grid cell).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estimated gird location offsets. We allow off grid offsets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−0.5≤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−0.5≤1.5</m:t>
                    </m:r>
                  </m:oMath>
                </a14:m>
                <a:r>
                  <a:rPr lang="en-US" dirty="0"/>
                  <a:t>. Then we add the offsets to grid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and we turn the grid locations to the image pixel space by × stride.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calculated the same way.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2. Decoding bounding box width and height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anchors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anchors is inputted by users and defined in order of width and height (</a:t>
                </a:r>
                <a:r>
                  <a:rPr lang="en-US" dirty="0">
                    <a:solidFill>
                      <a:srgbClr val="3333CC"/>
                    </a:solidFill>
                  </a:rPr>
                  <a:t>different than definition of a tuple of stride which is the order of height and width</a:t>
                </a:r>
                <a:r>
                  <a:rPr lang="en-US" dirty="0"/>
                  <a:t>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multiplied by 2 to increase the dynamic range of the width adjustment values as well as the gradients (preventing gradient vanishing and improving learning speed). The power of 2 allows the box size to grow quadratically (allowing capturing a wide range of object size). The adjustment is then applied to the provided prior anchor size.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blipFill>
                <a:blip r:embed="rId2"/>
                <a:stretch>
                  <a:fillRect l="-47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A862-C833-7501-FB4B-834BEA24B62D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estimation: Import 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8CFD4-82DF-0ECB-084F-D06B450C1D00}"/>
              </a:ext>
            </a:extLst>
          </p:cNvPr>
          <p:cNvSpPr txBox="1"/>
          <p:nvPr/>
        </p:nvSpPr>
        <p:spPr>
          <a:xfrm>
            <a:off x="478971" y="1208315"/>
            <a:ext cx="11386458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YOLOv7 expects anchor inputs as a pair of </a:t>
            </a:r>
            <a:r>
              <a:rPr lang="en-US" b="1" dirty="0"/>
              <a:t>width/height </a:t>
            </a:r>
            <a:r>
              <a:rPr lang="en-US" dirty="0"/>
              <a:t>for small, medium, and large boxes per level (in image pixel space). However, parameters of </a:t>
            </a:r>
            <a:r>
              <a:rPr lang="en-US" dirty="0" err="1"/>
              <a:t>Pytorch</a:t>
            </a:r>
            <a:r>
              <a:rPr lang="en-US" dirty="0"/>
              <a:t> 2D convolution (if defined as tuples) are in the order of </a:t>
            </a:r>
            <a:r>
              <a:rPr lang="en-US" b="1" dirty="0"/>
              <a:t>(height, width)</a:t>
            </a:r>
            <a:r>
              <a:rPr lang="en-US" dirty="0"/>
              <a:t>. YOLO works because it uses a single value for stride (kernel, padding, etc.). In other words, YOLO uses the same stride for both x and y directions.  If strides (and other convolution parameters) are not a single value, ordering of width and height of anchors must match that of stride since YOLO uses stride to convert the anchor image pixel unit to feature cell unit.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C07E49-DDBC-43BC-7B1B-D5D44A4E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93323"/>
              </p:ext>
            </p:extLst>
          </p:nvPr>
        </p:nvGraphicFramePr>
        <p:xfrm>
          <a:off x="660399" y="3769087"/>
          <a:ext cx="5011060" cy="188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65">
                  <a:extLst>
                    <a:ext uri="{9D8B030D-6E8A-4147-A177-3AD203B41FA5}">
                      <a16:colId xmlns:a16="http://schemas.microsoft.com/office/drawing/2014/main" val="647189273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021697300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68732172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2997846550"/>
                    </a:ext>
                  </a:extLst>
                </a:gridCol>
              </a:tblGrid>
              <a:tr h="661398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306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P3 [finest]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19,27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44,40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38.94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21640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96,68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86,152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180,137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262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140,301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303,264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238,542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138725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P6 [coarsest]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436,615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739,380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925,792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86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12B41D7-25BB-24AE-0DE7-6BFB4133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538762"/>
            <a:ext cx="43818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D2B9C-DEAE-6A98-060E-A77A9E1CD48C}"/>
              </a:ext>
            </a:extLst>
          </p:cNvPr>
          <p:cNvSpPr txBox="1"/>
          <p:nvPr/>
        </p:nvSpPr>
        <p:spPr>
          <a:xfrm>
            <a:off x="508000" y="462103"/>
            <a:ext cx="961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0150E-8941-AC99-5C64-38AA7F5F67A9}"/>
              </a:ext>
            </a:extLst>
          </p:cNvPr>
          <p:cNvSpPr txBox="1"/>
          <p:nvPr/>
        </p:nvSpPr>
        <p:spPr>
          <a:xfrm>
            <a:off x="508000" y="985323"/>
            <a:ext cx="10922000" cy="518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dirty="0"/>
              <a:t> is </a:t>
            </a:r>
            <a:r>
              <a:rPr lang="en-US" dirty="0" err="1"/>
              <a:t>BxCxHxW</a:t>
            </a:r>
            <a:r>
              <a:rPr lang="en-US" dirty="0"/>
              <a:t> uint8 tensor and normalized by /255 before passing to model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target-label</a:t>
            </a:r>
            <a:r>
              <a:rPr lang="en-US" dirty="0"/>
              <a:t> is Bx6 where 6 is for </a:t>
            </a:r>
          </a:p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image-index, class,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w, h</a:t>
            </a:r>
            <a:r>
              <a:rPr lang="en-US" dirty="0"/>
              <a:t>]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image-index</a:t>
            </a:r>
            <a:r>
              <a:rPr lang="en-US" dirty="0"/>
              <a:t>: indices with values in [0, batch-size)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: labels with values in [0, N</a:t>
            </a:r>
            <a:r>
              <a:rPr lang="en-US" baseline="-25000" dirty="0"/>
              <a:t>c</a:t>
            </a:r>
            <a:r>
              <a:rPr lang="en-US" dirty="0"/>
              <a:t>) where N</a:t>
            </a:r>
            <a:r>
              <a:rPr lang="en-US" baseline="-25000" dirty="0"/>
              <a:t>c</a:t>
            </a:r>
            <a:r>
              <a:rPr lang="en-US" dirty="0"/>
              <a:t> is the number of class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center of bounding box normalized by image width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: center of bounding box normalized by image width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: normalized width of bounding box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normalized height of bounding box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All coordinates are normalized, thus independent to actual image resolution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Target</a:t>
            </a:r>
            <a:r>
              <a:rPr lang="en-US" dirty="0"/>
              <a:t> for loss calculation: [</a:t>
            </a:r>
            <a:r>
              <a:rPr lang="en-US" dirty="0" err="1"/>
              <a:t>tx,ty,tw,th</a:t>
            </a:r>
            <a:r>
              <a:rPr lang="en-US" dirty="0"/>
              <a:t>] where </a:t>
            </a:r>
            <a:r>
              <a:rPr lang="en-US" dirty="0" err="1"/>
              <a:t>tx</a:t>
            </a:r>
            <a:r>
              <a:rPr lang="en-US" dirty="0"/>
              <a:t> and ty is the offset of the object’s center inside its grid cell (i.e., from its grid cell top-left index)  and </a:t>
            </a:r>
            <a:r>
              <a:rPr lang="en-US" dirty="0" err="1"/>
              <a:t>tw</a:t>
            </a:r>
            <a:r>
              <a:rPr lang="en-US" dirty="0"/>
              <a:t> and </a:t>
            </a:r>
            <a:r>
              <a:rPr lang="en-US" dirty="0" err="1"/>
              <a:t>th</a:t>
            </a:r>
            <a:r>
              <a:rPr lang="en-US" dirty="0"/>
              <a:t> is bounding box width/height in grid cell units.  </a:t>
            </a:r>
          </a:p>
        </p:txBody>
      </p:sp>
    </p:spTree>
    <p:extLst>
      <p:ext uri="{BB962C8B-B14F-4D97-AF65-F5344CB8AC3E}">
        <p14:creationId xmlns:p14="http://schemas.microsoft.com/office/powerpoint/2010/main" val="11156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D920-1B06-4E5C-8401-CF7A0720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7FF55-8EA2-03B8-BF9F-5DCAF94997D5}"/>
              </a:ext>
            </a:extLst>
          </p:cNvPr>
          <p:cNvSpPr txBox="1"/>
          <p:nvPr/>
        </p:nvSpPr>
        <p:spPr>
          <a:xfrm>
            <a:off x="508000" y="462103"/>
            <a:ext cx="961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9F111-FE31-C57D-5208-EE025287AA39}"/>
                  </a:ext>
                </a:extLst>
              </p:cNvPr>
              <p:cNvSpPr txBox="1"/>
              <p:nvPr/>
            </p:nvSpPr>
            <p:spPr>
              <a:xfrm>
                <a:off x="635000" y="1201837"/>
                <a:ext cx="10922000" cy="3160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dirty="0"/>
                  <a:t>yolov7 returns </a:t>
                </a:r>
                <a:r>
                  <a:rPr lang="en-US" b="1" dirty="0"/>
                  <a:t>output per levels </a:t>
                </a:r>
                <a:r>
                  <a:rPr lang="en-US" dirty="0"/>
                  <a:t>of the </a:t>
                </a:r>
                <a:r>
                  <a:rPr lang="en-US" b="1" dirty="0"/>
                  <a:t>main head </a:t>
                </a:r>
                <a:r>
                  <a:rPr lang="en-US" dirty="0"/>
                  <a:t>and followed by the output per level of </a:t>
                </a:r>
                <a:r>
                  <a:rPr lang="en-US" b="1" dirty="0"/>
                  <a:t>axillary head</a:t>
                </a:r>
                <a:r>
                  <a:rPr lang="en-US" dirty="0"/>
                  <a:t>. Each output is of size </a:t>
                </a:r>
                <a:r>
                  <a:rPr lang="en-US" dirty="0" err="1"/>
                  <a:t>BxAxHxWxO</a:t>
                </a:r>
                <a:r>
                  <a:rPr lang="en-US" dirty="0"/>
                  <a:t> where A is the number of anchors and O is the output dimension storing </a:t>
                </a: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 where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dirty="0"/>
                  <a:t> is the offset from the grid center in feature-grid cell unit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dirty="0"/>
                  <a:t> is the offset from the grid center in feature-grid cell unit.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sigmoid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objectness</a:t>
                </a:r>
                <a:r>
                  <a:rPr lang="en-US" dirty="0"/>
                  <a:t> probability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sigmoid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class probability.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9F111-FE31-C57D-5208-EE025287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201837"/>
                <a:ext cx="10922000" cy="3160289"/>
              </a:xfrm>
              <a:prstGeom prst="rect">
                <a:avLst/>
              </a:prstGeom>
              <a:blipFill>
                <a:blip r:embed="rId2"/>
                <a:stretch>
                  <a:fillRect l="-446" r="-279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9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916A8-FC95-93F6-6958-95716A8F55A1}"/>
              </a:ext>
            </a:extLst>
          </p:cNvPr>
          <p:cNvSpPr/>
          <p:nvPr/>
        </p:nvSpPr>
        <p:spPr>
          <a:xfrm>
            <a:off x="1539241" y="45720"/>
            <a:ext cx="1576898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 </a:t>
            </a:r>
            <a:r>
              <a:rPr lang="en-US" sz="1600" dirty="0" err="1">
                <a:solidFill>
                  <a:schemeClr val="tx1"/>
                </a:solidFill>
              </a:rPr>
              <a:t>ReOrg</a:t>
            </a:r>
            <a:r>
              <a:rPr lang="en-US" sz="1600" dirty="0">
                <a:solidFill>
                  <a:schemeClr val="tx1"/>
                </a:solidFill>
              </a:rPr>
              <a:t> (3→12)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E2722-41F5-BDBB-7C1E-1BA1FC1F6FE6}"/>
              </a:ext>
            </a:extLst>
          </p:cNvPr>
          <p:cNvSpPr/>
          <p:nvPr/>
        </p:nvSpPr>
        <p:spPr>
          <a:xfrm>
            <a:off x="1432560" y="67056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Conv  (12→64, k:3,s:1) </a:t>
            </a:r>
            <a:r>
              <a:rPr lang="en-US" b="1" dirty="0">
                <a:solidFill>
                  <a:srgbClr val="C00000"/>
                </a:solidFill>
              </a:rPr>
              <a:t>P1/2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20D9E-201E-BA36-E328-744590DCDBC2}"/>
              </a:ext>
            </a:extLst>
          </p:cNvPr>
          <p:cNvSpPr/>
          <p:nvPr/>
        </p:nvSpPr>
        <p:spPr>
          <a:xfrm>
            <a:off x="1432560" y="146304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Conv  (64→128, k:3,s:2)   </a:t>
            </a:r>
            <a:r>
              <a:rPr lang="en-US" b="1" dirty="0">
                <a:solidFill>
                  <a:srgbClr val="C00000"/>
                </a:solidFill>
              </a:rPr>
              <a:t>P2/4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604A6-02C7-EE62-F9B6-57F8002F1025}"/>
              </a:ext>
            </a:extLst>
          </p:cNvPr>
          <p:cNvSpPr/>
          <p:nvPr/>
        </p:nvSpPr>
        <p:spPr>
          <a:xfrm>
            <a:off x="198120" y="2286000"/>
            <a:ext cx="1996440" cy="7315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Conv  (128→64,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52DD-D597-83EA-0D87-20621342DAC3}"/>
              </a:ext>
            </a:extLst>
          </p:cNvPr>
          <p:cNvSpPr/>
          <p:nvPr/>
        </p:nvSpPr>
        <p:spPr>
          <a:xfrm>
            <a:off x="2423160" y="233172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Conv </a:t>
            </a:r>
            <a:r>
              <a:rPr lang="en-US" dirty="0">
                <a:solidFill>
                  <a:srgbClr val="3333CC"/>
                </a:solidFill>
              </a:rPr>
              <a:t>[from 2]  </a:t>
            </a:r>
            <a:r>
              <a:rPr lang="en-US" dirty="0">
                <a:solidFill>
                  <a:schemeClr val="tx1"/>
                </a:solidFill>
              </a:rPr>
              <a:t>(128→64, k:1,s:1)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FAC91-BC8A-DCF8-5444-A49CEF81169C}"/>
              </a:ext>
            </a:extLst>
          </p:cNvPr>
          <p:cNvSpPr/>
          <p:nvPr/>
        </p:nvSpPr>
        <p:spPr>
          <a:xfrm>
            <a:off x="2430780" y="33375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Conv  (64→64,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E4DE1-68A7-C337-2615-5526034EB3E4}"/>
              </a:ext>
            </a:extLst>
          </p:cNvPr>
          <p:cNvSpPr/>
          <p:nvPr/>
        </p:nvSpPr>
        <p:spPr>
          <a:xfrm>
            <a:off x="2430780" y="3962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Conv  (64→64,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EBC16-9A89-CAFE-3930-740A2E763193}"/>
              </a:ext>
            </a:extLst>
          </p:cNvPr>
          <p:cNvSpPr/>
          <p:nvPr/>
        </p:nvSpPr>
        <p:spPr>
          <a:xfrm>
            <a:off x="2430780" y="458724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Conv  (64→64,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D6897-0664-125A-2EBA-139AE10A672E}"/>
              </a:ext>
            </a:extLst>
          </p:cNvPr>
          <p:cNvSpPr/>
          <p:nvPr/>
        </p:nvSpPr>
        <p:spPr>
          <a:xfrm>
            <a:off x="2423160" y="51206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Conv  (64→64, k:3,s:1)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AC11-B436-3518-C74E-E4CC2A3FCCF0}"/>
              </a:ext>
            </a:extLst>
          </p:cNvPr>
          <p:cNvSpPr/>
          <p:nvPr/>
        </p:nvSpPr>
        <p:spPr>
          <a:xfrm>
            <a:off x="533400" y="47548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Cat (b3,4,6,8:→256)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98B8C-BD51-7E8C-A946-CB94E39A992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96340" y="301752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C3746-2BE3-5887-5BB2-7B28452AF12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1859280" y="523494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E6762C-60BD-4142-898B-2F9E4380A6EB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1196340" y="4244340"/>
            <a:ext cx="1234440" cy="5105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3F22D9-8097-FF75-350C-33F021498927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1196340" y="3200400"/>
            <a:ext cx="1226820" cy="1554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67B31F-D94D-C5D5-0949-E68AC6C2EBB3}"/>
              </a:ext>
            </a:extLst>
          </p:cNvPr>
          <p:cNvSpPr/>
          <p:nvPr/>
        </p:nvSpPr>
        <p:spPr>
          <a:xfrm>
            <a:off x="4747260" y="61036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Conv  (256→128,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DA1301-8AFE-C888-6908-14B8DA26F62B}"/>
              </a:ext>
            </a:extLst>
          </p:cNvPr>
          <p:cNvSpPr/>
          <p:nvPr/>
        </p:nvSpPr>
        <p:spPr>
          <a:xfrm>
            <a:off x="4747260" y="5303520"/>
            <a:ext cx="19964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 Conv  (128→256, k:3,s:2) </a:t>
            </a:r>
            <a:r>
              <a:rPr lang="en-US" b="1" dirty="0">
                <a:solidFill>
                  <a:srgbClr val="C00000"/>
                </a:solidFill>
              </a:rPr>
              <a:t>P3/8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88252-7B0C-5E61-EAAB-66902ACAA027}"/>
              </a:ext>
            </a:extLst>
          </p:cNvPr>
          <p:cNvSpPr/>
          <p:nvPr/>
        </p:nvSpPr>
        <p:spPr>
          <a:xfrm>
            <a:off x="4747260" y="467106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Conv  (256→128, k:1,s:1)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3BF1A-7159-42EE-5959-50C1DEA847F8}"/>
              </a:ext>
            </a:extLst>
          </p:cNvPr>
          <p:cNvSpPr/>
          <p:nvPr/>
        </p:nvSpPr>
        <p:spPr>
          <a:xfrm>
            <a:off x="6888480" y="445770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Conv </a:t>
            </a:r>
            <a:r>
              <a:rPr lang="en-US" dirty="0">
                <a:solidFill>
                  <a:srgbClr val="3333CC"/>
                </a:solidFill>
              </a:rPr>
              <a:t>[from 11]  </a:t>
            </a:r>
            <a:r>
              <a:rPr lang="en-US" dirty="0">
                <a:solidFill>
                  <a:schemeClr val="tx1"/>
                </a:solidFill>
              </a:rPr>
              <a:t>(256→128, k:1,s:1)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DC34A6-1FE3-E7AB-707E-CE0877563834}"/>
              </a:ext>
            </a:extLst>
          </p:cNvPr>
          <p:cNvSpPr/>
          <p:nvPr/>
        </p:nvSpPr>
        <p:spPr>
          <a:xfrm>
            <a:off x="6888480" y="37947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36AD5-351A-92DE-ECE1-3078DB08E37E}"/>
              </a:ext>
            </a:extLst>
          </p:cNvPr>
          <p:cNvSpPr/>
          <p:nvPr/>
        </p:nvSpPr>
        <p:spPr>
          <a:xfrm>
            <a:off x="6888480" y="31813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Conv  (128→128,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0E16B-C5DF-4C5F-008F-852369CEB0BD}"/>
              </a:ext>
            </a:extLst>
          </p:cNvPr>
          <p:cNvSpPr/>
          <p:nvPr/>
        </p:nvSpPr>
        <p:spPr>
          <a:xfrm>
            <a:off x="6918960" y="257175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Conv  (128→128, k:3,s:1)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3220B8-7FAF-59D8-E3D4-F59CB35314EA}"/>
              </a:ext>
            </a:extLst>
          </p:cNvPr>
          <p:cNvSpPr/>
          <p:nvPr/>
        </p:nvSpPr>
        <p:spPr>
          <a:xfrm>
            <a:off x="6888480" y="19431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 Conv  (128→128, k:3,s:1)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3AC493-6DCD-7A4D-D705-8851CC39F52D}"/>
              </a:ext>
            </a:extLst>
          </p:cNvPr>
          <p:cNvSpPr/>
          <p:nvPr/>
        </p:nvSpPr>
        <p:spPr>
          <a:xfrm>
            <a:off x="5057250" y="13487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 Cat (b12,13,15,17:→512)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21E192-6DE6-C45E-F6D0-6895E2AC71DD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H="1" flipV="1">
            <a:off x="5720190" y="2308860"/>
            <a:ext cx="25290" cy="236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F601A5-7C10-DBAB-3925-0451713775F8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2308860"/>
            <a:ext cx="792480" cy="2194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1CB07C-D954-8AF8-856B-D76B9F617CED}"/>
              </a:ext>
            </a:extLst>
          </p:cNvPr>
          <p:cNvCxnSpPr>
            <a:stCxn id="38" idx="1"/>
            <a:endCxn id="41" idx="2"/>
          </p:cNvCxnSpPr>
          <p:nvPr/>
        </p:nvCxnSpPr>
        <p:spPr>
          <a:xfrm rot="10800000">
            <a:off x="5720190" y="2308860"/>
            <a:ext cx="1168290" cy="1154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B29801-6BD4-92BF-3FD5-C76A9E6F332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 flipV="1">
            <a:off x="6383130" y="1828800"/>
            <a:ext cx="50535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0345CF-FB1E-64D2-6BF9-74F505683409}"/>
              </a:ext>
            </a:extLst>
          </p:cNvPr>
          <p:cNvSpPr/>
          <p:nvPr/>
        </p:nvSpPr>
        <p:spPr>
          <a:xfrm>
            <a:off x="4922520" y="72771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 Conv  (512→256  k:1,s:1)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67EF9-D52F-B275-12DF-AE4E01C73424}"/>
              </a:ext>
            </a:extLst>
          </p:cNvPr>
          <p:cNvSpPr txBox="1"/>
          <p:nvPr/>
        </p:nvSpPr>
        <p:spPr>
          <a:xfrm>
            <a:off x="7604760" y="20443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389C4D-2A1E-6872-B04D-F9B197091F88}"/>
              </a:ext>
            </a:extLst>
          </p:cNvPr>
          <p:cNvSpPr txBox="1"/>
          <p:nvPr/>
        </p:nvSpPr>
        <p:spPr>
          <a:xfrm>
            <a:off x="8778240" y="5715000"/>
            <a:ext cx="248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Cats are associated with from (f) of -1, -3, -5, -6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356EB-7864-E01E-1913-DA4EC79616AE}"/>
              </a:ext>
            </a:extLst>
          </p:cNvPr>
          <p:cNvSpPr/>
          <p:nvPr/>
        </p:nvSpPr>
        <p:spPr>
          <a:xfrm>
            <a:off x="4922520" y="129540"/>
            <a:ext cx="216408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Conv  (256→512  k:3,s:2) </a:t>
            </a:r>
            <a:r>
              <a:rPr lang="en-US" b="1" dirty="0">
                <a:solidFill>
                  <a:srgbClr val="C00000"/>
                </a:solidFill>
              </a:rPr>
              <a:t>P4/16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91A466-FCE0-16A0-2EE9-FA5A3DFB8C0C}"/>
              </a:ext>
            </a:extLst>
          </p:cNvPr>
          <p:cNvCxnSpPr>
            <a:cxnSpLocks/>
          </p:cNvCxnSpPr>
          <p:nvPr/>
        </p:nvCxnSpPr>
        <p:spPr>
          <a:xfrm flipV="1">
            <a:off x="7086600" y="3733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292BA0-2687-BD0D-B271-1A96EC51041C}"/>
              </a:ext>
            </a:extLst>
          </p:cNvPr>
          <p:cNvSpPr/>
          <p:nvPr/>
        </p:nvSpPr>
        <p:spPr>
          <a:xfrm>
            <a:off x="381000" y="16383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Conv  (512→256 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5C573-0D8C-6DED-7E7E-79451195A419}"/>
              </a:ext>
            </a:extLst>
          </p:cNvPr>
          <p:cNvSpPr/>
          <p:nvPr/>
        </p:nvSpPr>
        <p:spPr>
          <a:xfrm>
            <a:off x="2560320" y="16383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 Conv </a:t>
            </a:r>
            <a:r>
              <a:rPr lang="en-US" dirty="0">
                <a:solidFill>
                  <a:srgbClr val="3333CC"/>
                </a:solidFill>
              </a:rPr>
              <a:t>[from 20] 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1E511-9B52-C5DA-323D-022B91FCB16A}"/>
              </a:ext>
            </a:extLst>
          </p:cNvPr>
          <p:cNvSpPr/>
          <p:nvPr/>
        </p:nvSpPr>
        <p:spPr>
          <a:xfrm>
            <a:off x="2560320" y="11430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Conv  (256→256,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A897-30F4-0AC4-8F59-AC46749EA1F3}"/>
              </a:ext>
            </a:extLst>
          </p:cNvPr>
          <p:cNvSpPr/>
          <p:nvPr/>
        </p:nvSpPr>
        <p:spPr>
          <a:xfrm>
            <a:off x="2560320" y="17716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Conv  (256→256,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00B18-48FB-9C58-BD35-111A8BFA71C2}"/>
              </a:ext>
            </a:extLst>
          </p:cNvPr>
          <p:cNvSpPr/>
          <p:nvPr/>
        </p:nvSpPr>
        <p:spPr>
          <a:xfrm>
            <a:off x="2575560" y="24003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A90F6-077A-EA7A-02AE-594663799C4E}"/>
              </a:ext>
            </a:extLst>
          </p:cNvPr>
          <p:cNvSpPr/>
          <p:nvPr/>
        </p:nvSpPr>
        <p:spPr>
          <a:xfrm>
            <a:off x="2575560" y="30289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A5C3D-7A66-8B0E-226C-F357B4C93EE2}"/>
              </a:ext>
            </a:extLst>
          </p:cNvPr>
          <p:cNvSpPr/>
          <p:nvPr/>
        </p:nvSpPr>
        <p:spPr>
          <a:xfrm>
            <a:off x="723900" y="283083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 Cat (b21,22,24,26:→1024)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F898F1-3B23-C0CA-9B9C-19336E30788E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1386840" y="910590"/>
            <a:ext cx="1173480" cy="192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18D6E-7706-60CD-8686-ED7CECC2C8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379220" y="727710"/>
            <a:ext cx="7620" cy="210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E3208D-A96D-8715-093B-B9900541A30E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386840" y="2053590"/>
            <a:ext cx="1173480" cy="777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9C424-ECA1-8A52-3056-B309BDE300E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49780" y="3310890"/>
            <a:ext cx="525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ACA86E-0DE0-7EF3-4DDF-4FCDAD658323}"/>
              </a:ext>
            </a:extLst>
          </p:cNvPr>
          <p:cNvSpPr/>
          <p:nvPr/>
        </p:nvSpPr>
        <p:spPr>
          <a:xfrm>
            <a:off x="396240" y="3989067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 Conv  (1024→512,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A727C-AEDA-62D2-2A09-8B34360DAF42}"/>
              </a:ext>
            </a:extLst>
          </p:cNvPr>
          <p:cNvSpPr/>
          <p:nvPr/>
        </p:nvSpPr>
        <p:spPr>
          <a:xfrm>
            <a:off x="396240" y="4716775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 Conv  (512→768, k:3,s:2) </a:t>
            </a:r>
            <a:r>
              <a:rPr lang="en-US" b="1" dirty="0">
                <a:solidFill>
                  <a:srgbClr val="C00000"/>
                </a:solidFill>
              </a:rPr>
              <a:t>P5/32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74D66-32F4-AA06-AF3D-682813733780}"/>
              </a:ext>
            </a:extLst>
          </p:cNvPr>
          <p:cNvSpPr/>
          <p:nvPr/>
        </p:nvSpPr>
        <p:spPr>
          <a:xfrm>
            <a:off x="3009900" y="4385304"/>
            <a:ext cx="199644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Conv  (768→384,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6866E-6124-5205-4E13-E91EFAF612D8}"/>
              </a:ext>
            </a:extLst>
          </p:cNvPr>
          <p:cNvSpPr/>
          <p:nvPr/>
        </p:nvSpPr>
        <p:spPr>
          <a:xfrm>
            <a:off x="3009900" y="5124443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 Conv </a:t>
            </a:r>
            <a:r>
              <a:rPr lang="en-US" dirty="0">
                <a:solidFill>
                  <a:srgbClr val="3333CC"/>
                </a:solidFill>
              </a:rPr>
              <a:t>[from 30]  </a:t>
            </a:r>
            <a:r>
              <a:rPr lang="en-US" dirty="0">
                <a:solidFill>
                  <a:schemeClr val="tx1"/>
                </a:solidFill>
              </a:rPr>
              <a:t>(768→384,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F2E2E3-6552-478C-C3B3-65BD18D5EAEA}"/>
              </a:ext>
            </a:extLst>
          </p:cNvPr>
          <p:cNvSpPr/>
          <p:nvPr/>
        </p:nvSpPr>
        <p:spPr>
          <a:xfrm rot="19907140">
            <a:off x="5196291" y="515520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Conv  (384→384,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9E04A-3D81-FDAE-A4F5-2A0B4C58E039}"/>
              </a:ext>
            </a:extLst>
          </p:cNvPr>
          <p:cNvSpPr/>
          <p:nvPr/>
        </p:nvSpPr>
        <p:spPr>
          <a:xfrm rot="19907140">
            <a:off x="6384462" y="5299703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 Conv  (384→384,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13C92-E84A-5993-0A00-04D2DBA25F54}"/>
              </a:ext>
            </a:extLst>
          </p:cNvPr>
          <p:cNvSpPr/>
          <p:nvPr/>
        </p:nvSpPr>
        <p:spPr>
          <a:xfrm rot="19907140">
            <a:off x="7726131" y="5257787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 Conv  (384→384,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3EF26-E93F-CFB5-90AC-F06C14FD2B11}"/>
              </a:ext>
            </a:extLst>
          </p:cNvPr>
          <p:cNvSpPr/>
          <p:nvPr/>
        </p:nvSpPr>
        <p:spPr>
          <a:xfrm rot="19907140">
            <a:off x="9067800" y="5257785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 Conv  (384→384,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C5718-ED14-6E8C-ED99-F873E86E457A}"/>
              </a:ext>
            </a:extLst>
          </p:cNvPr>
          <p:cNvSpPr/>
          <p:nvPr/>
        </p:nvSpPr>
        <p:spPr>
          <a:xfrm>
            <a:off x="7048501" y="362330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 Cat (b30,31,33,35:→1536)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9532439-B4DE-A0BB-5252-449FDBD222FF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 rot="5400000" flipH="1" flipV="1">
            <a:off x="5387342" y="2724146"/>
            <a:ext cx="281937" cy="3040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867CF7-CA3D-D722-28D4-0F31BECCAE65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006340" y="4103367"/>
            <a:ext cx="2042161" cy="1478276"/>
          </a:xfrm>
          <a:prstGeom prst="bentConnector3">
            <a:avLst>
              <a:gd name="adj1" fmla="val 74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6F45D7-CB67-CE27-127C-BC0450509DF6}"/>
              </a:ext>
            </a:extLst>
          </p:cNvPr>
          <p:cNvCxnSpPr>
            <a:stCxn id="26" idx="0"/>
            <a:endCxn id="29" idx="2"/>
          </p:cNvCxnSpPr>
          <p:nvPr/>
        </p:nvCxnSpPr>
        <p:spPr>
          <a:xfrm rot="5400000" flipH="1" flipV="1">
            <a:off x="7105528" y="4727289"/>
            <a:ext cx="749775" cy="462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E81C84-407D-B261-7A4E-B1879006C48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8619069" y="3977625"/>
            <a:ext cx="1187917" cy="14394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61B0B-7C55-E3BA-CA75-AB724AF2935B}"/>
              </a:ext>
            </a:extLst>
          </p:cNvPr>
          <p:cNvSpPr/>
          <p:nvPr/>
        </p:nvSpPr>
        <p:spPr>
          <a:xfrm>
            <a:off x="6492241" y="2894519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 Conv  (1536→768, k:1,s:1)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BCE1AA-39E1-9659-27D8-C05CC1590981}"/>
              </a:ext>
            </a:extLst>
          </p:cNvPr>
          <p:cNvSpPr/>
          <p:nvPr/>
        </p:nvSpPr>
        <p:spPr>
          <a:xfrm>
            <a:off x="6507482" y="2164073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 Conv  (768→1024, k:3,s:2)  </a:t>
            </a:r>
            <a:r>
              <a:rPr lang="en-US" b="1" dirty="0">
                <a:solidFill>
                  <a:srgbClr val="C00000"/>
                </a:solidFill>
              </a:rPr>
              <a:t>P6/64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D11805-860D-D724-E964-D2DA95FCA157}"/>
              </a:ext>
            </a:extLst>
          </p:cNvPr>
          <p:cNvSpPr txBox="1"/>
          <p:nvPr/>
        </p:nvSpPr>
        <p:spPr>
          <a:xfrm>
            <a:off x="6625648" y="157959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6416B-5AF6-5FD4-A7C8-1359FD36F0C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7711441" y="1870710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0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7DB51-6941-3DA7-4C96-17E32CC861B3}"/>
              </a:ext>
            </a:extLst>
          </p:cNvPr>
          <p:cNvSpPr/>
          <p:nvPr/>
        </p:nvSpPr>
        <p:spPr>
          <a:xfrm>
            <a:off x="457201" y="243832"/>
            <a:ext cx="243840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Conv  (1024→512,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0FF0E-EA70-4C8D-E9BC-F4154BE93EE1}"/>
              </a:ext>
            </a:extLst>
          </p:cNvPr>
          <p:cNvSpPr/>
          <p:nvPr/>
        </p:nvSpPr>
        <p:spPr>
          <a:xfrm>
            <a:off x="3040380" y="243832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 Conv </a:t>
            </a:r>
            <a:r>
              <a:rPr lang="en-US" dirty="0">
                <a:solidFill>
                  <a:srgbClr val="3333CC"/>
                </a:solidFill>
              </a:rPr>
              <a:t>[from 38]  </a:t>
            </a:r>
            <a:r>
              <a:rPr lang="en-US" dirty="0">
                <a:solidFill>
                  <a:schemeClr val="tx1"/>
                </a:solidFill>
              </a:rPr>
              <a:t>(1024→512,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88A98-7B00-43DB-C7E2-6D1BEDD33239}"/>
              </a:ext>
            </a:extLst>
          </p:cNvPr>
          <p:cNvSpPr/>
          <p:nvPr/>
        </p:nvSpPr>
        <p:spPr>
          <a:xfrm>
            <a:off x="3040380" y="12649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 Conv  (512→512, k:3,s:1)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E4737-6B03-EEB9-33E2-C0844AA8D25F}"/>
              </a:ext>
            </a:extLst>
          </p:cNvPr>
          <p:cNvSpPr/>
          <p:nvPr/>
        </p:nvSpPr>
        <p:spPr>
          <a:xfrm>
            <a:off x="3040380" y="1935488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Conv  (512→512,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DF91A-2716-EE8A-57C9-F21AD7BBD048}"/>
              </a:ext>
            </a:extLst>
          </p:cNvPr>
          <p:cNvSpPr/>
          <p:nvPr/>
        </p:nvSpPr>
        <p:spPr>
          <a:xfrm>
            <a:off x="3040380" y="260605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 Conv  (512→512,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0B6F-A538-1E71-11E6-E54D58F9A21A}"/>
              </a:ext>
            </a:extLst>
          </p:cNvPr>
          <p:cNvSpPr/>
          <p:nvPr/>
        </p:nvSpPr>
        <p:spPr>
          <a:xfrm>
            <a:off x="3040380" y="3246136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 Conv  (512→512,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0D902-B533-71F8-3853-894C1458380B}"/>
              </a:ext>
            </a:extLst>
          </p:cNvPr>
          <p:cNvSpPr/>
          <p:nvPr/>
        </p:nvSpPr>
        <p:spPr>
          <a:xfrm>
            <a:off x="1013461" y="3048016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 Cat (b39,40,42,44:→2048)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4BCD-BB3E-D6B5-2F34-3E64D4D8D7C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676401" y="906774"/>
            <a:ext cx="0" cy="214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6DACAB-F8FE-7D96-5B48-0B11ECAB5E45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676402" y="1036336"/>
            <a:ext cx="1363979" cy="2011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A24690-4DF1-92D2-861E-C051BC780F0B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676402" y="2217428"/>
            <a:ext cx="1363979" cy="8305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BA84DB-A351-894F-CF10-50600AD8D6A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339341" y="3528076"/>
            <a:ext cx="701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7FD91-430F-5AEA-F265-FDD88865D64A}"/>
              </a:ext>
            </a:extLst>
          </p:cNvPr>
          <p:cNvSpPr/>
          <p:nvPr/>
        </p:nvSpPr>
        <p:spPr>
          <a:xfrm>
            <a:off x="693420" y="4290076"/>
            <a:ext cx="234696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 Conv  (2048→1024, k:1,s:1)</a:t>
            </a:r>
          </a:p>
        </p:txBody>
      </p:sp>
    </p:spTree>
    <p:extLst>
      <p:ext uri="{BB962C8B-B14F-4D97-AF65-F5344CB8AC3E}">
        <p14:creationId xmlns:p14="http://schemas.microsoft.com/office/powerpoint/2010/main" val="21392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9F45-576B-CC9C-D99B-63B4042F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9E886-E9D4-3FBE-226F-FAB30638F242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head</a:t>
            </a:r>
          </a:p>
        </p:txBody>
      </p:sp>
    </p:spTree>
    <p:extLst>
      <p:ext uri="{BB962C8B-B14F-4D97-AF65-F5344CB8AC3E}">
        <p14:creationId xmlns:p14="http://schemas.microsoft.com/office/powerpoint/2010/main" val="37020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1ABB61-88E2-4724-7779-AF96D77EC5DC}"/>
              </a:ext>
            </a:extLst>
          </p:cNvPr>
          <p:cNvSpPr/>
          <p:nvPr/>
        </p:nvSpPr>
        <p:spPr>
          <a:xfrm>
            <a:off x="960120" y="502920"/>
            <a:ext cx="161544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47 SPPCSPC (1024→512)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D224E-1643-8792-333F-F8106781C8FA}"/>
              </a:ext>
            </a:extLst>
          </p:cNvPr>
          <p:cNvSpPr/>
          <p:nvPr/>
        </p:nvSpPr>
        <p:spPr>
          <a:xfrm>
            <a:off x="960120" y="132588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Conv  (512→384,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6F7F1-69E0-42AE-8BEC-57927AEB348F}"/>
              </a:ext>
            </a:extLst>
          </p:cNvPr>
          <p:cNvSpPr/>
          <p:nvPr/>
        </p:nvSpPr>
        <p:spPr>
          <a:xfrm>
            <a:off x="960120" y="202692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(384→384,)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CA509-0478-4EAC-DF45-294F5690EDF2}"/>
              </a:ext>
            </a:extLst>
          </p:cNvPr>
          <p:cNvSpPr/>
          <p:nvPr/>
        </p:nvSpPr>
        <p:spPr>
          <a:xfrm>
            <a:off x="1783080" y="296418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 Conv  (768→384,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[37] 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E38EA-54ED-395C-D4B4-AC8EAFA5941D}"/>
              </a:ext>
            </a:extLst>
          </p:cNvPr>
          <p:cNvSpPr/>
          <p:nvPr/>
        </p:nvSpPr>
        <p:spPr>
          <a:xfrm>
            <a:off x="632460" y="40538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 Cat (b49,50:→768)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BA60A-6C22-EEE7-147E-728E65569F3A}"/>
              </a:ext>
            </a:extLst>
          </p:cNvPr>
          <p:cNvCxnSpPr>
            <a:endCxn id="10" idx="0"/>
          </p:cNvCxnSpPr>
          <p:nvPr/>
        </p:nvCxnSpPr>
        <p:spPr>
          <a:xfrm>
            <a:off x="1295400" y="2819400"/>
            <a:ext cx="0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5B63193-5A27-CD17-D8D8-5DAB0696EB3F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2080260" y="3832860"/>
            <a:ext cx="579120" cy="8229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E98F1-BDC7-0B57-9421-295CB7BEFEE1}"/>
              </a:ext>
            </a:extLst>
          </p:cNvPr>
          <p:cNvSpPr/>
          <p:nvPr/>
        </p:nvSpPr>
        <p:spPr>
          <a:xfrm>
            <a:off x="17449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 Conv  (768→384, k:1,s:1)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5907A-9A5F-767C-35CE-E50897944D7A}"/>
              </a:ext>
            </a:extLst>
          </p:cNvPr>
          <p:cNvSpPr/>
          <p:nvPr/>
        </p:nvSpPr>
        <p:spPr>
          <a:xfrm>
            <a:off x="3733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Conv </a:t>
            </a:r>
            <a:r>
              <a:rPr lang="en-US" b="1" dirty="0">
                <a:solidFill>
                  <a:schemeClr val="tx1"/>
                </a:solidFill>
              </a:rPr>
              <a:t>[from 51]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FA59B-8BD2-01DD-A3BB-AD51151A1572}"/>
              </a:ext>
            </a:extLst>
          </p:cNvPr>
          <p:cNvSpPr/>
          <p:nvPr/>
        </p:nvSpPr>
        <p:spPr>
          <a:xfrm>
            <a:off x="24307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 Conv   (384→192,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B2C97-B12B-3DBB-1181-F053C454860D}"/>
              </a:ext>
            </a:extLst>
          </p:cNvPr>
          <p:cNvSpPr/>
          <p:nvPr/>
        </p:nvSpPr>
        <p:spPr>
          <a:xfrm>
            <a:off x="44881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 Conv   (192→192,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51976-F350-9443-E866-A381AD6ADFD8}"/>
              </a:ext>
            </a:extLst>
          </p:cNvPr>
          <p:cNvSpPr/>
          <p:nvPr/>
        </p:nvSpPr>
        <p:spPr>
          <a:xfrm>
            <a:off x="44881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 Conv   (192→192,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B2142-81AB-701F-0AF1-B32A1741922E}"/>
              </a:ext>
            </a:extLst>
          </p:cNvPr>
          <p:cNvSpPr/>
          <p:nvPr/>
        </p:nvSpPr>
        <p:spPr>
          <a:xfrm>
            <a:off x="4472940" y="446532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 Conv   (192→192,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031BF-0A4E-14D7-4B88-70A1A637D220}"/>
              </a:ext>
            </a:extLst>
          </p:cNvPr>
          <p:cNvSpPr/>
          <p:nvPr/>
        </p:nvSpPr>
        <p:spPr>
          <a:xfrm>
            <a:off x="4930140" y="3268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 Cat (b52-57:→1536)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303842-D1B2-9523-BADA-B3037AC373FE}"/>
              </a:ext>
            </a:extLst>
          </p:cNvPr>
          <p:cNvSpPr/>
          <p:nvPr/>
        </p:nvSpPr>
        <p:spPr>
          <a:xfrm>
            <a:off x="4488180" y="25222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59 Conv  (1536→384, k:1,s:1)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0EB09-C583-94C5-F78A-CEEE9C07B515}"/>
              </a:ext>
            </a:extLst>
          </p:cNvPr>
          <p:cNvSpPr/>
          <p:nvPr/>
        </p:nvSpPr>
        <p:spPr>
          <a:xfrm>
            <a:off x="4495800" y="18516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 Conv  (384→256,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B997F-2673-A7CD-98F5-B543388E906E}"/>
              </a:ext>
            </a:extLst>
          </p:cNvPr>
          <p:cNvSpPr/>
          <p:nvPr/>
        </p:nvSpPr>
        <p:spPr>
          <a:xfrm>
            <a:off x="4552950" y="95631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(256→256)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F78BA-C914-D3B2-E0E0-A7F608EE88BB}"/>
              </a:ext>
            </a:extLst>
          </p:cNvPr>
          <p:cNvSpPr/>
          <p:nvPr/>
        </p:nvSpPr>
        <p:spPr>
          <a:xfrm>
            <a:off x="6606540" y="2286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 Conv  (512→256,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[28] P4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4D413-964C-0B2B-61C0-3E7031932B3F}"/>
              </a:ext>
            </a:extLst>
          </p:cNvPr>
          <p:cNvSpPr/>
          <p:nvPr/>
        </p:nvSpPr>
        <p:spPr>
          <a:xfrm>
            <a:off x="6941820" y="145542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 Cat (b61,62:→512)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831C7-AA5E-B20C-943B-40177A82C12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604760" y="121920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EB2DC0-E40F-8D1A-EA70-7CF46C45BD6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49390" y="1344930"/>
            <a:ext cx="392430" cy="590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E00330-8791-5F28-9FEC-211E3AE647A5}"/>
              </a:ext>
            </a:extLst>
          </p:cNvPr>
          <p:cNvSpPr/>
          <p:nvPr/>
        </p:nvSpPr>
        <p:spPr>
          <a:xfrm>
            <a:off x="7357112" y="25146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Conv  (512→256,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EDB38C-5E7E-5E4B-B1BA-BD768613591E}"/>
              </a:ext>
            </a:extLst>
          </p:cNvPr>
          <p:cNvSpPr/>
          <p:nvPr/>
        </p:nvSpPr>
        <p:spPr>
          <a:xfrm>
            <a:off x="6941820" y="32156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 Conv  </a:t>
            </a:r>
            <a:r>
              <a:rPr lang="en-US" b="1" dirty="0">
                <a:solidFill>
                  <a:schemeClr val="tx1"/>
                </a:solidFill>
              </a:rPr>
              <a:t>[from 63]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90E577-6C3A-DAD0-7643-9638197F4029}"/>
              </a:ext>
            </a:extLst>
          </p:cNvPr>
          <p:cNvSpPr/>
          <p:nvPr/>
        </p:nvSpPr>
        <p:spPr>
          <a:xfrm>
            <a:off x="6941820" y="39014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 Conv  (256→128, k:3,s:1)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AC8FE-4913-2F39-D53A-EEADF09C0E74}"/>
              </a:ext>
            </a:extLst>
          </p:cNvPr>
          <p:cNvSpPr/>
          <p:nvPr/>
        </p:nvSpPr>
        <p:spPr>
          <a:xfrm>
            <a:off x="6941820" y="45339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67 Conv  (128→128,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6CC15-C873-A900-3261-D725E5B10ACA}"/>
              </a:ext>
            </a:extLst>
          </p:cNvPr>
          <p:cNvSpPr/>
          <p:nvPr/>
        </p:nvSpPr>
        <p:spPr>
          <a:xfrm>
            <a:off x="6941820" y="516635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 Conv  (128→128,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DCCF-354C-661D-4D32-C6B997AB50D6}"/>
              </a:ext>
            </a:extLst>
          </p:cNvPr>
          <p:cNvSpPr/>
          <p:nvPr/>
        </p:nvSpPr>
        <p:spPr>
          <a:xfrm>
            <a:off x="6941820" y="5798818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69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B10AA2-9902-FA56-CA31-3290C1CF82CB}"/>
              </a:ext>
            </a:extLst>
          </p:cNvPr>
          <p:cNvSpPr/>
          <p:nvPr/>
        </p:nvSpPr>
        <p:spPr>
          <a:xfrm>
            <a:off x="9304020" y="5318758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 Cat (b64-69:→1024)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B86A55-0E49-4FE6-56E4-ED7B223E0DD8}"/>
              </a:ext>
            </a:extLst>
          </p:cNvPr>
          <p:cNvSpPr txBox="1"/>
          <p:nvPr/>
        </p:nvSpPr>
        <p:spPr>
          <a:xfrm>
            <a:off x="9525000" y="4524497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EEC627-64E0-B5D1-C654-F480BFE7A76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966960" y="4893829"/>
            <a:ext cx="0" cy="4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2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9570F-5247-44BA-3BFE-78DF60CE64CC}"/>
              </a:ext>
            </a:extLst>
          </p:cNvPr>
          <p:cNvSpPr/>
          <p:nvPr/>
        </p:nvSpPr>
        <p:spPr>
          <a:xfrm>
            <a:off x="388620" y="1752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 Conv  (1024→256,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D2ECD-DAA7-15CD-7565-8025B300F29D}"/>
              </a:ext>
            </a:extLst>
          </p:cNvPr>
          <p:cNvSpPr/>
          <p:nvPr/>
        </p:nvSpPr>
        <p:spPr>
          <a:xfrm>
            <a:off x="388620" y="8458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 Conv  (256→128,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A6938-3505-080E-4177-10981C7B425A}"/>
              </a:ext>
            </a:extLst>
          </p:cNvPr>
          <p:cNvSpPr/>
          <p:nvPr/>
        </p:nvSpPr>
        <p:spPr>
          <a:xfrm>
            <a:off x="502920" y="151638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(128→128)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AAD4C-672C-272D-4D43-86DA3ECE60C9}"/>
              </a:ext>
            </a:extLst>
          </p:cNvPr>
          <p:cNvSpPr/>
          <p:nvPr/>
        </p:nvSpPr>
        <p:spPr>
          <a:xfrm>
            <a:off x="998220" y="24765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 Conv  (256→128,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[19] 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B4C39-AA32-AA65-CA09-5B69FD75AEC5}"/>
              </a:ext>
            </a:extLst>
          </p:cNvPr>
          <p:cNvSpPr/>
          <p:nvPr/>
        </p:nvSpPr>
        <p:spPr>
          <a:xfrm>
            <a:off x="388620" y="3649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 Cat (b73,74:→256)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E5F64-6E34-D48E-C9E5-BB9196655040}"/>
              </a:ext>
            </a:extLst>
          </p:cNvPr>
          <p:cNvCxnSpPr/>
          <p:nvPr/>
        </p:nvCxnSpPr>
        <p:spPr>
          <a:xfrm>
            <a:off x="609600" y="2293620"/>
            <a:ext cx="0" cy="136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6D3917-5A3D-E88B-4C62-701AAE1B7C4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1524000" y="3657600"/>
            <a:ext cx="662940" cy="281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7CA2C-7ECB-AB0D-7716-37663B4C1214}"/>
              </a:ext>
            </a:extLst>
          </p:cNvPr>
          <p:cNvSpPr/>
          <p:nvPr/>
        </p:nvSpPr>
        <p:spPr>
          <a:xfrm>
            <a:off x="105156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 Conv  (256→128,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D72B5-5F2F-B770-F58B-D3BFD3C90D38}"/>
              </a:ext>
            </a:extLst>
          </p:cNvPr>
          <p:cNvSpPr/>
          <p:nvPr/>
        </p:nvSpPr>
        <p:spPr>
          <a:xfrm>
            <a:off x="38862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 Conv </a:t>
            </a:r>
            <a:r>
              <a:rPr lang="en-US" b="1" dirty="0">
                <a:solidFill>
                  <a:schemeClr val="tx1"/>
                </a:solidFill>
              </a:rPr>
              <a:t>[from 75]</a:t>
            </a:r>
            <a:r>
              <a:rPr lang="en-US" dirty="0">
                <a:solidFill>
                  <a:schemeClr val="tx1"/>
                </a:solidFill>
              </a:rPr>
              <a:t> (256→128, k:1,s:1)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81F44-E636-3748-60C1-A37B1C5815D0}"/>
              </a:ext>
            </a:extLst>
          </p:cNvPr>
          <p:cNvSpPr/>
          <p:nvPr/>
        </p:nvSpPr>
        <p:spPr>
          <a:xfrm>
            <a:off x="249936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Conv (128→64 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1EE51-FCA7-39CC-3237-DEB5DD101AE2}"/>
              </a:ext>
            </a:extLst>
          </p:cNvPr>
          <p:cNvSpPr/>
          <p:nvPr/>
        </p:nvSpPr>
        <p:spPr>
          <a:xfrm>
            <a:off x="461010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79 Conv (64→64 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51F19-3BBD-F209-D22E-27A85DF6EB8A}"/>
              </a:ext>
            </a:extLst>
          </p:cNvPr>
          <p:cNvSpPr/>
          <p:nvPr/>
        </p:nvSpPr>
        <p:spPr>
          <a:xfrm>
            <a:off x="461010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Conv (64→64 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AA298-8146-54A8-FF92-B4B033B3F246}"/>
              </a:ext>
            </a:extLst>
          </p:cNvPr>
          <p:cNvSpPr/>
          <p:nvPr/>
        </p:nvSpPr>
        <p:spPr>
          <a:xfrm>
            <a:off x="4610100" y="41300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 Conv (64→64 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F13529-956B-0E64-7D87-3DEF70046D52}"/>
              </a:ext>
            </a:extLst>
          </p:cNvPr>
          <p:cNvSpPr/>
          <p:nvPr/>
        </p:nvSpPr>
        <p:spPr>
          <a:xfrm>
            <a:off x="3223261" y="41071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 Cat (b76-81:→512)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0DBC9-FAB1-AD08-751E-F5FDE2C3CDA4}"/>
              </a:ext>
            </a:extLst>
          </p:cNvPr>
          <p:cNvSpPr/>
          <p:nvPr/>
        </p:nvSpPr>
        <p:spPr>
          <a:xfrm>
            <a:off x="3223261" y="34061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 Conv  (512→128,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EDE4F-421E-959E-01C0-AC0015EBB4C2}"/>
              </a:ext>
            </a:extLst>
          </p:cNvPr>
          <p:cNvSpPr/>
          <p:nvPr/>
        </p:nvSpPr>
        <p:spPr>
          <a:xfrm>
            <a:off x="3223261" y="2766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84 Conv  (128→256, k:3,s:2)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D5F1D-1075-E7E9-71E0-7F278E72DA5C}"/>
              </a:ext>
            </a:extLst>
          </p:cNvPr>
          <p:cNvSpPr/>
          <p:nvPr/>
        </p:nvSpPr>
        <p:spPr>
          <a:xfrm>
            <a:off x="3615691" y="162306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 Cat (b</a:t>
            </a:r>
            <a:r>
              <a:rPr lang="en-US" b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,84:→512)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9D8D4-1C4E-E5BC-A795-C4D8F886E7A1}"/>
              </a:ext>
            </a:extLst>
          </p:cNvPr>
          <p:cNvSpPr/>
          <p:nvPr/>
        </p:nvSpPr>
        <p:spPr>
          <a:xfrm>
            <a:off x="5002532" y="18821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86 Conv  (512→256,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186F6-4AD1-449D-8592-5EAEEBB63C9E}"/>
              </a:ext>
            </a:extLst>
          </p:cNvPr>
          <p:cNvSpPr/>
          <p:nvPr/>
        </p:nvSpPr>
        <p:spPr>
          <a:xfrm>
            <a:off x="3768092" y="9067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 Conv </a:t>
            </a:r>
            <a:r>
              <a:rPr lang="en-US" b="1" dirty="0">
                <a:solidFill>
                  <a:schemeClr val="tx1"/>
                </a:solidFill>
              </a:rPr>
              <a:t>[from 85]</a:t>
            </a:r>
            <a:r>
              <a:rPr lang="en-US" dirty="0">
                <a:solidFill>
                  <a:schemeClr val="tx1"/>
                </a:solidFill>
              </a:rPr>
              <a:t> (512→256,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CE05FE-322D-64E1-832B-1915C5CF092F}"/>
              </a:ext>
            </a:extLst>
          </p:cNvPr>
          <p:cNvSpPr/>
          <p:nvPr/>
        </p:nvSpPr>
        <p:spPr>
          <a:xfrm>
            <a:off x="3768092" y="2057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88 Conv (256→128,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1555EA-114C-F10E-6F61-89B3F6F90410}"/>
              </a:ext>
            </a:extLst>
          </p:cNvPr>
          <p:cNvSpPr/>
          <p:nvPr/>
        </p:nvSpPr>
        <p:spPr>
          <a:xfrm>
            <a:off x="6057902" y="2209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 Conv (128→128,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BFC886-A5B6-C69C-676C-079A08E69018}"/>
              </a:ext>
            </a:extLst>
          </p:cNvPr>
          <p:cNvSpPr/>
          <p:nvPr/>
        </p:nvSpPr>
        <p:spPr>
          <a:xfrm>
            <a:off x="6057902" y="8534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Conv (128→128,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F39885-6E57-D7EC-5F37-56DEF1F22624}"/>
              </a:ext>
            </a:extLst>
          </p:cNvPr>
          <p:cNvSpPr/>
          <p:nvPr/>
        </p:nvSpPr>
        <p:spPr>
          <a:xfrm>
            <a:off x="6057902" y="26060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91 Conv (128→128,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8E361-E8D5-A5C7-136B-5805B0AC8410}"/>
              </a:ext>
            </a:extLst>
          </p:cNvPr>
          <p:cNvSpPr/>
          <p:nvPr/>
        </p:nvSpPr>
        <p:spPr>
          <a:xfrm>
            <a:off x="6979921" y="3238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 Cat (b86-91:→1024)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146E42-775A-78EA-8E8E-1C42A809E1CC}"/>
              </a:ext>
            </a:extLst>
          </p:cNvPr>
          <p:cNvSpPr/>
          <p:nvPr/>
        </p:nvSpPr>
        <p:spPr>
          <a:xfrm>
            <a:off x="6979921" y="4290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 Conv  (1024→256, k:1,s:1)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D47CE-FD96-B305-13E5-1A6EE3B388A9}"/>
              </a:ext>
            </a:extLst>
          </p:cNvPr>
          <p:cNvSpPr/>
          <p:nvPr/>
        </p:nvSpPr>
        <p:spPr>
          <a:xfrm>
            <a:off x="6979921" y="49225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94 Conv  (256→384, k:3,s:2)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5813A6-99BC-72CB-9C9B-E3F9AF683EE7}"/>
              </a:ext>
            </a:extLst>
          </p:cNvPr>
          <p:cNvSpPr/>
          <p:nvPr/>
        </p:nvSpPr>
        <p:spPr>
          <a:xfrm>
            <a:off x="7151374" y="5524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95 Cat (b</a:t>
            </a:r>
            <a:r>
              <a:rPr lang="en-US" b="1" dirty="0">
                <a:solidFill>
                  <a:schemeClr val="tx1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,94:→768)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61F79-2DFE-7A82-1D70-0E0BFB639285}"/>
              </a:ext>
            </a:extLst>
          </p:cNvPr>
          <p:cNvSpPr/>
          <p:nvPr/>
        </p:nvSpPr>
        <p:spPr>
          <a:xfrm>
            <a:off x="8656320" y="60045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96 Conv  (768→384,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5C6AF-AAF8-EB5D-6CE4-DCA222DC21EB}"/>
              </a:ext>
            </a:extLst>
          </p:cNvPr>
          <p:cNvSpPr/>
          <p:nvPr/>
        </p:nvSpPr>
        <p:spPr>
          <a:xfrm>
            <a:off x="9483091" y="5356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 Conv </a:t>
            </a:r>
            <a:r>
              <a:rPr lang="en-US" b="1" dirty="0">
                <a:solidFill>
                  <a:schemeClr val="tx1"/>
                </a:solidFill>
              </a:rPr>
              <a:t>[from 95]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1DE1D4-370D-4297-9A4A-1AE85F4AFFAA}"/>
              </a:ext>
            </a:extLst>
          </p:cNvPr>
          <p:cNvSpPr/>
          <p:nvPr/>
        </p:nvSpPr>
        <p:spPr>
          <a:xfrm>
            <a:off x="9483091" y="475107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 Conv   (384→192,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245A6-70F2-D898-EECD-D359F366699A}"/>
              </a:ext>
            </a:extLst>
          </p:cNvPr>
          <p:cNvSpPr/>
          <p:nvPr/>
        </p:nvSpPr>
        <p:spPr>
          <a:xfrm>
            <a:off x="9483092" y="4124325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 Conv   (192→192,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5E5189-331D-CB67-30B6-EB52AF1952EB}"/>
              </a:ext>
            </a:extLst>
          </p:cNvPr>
          <p:cNvSpPr/>
          <p:nvPr/>
        </p:nvSpPr>
        <p:spPr>
          <a:xfrm>
            <a:off x="9471660" y="34975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Conv   (192→192,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2489A8-1D6E-8149-10AD-41C4C7E3118B}"/>
              </a:ext>
            </a:extLst>
          </p:cNvPr>
          <p:cNvSpPr/>
          <p:nvPr/>
        </p:nvSpPr>
        <p:spPr>
          <a:xfrm>
            <a:off x="9467851" y="28575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 Conv   (192→192,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20D97-6F41-9293-0DBD-7545D782540D}"/>
              </a:ext>
            </a:extLst>
          </p:cNvPr>
          <p:cNvSpPr/>
          <p:nvPr/>
        </p:nvSpPr>
        <p:spPr>
          <a:xfrm>
            <a:off x="9441180" y="1792605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 Cat (b96-101:→1536)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25812-B39A-31FD-EAD4-71A164D0CD56}"/>
              </a:ext>
            </a:extLst>
          </p:cNvPr>
          <p:cNvSpPr/>
          <p:nvPr/>
        </p:nvSpPr>
        <p:spPr>
          <a:xfrm>
            <a:off x="9258300" y="108775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 Conv  (1536→384, k:1,s:1)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293B2-8962-7905-24A1-41DB24F95B66}"/>
              </a:ext>
            </a:extLst>
          </p:cNvPr>
          <p:cNvSpPr txBox="1"/>
          <p:nvPr/>
        </p:nvSpPr>
        <p:spPr>
          <a:xfrm>
            <a:off x="9090661" y="463272"/>
            <a:ext cx="24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01FBF-E731-14F5-02A3-AED554D5E600}"/>
              </a:ext>
            </a:extLst>
          </p:cNvPr>
          <p:cNvCxnSpPr/>
          <p:nvPr/>
        </p:nvCxnSpPr>
        <p:spPr>
          <a:xfrm flipH="1" flipV="1">
            <a:off x="10176454" y="754388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AF37D-4343-F8AF-4CAE-5B11BFB2348E}"/>
              </a:ext>
            </a:extLst>
          </p:cNvPr>
          <p:cNvSpPr/>
          <p:nvPr/>
        </p:nvSpPr>
        <p:spPr>
          <a:xfrm>
            <a:off x="464820" y="20383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104 Conv  (384→512, k:3,s:2)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8E641-3A90-E10C-C27E-D41AD37CBD2B}"/>
              </a:ext>
            </a:extLst>
          </p:cNvPr>
          <p:cNvSpPr/>
          <p:nvPr/>
        </p:nvSpPr>
        <p:spPr>
          <a:xfrm>
            <a:off x="483870" y="89058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105 Cat (b</a:t>
            </a:r>
            <a:r>
              <a:rPr lang="en-US" b="1" dirty="0">
                <a:solidFill>
                  <a:schemeClr val="tx1"/>
                </a:solidFill>
              </a:rPr>
              <a:t>47</a:t>
            </a:r>
            <a:r>
              <a:rPr lang="en-US" dirty="0">
                <a:solidFill>
                  <a:schemeClr val="tx1"/>
                </a:solidFill>
              </a:rPr>
              <a:t>,104:→1024)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BAE1A-2347-4DE0-3DAC-748E25D0E273}"/>
              </a:ext>
            </a:extLst>
          </p:cNvPr>
          <p:cNvSpPr/>
          <p:nvPr/>
        </p:nvSpPr>
        <p:spPr>
          <a:xfrm>
            <a:off x="754380" y="197357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106 Conv  (1024→512,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D089-971E-5468-A9BF-FDF770725F84}"/>
              </a:ext>
            </a:extLst>
          </p:cNvPr>
          <p:cNvSpPr/>
          <p:nvPr/>
        </p:nvSpPr>
        <p:spPr>
          <a:xfrm>
            <a:off x="601980" y="2660331"/>
            <a:ext cx="22631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107 Conv </a:t>
            </a:r>
            <a:r>
              <a:rPr lang="en-US" b="1" dirty="0">
                <a:solidFill>
                  <a:schemeClr val="tx1"/>
                </a:solidFill>
              </a:rPr>
              <a:t>[from 105]</a:t>
            </a:r>
            <a:r>
              <a:rPr lang="en-US" dirty="0">
                <a:solidFill>
                  <a:schemeClr val="tx1"/>
                </a:solidFill>
              </a:rPr>
              <a:t>  (1024→512,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6D99F-E648-A642-92FF-14541D270E22}"/>
              </a:ext>
            </a:extLst>
          </p:cNvPr>
          <p:cNvSpPr/>
          <p:nvPr/>
        </p:nvSpPr>
        <p:spPr>
          <a:xfrm>
            <a:off x="754380" y="3325174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108 Conv  (512→256,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BB15A-CB2D-F082-7D38-214BE27D253D}"/>
              </a:ext>
            </a:extLst>
          </p:cNvPr>
          <p:cNvSpPr/>
          <p:nvPr/>
        </p:nvSpPr>
        <p:spPr>
          <a:xfrm>
            <a:off x="754380" y="3990017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109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8EBA6-C95B-4D3F-56EC-BB0F5148B402}"/>
              </a:ext>
            </a:extLst>
          </p:cNvPr>
          <p:cNvSpPr/>
          <p:nvPr/>
        </p:nvSpPr>
        <p:spPr>
          <a:xfrm>
            <a:off x="754380" y="4654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D776-C83B-F5FA-E61B-7CD65FE9E3F0}"/>
              </a:ext>
            </a:extLst>
          </p:cNvPr>
          <p:cNvSpPr/>
          <p:nvPr/>
        </p:nvSpPr>
        <p:spPr>
          <a:xfrm>
            <a:off x="754380" y="5319703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 Conv  (256→256,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78AB9-7FEB-4C7C-37BD-09029EB357D3}"/>
              </a:ext>
            </a:extLst>
          </p:cNvPr>
          <p:cNvSpPr/>
          <p:nvPr/>
        </p:nvSpPr>
        <p:spPr>
          <a:xfrm>
            <a:off x="885825" y="5984546"/>
            <a:ext cx="1847850" cy="56388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 Cat (b106-111:→2048)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C30DB-797F-9BE6-2E40-2F09E3505BE8}"/>
              </a:ext>
            </a:extLst>
          </p:cNvPr>
          <p:cNvSpPr/>
          <p:nvPr/>
        </p:nvSpPr>
        <p:spPr>
          <a:xfrm>
            <a:off x="3025140" y="5984547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113 Conv  (2048→512,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41991-BE44-1FBE-7628-8D91BA1CD16C}"/>
              </a:ext>
            </a:extLst>
          </p:cNvPr>
          <p:cNvSpPr/>
          <p:nvPr/>
        </p:nvSpPr>
        <p:spPr>
          <a:xfrm>
            <a:off x="3390900" y="52187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(128→256, k:3,s:1)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37680-DCAA-310D-A2C1-356536E37905}"/>
              </a:ext>
            </a:extLst>
          </p:cNvPr>
          <p:cNvSpPr/>
          <p:nvPr/>
        </p:nvSpPr>
        <p:spPr>
          <a:xfrm>
            <a:off x="3390900" y="4549123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115 Conv </a:t>
            </a:r>
            <a:r>
              <a:rPr lang="en-US" b="1" dirty="0">
                <a:solidFill>
                  <a:schemeClr val="tx1"/>
                </a:solidFill>
              </a:rPr>
              <a:t>[from 93]</a:t>
            </a:r>
            <a:r>
              <a:rPr lang="en-US" dirty="0">
                <a:solidFill>
                  <a:schemeClr val="tx1"/>
                </a:solidFill>
              </a:rPr>
              <a:t> (256→512,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5C87C-4287-A620-3E26-60A920170606}"/>
              </a:ext>
            </a:extLst>
          </p:cNvPr>
          <p:cNvSpPr/>
          <p:nvPr/>
        </p:nvSpPr>
        <p:spPr>
          <a:xfrm>
            <a:off x="3390900" y="3749040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116 Conv </a:t>
            </a:r>
            <a:r>
              <a:rPr lang="en-US" b="1" dirty="0">
                <a:solidFill>
                  <a:schemeClr val="tx1"/>
                </a:solidFill>
              </a:rPr>
              <a:t>[from 103]</a:t>
            </a:r>
            <a:r>
              <a:rPr lang="en-US" dirty="0">
                <a:solidFill>
                  <a:schemeClr val="tx1"/>
                </a:solidFill>
              </a:rPr>
              <a:t> (384→768,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4BF91-B03F-CB9A-6508-46207D27D1EF}"/>
              </a:ext>
            </a:extLst>
          </p:cNvPr>
          <p:cNvSpPr/>
          <p:nvPr/>
        </p:nvSpPr>
        <p:spPr>
          <a:xfrm>
            <a:off x="3390900" y="2848217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 Conv </a:t>
            </a:r>
            <a:r>
              <a:rPr lang="en-US" b="1" dirty="0">
                <a:solidFill>
                  <a:schemeClr val="tx1"/>
                </a:solidFill>
              </a:rPr>
              <a:t>[from 113]</a:t>
            </a:r>
            <a:r>
              <a:rPr lang="en-US" dirty="0">
                <a:solidFill>
                  <a:schemeClr val="tx1"/>
                </a:solidFill>
              </a:rPr>
              <a:t> (512→1024,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53C1-F634-3634-80FF-02906901F33A}"/>
              </a:ext>
            </a:extLst>
          </p:cNvPr>
          <p:cNvSpPr/>
          <p:nvPr/>
        </p:nvSpPr>
        <p:spPr>
          <a:xfrm>
            <a:off x="3390900" y="1947394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118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(128→320,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A5B0-DADA-FB6E-A273-88EA74FA8BB9}"/>
              </a:ext>
            </a:extLst>
          </p:cNvPr>
          <p:cNvSpPr/>
          <p:nvPr/>
        </p:nvSpPr>
        <p:spPr>
          <a:xfrm>
            <a:off x="3390900" y="1182299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119 Conv </a:t>
            </a:r>
            <a:r>
              <a:rPr lang="en-US" b="1" dirty="0">
                <a:solidFill>
                  <a:schemeClr val="tx1"/>
                </a:solidFill>
              </a:rPr>
              <a:t>[from 71]</a:t>
            </a:r>
            <a:r>
              <a:rPr lang="en-US" dirty="0">
                <a:solidFill>
                  <a:schemeClr val="tx1"/>
                </a:solidFill>
              </a:rPr>
              <a:t> (256→640,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6CFCD-7AB6-6AC4-CBBE-9C633FEBAF08}"/>
              </a:ext>
            </a:extLst>
          </p:cNvPr>
          <p:cNvSpPr/>
          <p:nvPr/>
        </p:nvSpPr>
        <p:spPr>
          <a:xfrm>
            <a:off x="3390900" y="391721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 Conv </a:t>
            </a:r>
            <a:r>
              <a:rPr lang="en-US" b="1" dirty="0">
                <a:solidFill>
                  <a:schemeClr val="tx1"/>
                </a:solidFill>
              </a:rPr>
              <a:t>[from 59]</a:t>
            </a:r>
            <a:r>
              <a:rPr lang="en-US" dirty="0">
                <a:solidFill>
                  <a:schemeClr val="tx1"/>
                </a:solidFill>
              </a:rPr>
              <a:t> (384→960,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51FD0-AAE8-F36B-9E03-262D4DA6BCF3}"/>
              </a:ext>
            </a:extLst>
          </p:cNvPr>
          <p:cNvSpPr/>
          <p:nvPr/>
        </p:nvSpPr>
        <p:spPr>
          <a:xfrm>
            <a:off x="5798820" y="48577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 Conv </a:t>
            </a:r>
            <a:r>
              <a:rPr lang="en-US" b="1" dirty="0">
                <a:solidFill>
                  <a:schemeClr val="tx1"/>
                </a:solidFill>
              </a:rPr>
              <a:t>[from 47]</a:t>
            </a:r>
            <a:r>
              <a:rPr lang="en-US" dirty="0">
                <a:solidFill>
                  <a:schemeClr val="tx1"/>
                </a:solidFill>
              </a:rPr>
              <a:t> (512→1280, k:3,s:1)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D17C-792A-6DA0-8709-1689ABDCA077}"/>
              </a:ext>
            </a:extLst>
          </p:cNvPr>
          <p:cNvSpPr/>
          <p:nvPr/>
        </p:nvSpPr>
        <p:spPr>
          <a:xfrm>
            <a:off x="5798820" y="1490912"/>
            <a:ext cx="3238500" cy="1496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122 </a:t>
            </a:r>
            <a:r>
              <a:rPr lang="en-US" dirty="0" err="1">
                <a:solidFill>
                  <a:schemeClr val="tx1"/>
                </a:solidFill>
              </a:rPr>
              <a:t>IAuxDetect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[from 114, 115, 116, 117, 118, 119, 120, 121]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5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BBC70-71BB-AAB3-0919-F135157962A7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function initialize the auxiliary head so it does not cause training instability. The detection head in YOLO returns a tensor of the following format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(#anchors) x (x, y, w, h,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objectness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dirty="0"/>
                  <a:t>1) </a:t>
                </a:r>
                <a:r>
                  <a:rPr lang="en-US" b="1" dirty="0"/>
                  <a:t>Initialization of </a:t>
                </a:r>
                <a:r>
                  <a:rPr lang="en-US" b="1" dirty="0" err="1"/>
                  <a:t>objectness</a:t>
                </a:r>
                <a:r>
                  <a:rPr lang="en-US" b="1" dirty="0"/>
                  <a:t>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4]+=math.log(8/ (640/stride)**2)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Adding the low </a:t>
                </a:r>
                <a:r>
                  <a:rPr lang="en-US" dirty="0" err="1"/>
                  <a:t>objectness</a:t>
                </a:r>
                <a:r>
                  <a:rPr lang="en-US" dirty="0"/>
                  <a:t> </a:t>
                </a:r>
                <a:r>
                  <a:rPr lang="en-US" b="1" dirty="0"/>
                  <a:t>logits,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(i.e., inverse of sigmoid)  to the small random bias initialization (previously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) so initial predicted probability of object presence is low while random. This is because most grid cells contain no objects.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The (640/stride)**2 tells us the number of grid cells for 640x640 images and assuming 8 object per image. The probability of object in each grid cell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640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𝑠𝑡𝑟𝑖𝑑𝑒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However, in this case since p is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blipFill>
                <a:blip r:embed="rId2"/>
                <a:stretch>
                  <a:fillRect l="-420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3265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18</cp:revision>
  <dcterms:created xsi:type="dcterms:W3CDTF">2025-09-10T07:04:48Z</dcterms:created>
  <dcterms:modified xsi:type="dcterms:W3CDTF">2025-09-18T02:28:06Z</dcterms:modified>
</cp:coreProperties>
</file>