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10" y="-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35FF-E1A8-4097-57E9-BF7502670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F341C-C425-DB76-D767-6D9DAA4D4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5E16E-81B1-4FF0-1EBB-A1CF40EC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F205-24F8-4489-8B05-D7769DC60ED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03861-8EAC-8256-6C92-B8B9D361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396C8-7CF7-5E0C-7F6B-A5DECFF7D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1D5D-C20D-4F09-A706-BD3F3998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5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8AD1-0407-FEE3-0206-41DB4D68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104ED-0F34-2D09-5C50-879018048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F5041-D4BA-EF13-BA7B-8629DA283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F205-24F8-4489-8B05-D7769DC60ED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77807-F843-EBEB-6306-9BDA50EE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18A4A-0B96-FA06-3E71-5FF51985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1D5D-C20D-4F09-A706-BD3F3998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33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DB5862-A68B-680C-44A5-2384CA986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B299E-870C-64A7-4F0A-F55F93A66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7C84C-4435-476E-0E3A-13521FB23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F205-24F8-4489-8B05-D7769DC60ED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131DF-B565-5C7B-B736-E4DBA3D87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C379C-41CD-AD0B-17E8-8282D351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1D5D-C20D-4F09-A706-BD3F3998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6072-E34A-79AF-E7E6-536D74F7D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832EC-FFB2-7647-F2F3-02FBB9564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0592D-DF56-7EF3-45D4-E99738BA8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F205-24F8-4489-8B05-D7769DC60ED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CE0E3-86CF-AC8B-D44B-565EB9C6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9FF42-F759-BBB3-6D7E-9FE7C1810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1D5D-C20D-4F09-A706-BD3F3998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9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B47A5-5A7E-BBC8-DE78-BEC818EF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51C65-0AD9-9D29-D678-C7DC6DDEA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FC576-404B-4D0B-8599-251433C6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F205-24F8-4489-8B05-D7769DC60ED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F56CF-44BD-B2DA-085B-EB469C8E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C5EC6-11F3-7997-A50F-FEEEBB51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1D5D-C20D-4F09-A706-BD3F3998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5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5492-50A7-92BF-A6F3-8304C98E2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494AF-C218-061B-06C9-5B1A04173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AB883-678A-37B5-FCD2-C1E19AD2F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7DB8B-ED5E-F760-257F-1883B4B4D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F205-24F8-4489-8B05-D7769DC60ED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B6A83-49AE-1867-467F-F4140CEE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ADD81-00B2-B1D0-7AF1-05541A6A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1D5D-C20D-4F09-A706-BD3F3998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9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DC6E5-9B1B-B2D3-FF55-A14A41D79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52F62-B940-5D47-5AA0-30C58A9E3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DDC48-AFCA-988A-7FDB-EBBDCC2F3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41FB0-266E-060C-7915-78BCFA2C6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AFBB1-6D3D-9F28-544A-77E408A1A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F513DB-BE1B-D1F9-243E-0E6096B9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F205-24F8-4489-8B05-D7769DC60ED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9D8BFD-6E57-7026-977E-9B88D1E43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2C08E3-5661-CDE6-5459-DE017ABBF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1D5D-C20D-4F09-A706-BD3F3998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3B5EB-303D-B366-27D5-3C505E49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28B5CA-3623-C0E5-66BB-EB356EAFB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F205-24F8-4489-8B05-D7769DC60ED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5E23F-419C-6F26-ED1E-766342C7E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27350-502E-5233-A8B2-E65D5951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1D5D-C20D-4F09-A706-BD3F3998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3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15F278-01B8-B807-6100-461D77792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F205-24F8-4489-8B05-D7769DC60ED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A518A1-F87E-3DBD-CB4C-2B7B207A6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0A091-FEC8-77DB-D34D-0970D05E7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1D5D-C20D-4F09-A706-BD3F3998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6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F6585-16A5-DEE5-FFC0-C5AF512DD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AC557-4D47-8CF8-BCAC-A884F88C0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2FCB8-A912-2224-0ACC-F10C7EC50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D662B-E57D-1729-B5E2-FDC14423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F205-24F8-4489-8B05-D7769DC60ED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464AD-2FF6-8303-D542-51E3FDBA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F31FD-14ED-97E0-24E0-A45A24CE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1D5D-C20D-4F09-A706-BD3F3998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4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B454-7AC7-51A3-5A82-76D5C6523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4C39A1-F4EF-FEA4-4BCD-96A3499F7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0CC36-A04C-21E2-AF75-69819CA77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E2F17-B535-65CA-A86D-BD08EC416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F205-24F8-4489-8B05-D7769DC60ED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E7300-3295-DA6E-A5DA-FD447DA4A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FD7F2-E10D-EBC4-9B09-B0C051C31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1D5D-C20D-4F09-A706-BD3F3998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5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420B8B-4405-94CC-509E-EF42550E5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056E8-0E03-AD7A-552D-22AF6C79B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0B107-CEF3-CDF0-6145-AE48B61AF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F2F205-24F8-4489-8B05-D7769DC60ED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E8F1E-E5A5-6B77-D4D7-7BA9AE0E3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D0CC-9AF1-7A43-1FE5-7D0541DBA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8F1D5D-C20D-4F09-A706-BD3F3998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32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93CC90-0454-E005-EFBE-1E39C7DFC39C}"/>
              </a:ext>
            </a:extLst>
          </p:cNvPr>
          <p:cNvSpPr txBox="1"/>
          <p:nvPr/>
        </p:nvSpPr>
        <p:spPr>
          <a:xfrm>
            <a:off x="2514600" y="2209800"/>
            <a:ext cx="7056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Yolov7 backbone</a:t>
            </a:r>
          </a:p>
        </p:txBody>
      </p:sp>
    </p:spTree>
    <p:extLst>
      <p:ext uri="{BB962C8B-B14F-4D97-AF65-F5344CB8AC3E}">
        <p14:creationId xmlns:p14="http://schemas.microsoft.com/office/powerpoint/2010/main" val="4070356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AA103-845B-15F2-1243-9C0810C20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E24A8F-2ACD-DACC-6CBB-2DEF207E45A9}"/>
              </a:ext>
            </a:extLst>
          </p:cNvPr>
          <p:cNvSpPr txBox="1"/>
          <p:nvPr/>
        </p:nvSpPr>
        <p:spPr>
          <a:xfrm>
            <a:off x="426720" y="51816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Model:: _</a:t>
            </a:r>
            <a:r>
              <a:rPr lang="en-US" sz="2400" dirty="0" err="1"/>
              <a:t>initialize_aux_biases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BF8F47-BA20-4857-39A0-D1BDB5AECA12}"/>
                  </a:ext>
                </a:extLst>
              </p:cNvPr>
              <p:cNvSpPr txBox="1"/>
              <p:nvPr/>
            </p:nvSpPr>
            <p:spPr>
              <a:xfrm>
                <a:off x="426720" y="1142107"/>
                <a:ext cx="11612880" cy="5587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2) </a:t>
                </a:r>
                <a:r>
                  <a:rPr lang="en-US" b="1" dirty="0"/>
                  <a:t>Initialization of class bias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bias.data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[:, 5:]+=math.log(0.6/ (nc-0.99)) </a:t>
                </a:r>
                <a:r>
                  <a:rPr lang="en-US" dirty="0"/>
                  <a:t>where </a:t>
                </a:r>
                <a:r>
                  <a:rPr lang="en-US" dirty="0" err="1"/>
                  <a:t>nc</a:t>
                </a:r>
                <a:r>
                  <a:rPr lang="en-US" dirty="0"/>
                  <a:t> is the number of class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Adding the small class </a:t>
                </a:r>
                <a:r>
                  <a:rPr lang="en-US" b="1" dirty="0"/>
                  <a:t>logit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bias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r>
                  <a:rPr lang="en-US" dirty="0"/>
                  <a:t>, which is a small uniform probability so the network does not start with high confidence predictions, to the random initialization previously done by </a:t>
                </a:r>
                <a:r>
                  <a:rPr lang="en-US" dirty="0" err="1"/>
                  <a:t>pytorch</a:t>
                </a:r>
                <a:r>
                  <a:rPr lang="en-US" dirty="0"/>
                  <a:t> to also preserve randomness.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Give the same (uniform) small probability to each class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−0.99)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However, since the probability is so small,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bias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Alternatively, one can initialize class bias by considering class imbalance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bias.data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[:, 5:]+=torch.log(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cf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cf.sum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()) </a:t>
                </a:r>
                <a:r>
                  <a:rPr lang="en-US" dirty="0"/>
                  <a:t>where </a:t>
                </a:r>
                <a:r>
                  <a:rPr lang="en-US" dirty="0" err="1"/>
                  <a:t>cf</a:t>
                </a:r>
                <a:r>
                  <a:rPr lang="en-US" dirty="0"/>
                  <a:t> is the class frequency tensor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𝑐𝑓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𝑐𝑓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Similarly,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BF8F47-BA20-4857-39A0-D1BDB5AEC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" y="1142107"/>
                <a:ext cx="11612880" cy="5587492"/>
              </a:xfrm>
              <a:prstGeom prst="rect">
                <a:avLst/>
              </a:prstGeom>
              <a:blipFill>
                <a:blip r:embed="rId2"/>
                <a:stretch>
                  <a:fillRect l="-420" b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22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D651D4-F5D1-D06F-FB78-30EA37040CF2}"/>
              </a:ext>
            </a:extLst>
          </p:cNvPr>
          <p:cNvSpPr txBox="1"/>
          <p:nvPr/>
        </p:nvSpPr>
        <p:spPr>
          <a:xfrm>
            <a:off x="542925" y="457200"/>
            <a:ext cx="460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Grid cell and stride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97A33-9E1E-0D9B-5530-17698C268068}"/>
              </a:ext>
            </a:extLst>
          </p:cNvPr>
          <p:cNvSpPr txBox="1"/>
          <p:nvPr/>
        </p:nvSpPr>
        <p:spPr>
          <a:xfrm>
            <a:off x="542924" y="1002510"/>
            <a:ext cx="11363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Cumulative stride at a certain level tells us how many input pixels corresponding to 1 feature map point at that level. This one feature map point is called grid cell in yolov7. </a:t>
            </a:r>
          </a:p>
          <a:p>
            <a:r>
              <a:rPr lang="en-US" dirty="0"/>
              <a:t>Small objects often detected on larger feature map which means smaller cumulative stride and smaller grid cell.</a:t>
            </a:r>
          </a:p>
          <a:p>
            <a:r>
              <a:rPr lang="en-US" dirty="0"/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A2967CA-1981-6A70-B1C3-AF9C8964C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891053"/>
              </p:ext>
            </p:extLst>
          </p:nvPr>
        </p:nvGraphicFramePr>
        <p:xfrm>
          <a:off x="666750" y="2021416"/>
          <a:ext cx="8128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229078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420861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403869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963566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Detection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Feature map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Stride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Grid cell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7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Small object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80x80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 input pixels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8x8 input pixels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17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Medium object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40x40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 input pixels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16x16 input pixels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687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Large object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20x20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 input pixels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32x32 input pixels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5682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B974232-3C06-BC81-D72D-D1BECA443FEC}"/>
              </a:ext>
            </a:extLst>
          </p:cNvPr>
          <p:cNvSpPr txBox="1"/>
          <p:nvPr/>
        </p:nvSpPr>
        <p:spPr>
          <a:xfrm>
            <a:off x="623887" y="3499696"/>
            <a:ext cx="109061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a point (</a:t>
            </a:r>
            <a:r>
              <a:rPr lang="en-US" dirty="0" err="1"/>
              <a:t>i</a:t>
            </a:r>
            <a:r>
              <a:rPr lang="en-US" dirty="0"/>
              <a:t>, j) on the feature map corresponds to a center at pixel (</a:t>
            </a:r>
            <a:r>
              <a:rPr lang="en-US" dirty="0" err="1"/>
              <a:t>i</a:t>
            </a:r>
            <a:r>
              <a:rPr lang="en-US" dirty="0"/>
              <a:t>*stride, j*stride) in the input image.</a:t>
            </a:r>
          </a:p>
          <a:p>
            <a:endParaRPr lang="en-US" dirty="0"/>
          </a:p>
          <a:p>
            <a:r>
              <a:rPr lang="en-US" dirty="0"/>
              <a:t>In yolov7, each prediction head works at different scale, e.g. the head with stride 8 detects small objects.</a:t>
            </a:r>
          </a:p>
          <a:p>
            <a:endParaRPr lang="en-US" dirty="0"/>
          </a:p>
          <a:p>
            <a:r>
              <a:rPr lang="en-US" dirty="0"/>
              <a:t>The predicted box coordinates are local to grid cells and to map them back to the image space, multiply by stride.</a:t>
            </a:r>
          </a:p>
          <a:p>
            <a:endParaRPr lang="en-US" dirty="0"/>
          </a:p>
          <a:p>
            <a:r>
              <a:rPr lang="en-US" dirty="0"/>
              <a:t>Anchors were inputted in image pixel unit and divided by stride to turn them into </a:t>
            </a:r>
            <a:r>
              <a:rPr lang="en-US"/>
              <a:t>grid units.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9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A916A8-FC95-93F6-6958-95716A8F55A1}"/>
              </a:ext>
            </a:extLst>
          </p:cNvPr>
          <p:cNvSpPr/>
          <p:nvPr/>
        </p:nvSpPr>
        <p:spPr>
          <a:xfrm>
            <a:off x="1539241" y="45720"/>
            <a:ext cx="1576898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 </a:t>
            </a:r>
            <a:r>
              <a:rPr lang="en-US" sz="1600" dirty="0" err="1">
                <a:solidFill>
                  <a:schemeClr val="tx1"/>
                </a:solidFill>
              </a:rPr>
              <a:t>ReOrg</a:t>
            </a:r>
            <a:r>
              <a:rPr lang="en-US" sz="1600" dirty="0">
                <a:solidFill>
                  <a:schemeClr val="tx1"/>
                </a:solidFill>
              </a:rPr>
              <a:t> (3→12)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5E2722-41F5-BDBB-7C1E-1BA1FC1F6FE6}"/>
              </a:ext>
            </a:extLst>
          </p:cNvPr>
          <p:cNvSpPr/>
          <p:nvPr/>
        </p:nvSpPr>
        <p:spPr>
          <a:xfrm>
            <a:off x="1432560" y="670560"/>
            <a:ext cx="1808370" cy="7315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Conv  (12→64, k:3,s:1) </a:t>
            </a:r>
            <a:r>
              <a:rPr lang="en-US" b="1" dirty="0">
                <a:solidFill>
                  <a:srgbClr val="C00000"/>
                </a:solidFill>
              </a:rPr>
              <a:t>P1/2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F20D9E-201E-BA36-E328-744590DCDBC2}"/>
              </a:ext>
            </a:extLst>
          </p:cNvPr>
          <p:cNvSpPr/>
          <p:nvPr/>
        </p:nvSpPr>
        <p:spPr>
          <a:xfrm>
            <a:off x="1432560" y="1463040"/>
            <a:ext cx="1808370" cy="7315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Conv  (64→128, k:3,s:2)   </a:t>
            </a:r>
            <a:r>
              <a:rPr lang="en-US" b="1" dirty="0">
                <a:solidFill>
                  <a:srgbClr val="C00000"/>
                </a:solidFill>
              </a:rPr>
              <a:t>P2/4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B604A6-02C7-EE62-F9B6-57F8002F1025}"/>
              </a:ext>
            </a:extLst>
          </p:cNvPr>
          <p:cNvSpPr/>
          <p:nvPr/>
        </p:nvSpPr>
        <p:spPr>
          <a:xfrm>
            <a:off x="198120" y="2286000"/>
            <a:ext cx="1996440" cy="73152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Conv  (128→64, k:1,s:1)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1452DD-D597-83EA-0D87-20621342DAC3}"/>
              </a:ext>
            </a:extLst>
          </p:cNvPr>
          <p:cNvSpPr/>
          <p:nvPr/>
        </p:nvSpPr>
        <p:spPr>
          <a:xfrm>
            <a:off x="2423160" y="2331720"/>
            <a:ext cx="1996440" cy="9144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Conv </a:t>
            </a:r>
            <a:r>
              <a:rPr lang="en-US" dirty="0">
                <a:solidFill>
                  <a:srgbClr val="3333CC"/>
                </a:solidFill>
              </a:rPr>
              <a:t>[from 2]  </a:t>
            </a:r>
            <a:r>
              <a:rPr lang="en-US" dirty="0">
                <a:solidFill>
                  <a:schemeClr val="tx1"/>
                </a:solidFill>
              </a:rPr>
              <a:t>(128→64, k:1,s:1)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9FAC91-BC8A-DCF8-5444-A49CEF81169C}"/>
              </a:ext>
            </a:extLst>
          </p:cNvPr>
          <p:cNvSpPr/>
          <p:nvPr/>
        </p:nvSpPr>
        <p:spPr>
          <a:xfrm>
            <a:off x="2430780" y="3337560"/>
            <a:ext cx="19964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 Conv  (64→64, k:3,s:1)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5E4DE1-68A7-C337-2615-5526034EB3E4}"/>
              </a:ext>
            </a:extLst>
          </p:cNvPr>
          <p:cNvSpPr/>
          <p:nvPr/>
        </p:nvSpPr>
        <p:spPr>
          <a:xfrm>
            <a:off x="2430780" y="396240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 Conv  (64→64, k:3,s:1)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CEBC16-9A89-CAFE-3930-740A2E763193}"/>
              </a:ext>
            </a:extLst>
          </p:cNvPr>
          <p:cNvSpPr/>
          <p:nvPr/>
        </p:nvSpPr>
        <p:spPr>
          <a:xfrm>
            <a:off x="2430780" y="4587240"/>
            <a:ext cx="19964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 Conv  (64→64, k:3,s:1)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D6897-0664-125A-2EBA-139AE10A672E}"/>
              </a:ext>
            </a:extLst>
          </p:cNvPr>
          <p:cNvSpPr/>
          <p:nvPr/>
        </p:nvSpPr>
        <p:spPr>
          <a:xfrm>
            <a:off x="2423160" y="512064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Conv  (64→64, k:3,s:1)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76AC11-B436-3518-C74E-E4CC2A3FCCF0}"/>
              </a:ext>
            </a:extLst>
          </p:cNvPr>
          <p:cNvSpPr/>
          <p:nvPr/>
        </p:nvSpPr>
        <p:spPr>
          <a:xfrm>
            <a:off x="533400" y="4754880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 Cat (b3,4,6,8:→256)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F98B8C-BD51-7E8C-A946-CB94E39A992E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1196340" y="3017520"/>
            <a:ext cx="0" cy="1737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7C3746-2BE3-5887-5BB2-7B28452AF120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 flipV="1">
            <a:off x="1859280" y="5234940"/>
            <a:ext cx="5638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0E6762C-60BD-4142-898B-2F9E4380A6EB}"/>
              </a:ext>
            </a:extLst>
          </p:cNvPr>
          <p:cNvCxnSpPr>
            <a:cxnSpLocks/>
            <a:stCxn id="10" idx="1"/>
            <a:endCxn id="13" idx="0"/>
          </p:cNvCxnSpPr>
          <p:nvPr/>
        </p:nvCxnSpPr>
        <p:spPr>
          <a:xfrm rot="10800000" flipV="1">
            <a:off x="1196340" y="4244340"/>
            <a:ext cx="1234440" cy="5105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03F22D9-8097-FF75-350C-33F021498927}"/>
              </a:ext>
            </a:extLst>
          </p:cNvPr>
          <p:cNvCxnSpPr>
            <a:cxnSpLocks/>
            <a:stCxn id="8" idx="1"/>
            <a:endCxn id="13" idx="0"/>
          </p:cNvCxnSpPr>
          <p:nvPr/>
        </p:nvCxnSpPr>
        <p:spPr>
          <a:xfrm rot="10800000" flipV="1">
            <a:off x="1196340" y="3200400"/>
            <a:ext cx="1226820" cy="155448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467B31F-D94D-C5D5-0949-E68AC6C2EBB3}"/>
              </a:ext>
            </a:extLst>
          </p:cNvPr>
          <p:cNvSpPr/>
          <p:nvPr/>
        </p:nvSpPr>
        <p:spPr>
          <a:xfrm>
            <a:off x="4747260" y="6103620"/>
            <a:ext cx="19964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 Conv  (256→128, k:1,s:1)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ADA1301-8AFE-C888-6908-14B8DA26F62B}"/>
              </a:ext>
            </a:extLst>
          </p:cNvPr>
          <p:cNvSpPr/>
          <p:nvPr/>
        </p:nvSpPr>
        <p:spPr>
          <a:xfrm>
            <a:off x="4747260" y="5303520"/>
            <a:ext cx="1996440" cy="800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 Conv  (128→256, k:3,s:2) </a:t>
            </a:r>
            <a:r>
              <a:rPr lang="en-US" b="1" dirty="0">
                <a:solidFill>
                  <a:srgbClr val="C00000"/>
                </a:solidFill>
              </a:rPr>
              <a:t>P3/8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288252-7B0C-5E61-EAAB-66902ACAA027}"/>
              </a:ext>
            </a:extLst>
          </p:cNvPr>
          <p:cNvSpPr/>
          <p:nvPr/>
        </p:nvSpPr>
        <p:spPr>
          <a:xfrm>
            <a:off x="4747260" y="467106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 Conv  (256→128, k:1,s:1)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83BF1A-7159-42EE-5959-50C1DEA847F8}"/>
              </a:ext>
            </a:extLst>
          </p:cNvPr>
          <p:cNvSpPr/>
          <p:nvPr/>
        </p:nvSpPr>
        <p:spPr>
          <a:xfrm>
            <a:off x="6888480" y="4457700"/>
            <a:ext cx="1996440" cy="9144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 Conv </a:t>
            </a:r>
            <a:r>
              <a:rPr lang="en-US" dirty="0">
                <a:solidFill>
                  <a:srgbClr val="3333CC"/>
                </a:solidFill>
              </a:rPr>
              <a:t>[from 11]  </a:t>
            </a:r>
            <a:r>
              <a:rPr lang="en-US" dirty="0">
                <a:solidFill>
                  <a:schemeClr val="tx1"/>
                </a:solidFill>
              </a:rPr>
              <a:t>(256→128, k:1,s:1)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ADC34A6-1FE3-E7AB-707E-CE0877563834}"/>
              </a:ext>
            </a:extLst>
          </p:cNvPr>
          <p:cNvSpPr/>
          <p:nvPr/>
        </p:nvSpPr>
        <p:spPr>
          <a:xfrm>
            <a:off x="6888480" y="3794760"/>
            <a:ext cx="19964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 Conv  (128→128, k:3,s:1)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C036AD5-351A-92DE-ECE1-3078DB08E37E}"/>
              </a:ext>
            </a:extLst>
          </p:cNvPr>
          <p:cNvSpPr/>
          <p:nvPr/>
        </p:nvSpPr>
        <p:spPr>
          <a:xfrm>
            <a:off x="6888480" y="318135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 Conv  (128→128, k:3,s:1)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10E16B-C5DF-4C5F-008F-852369CEB0BD}"/>
              </a:ext>
            </a:extLst>
          </p:cNvPr>
          <p:cNvSpPr/>
          <p:nvPr/>
        </p:nvSpPr>
        <p:spPr>
          <a:xfrm>
            <a:off x="6918960" y="2571750"/>
            <a:ext cx="19964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 Conv  (128→128, k:3,s:1)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33220B8-7FAF-59D8-E3D4-F59CB35314EA}"/>
              </a:ext>
            </a:extLst>
          </p:cNvPr>
          <p:cNvSpPr/>
          <p:nvPr/>
        </p:nvSpPr>
        <p:spPr>
          <a:xfrm>
            <a:off x="6888480" y="194310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 Conv  (128→128, k:3,s:1)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3AC493-6DCD-7A4D-D705-8851CC39F52D}"/>
              </a:ext>
            </a:extLst>
          </p:cNvPr>
          <p:cNvSpPr/>
          <p:nvPr/>
        </p:nvSpPr>
        <p:spPr>
          <a:xfrm>
            <a:off x="5057250" y="1348740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18 Cat (b12,13,15,17:→512)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A21E192-6DE6-C45E-F6D0-6895E2AC71DD}"/>
              </a:ext>
            </a:extLst>
          </p:cNvPr>
          <p:cNvCxnSpPr>
            <a:stCxn id="34" idx="0"/>
            <a:endCxn id="41" idx="2"/>
          </p:cNvCxnSpPr>
          <p:nvPr/>
        </p:nvCxnSpPr>
        <p:spPr>
          <a:xfrm flipH="1" flipV="1">
            <a:off x="5720190" y="2308860"/>
            <a:ext cx="25290" cy="2362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1F601A5-7C10-DBAB-3925-0451713775F8}"/>
              </a:ext>
            </a:extLst>
          </p:cNvPr>
          <p:cNvCxnSpPr>
            <a:cxnSpLocks/>
          </p:cNvCxnSpPr>
          <p:nvPr/>
        </p:nvCxnSpPr>
        <p:spPr>
          <a:xfrm rot="10800000">
            <a:off x="6096000" y="2308860"/>
            <a:ext cx="792480" cy="21945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81CB07C-D954-8AF8-856B-D76B9F617CED}"/>
              </a:ext>
            </a:extLst>
          </p:cNvPr>
          <p:cNvCxnSpPr>
            <a:stCxn id="38" idx="1"/>
            <a:endCxn id="41" idx="2"/>
          </p:cNvCxnSpPr>
          <p:nvPr/>
        </p:nvCxnSpPr>
        <p:spPr>
          <a:xfrm rot="10800000">
            <a:off x="5720190" y="2308860"/>
            <a:ext cx="1168290" cy="115443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CB29801-6BD4-92BF-3FD5-C76A9E6F332E}"/>
              </a:ext>
            </a:extLst>
          </p:cNvPr>
          <p:cNvCxnSpPr>
            <a:stCxn id="40" idx="1"/>
            <a:endCxn id="41" idx="3"/>
          </p:cNvCxnSpPr>
          <p:nvPr/>
        </p:nvCxnSpPr>
        <p:spPr>
          <a:xfrm flipH="1" flipV="1">
            <a:off x="6383130" y="1828800"/>
            <a:ext cx="505350" cy="396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C0345CF-FB1E-64D2-6BF9-74F505683409}"/>
              </a:ext>
            </a:extLst>
          </p:cNvPr>
          <p:cNvSpPr/>
          <p:nvPr/>
        </p:nvSpPr>
        <p:spPr>
          <a:xfrm>
            <a:off x="4922520" y="727710"/>
            <a:ext cx="19964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19 Conv  (512→256  k:1,s:1)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567EF9-D52F-B275-12DF-AE4E01C73424}"/>
              </a:ext>
            </a:extLst>
          </p:cNvPr>
          <p:cNvSpPr txBox="1"/>
          <p:nvPr/>
        </p:nvSpPr>
        <p:spPr>
          <a:xfrm>
            <a:off x="7604760" y="204430"/>
            <a:ext cx="33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Continue next slide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9389C4D-2A1E-6872-B04D-F9B197091F88}"/>
              </a:ext>
            </a:extLst>
          </p:cNvPr>
          <p:cNvSpPr txBox="1"/>
          <p:nvPr/>
        </p:nvSpPr>
        <p:spPr>
          <a:xfrm>
            <a:off x="8778240" y="5715000"/>
            <a:ext cx="2484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all Cats are associated with from (f) of -1, -3, -5, -6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AC356EB-7864-E01E-1913-DA4EC79616AE}"/>
              </a:ext>
            </a:extLst>
          </p:cNvPr>
          <p:cNvSpPr/>
          <p:nvPr/>
        </p:nvSpPr>
        <p:spPr>
          <a:xfrm>
            <a:off x="4922520" y="129540"/>
            <a:ext cx="216408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 Conv  (256→512  k:3,s:2) </a:t>
            </a:r>
            <a:r>
              <a:rPr lang="en-US" b="1" dirty="0">
                <a:solidFill>
                  <a:srgbClr val="C00000"/>
                </a:solidFill>
              </a:rPr>
              <a:t>P4/16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291A466-FCE0-16A0-2EE9-FA5A3DFB8C0C}"/>
              </a:ext>
            </a:extLst>
          </p:cNvPr>
          <p:cNvCxnSpPr>
            <a:cxnSpLocks/>
          </p:cNvCxnSpPr>
          <p:nvPr/>
        </p:nvCxnSpPr>
        <p:spPr>
          <a:xfrm flipV="1">
            <a:off x="7086600" y="373380"/>
            <a:ext cx="518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71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292BA0-2687-BD0D-B271-1A96EC51041C}"/>
              </a:ext>
            </a:extLst>
          </p:cNvPr>
          <p:cNvSpPr/>
          <p:nvPr/>
        </p:nvSpPr>
        <p:spPr>
          <a:xfrm>
            <a:off x="381000" y="16383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21 Conv  (512→256  k:1,s:1)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75C573-0D8C-6DED-7E7E-79451195A419}"/>
              </a:ext>
            </a:extLst>
          </p:cNvPr>
          <p:cNvSpPr/>
          <p:nvPr/>
        </p:nvSpPr>
        <p:spPr>
          <a:xfrm>
            <a:off x="2560320" y="163830"/>
            <a:ext cx="1996440" cy="9144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 Conv </a:t>
            </a:r>
            <a:r>
              <a:rPr lang="en-US" dirty="0">
                <a:solidFill>
                  <a:srgbClr val="3333CC"/>
                </a:solidFill>
              </a:rPr>
              <a:t>[from 20]  </a:t>
            </a:r>
            <a:r>
              <a:rPr lang="en-US" dirty="0">
                <a:solidFill>
                  <a:schemeClr val="tx1"/>
                </a:solidFill>
              </a:rPr>
              <a:t>(512→256, k:1,s:1)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51E511-9B52-C5DA-323D-022B91FCB16A}"/>
              </a:ext>
            </a:extLst>
          </p:cNvPr>
          <p:cNvSpPr/>
          <p:nvPr/>
        </p:nvSpPr>
        <p:spPr>
          <a:xfrm>
            <a:off x="2560320" y="1143000"/>
            <a:ext cx="19964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 Conv  (256→256, k:3,s:1)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34A897-30F4-0AC4-8F59-AC46749EA1F3}"/>
              </a:ext>
            </a:extLst>
          </p:cNvPr>
          <p:cNvSpPr/>
          <p:nvPr/>
        </p:nvSpPr>
        <p:spPr>
          <a:xfrm>
            <a:off x="2560320" y="177165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 Conv  (256→256, k:3,s:1)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E00B18-48FB-9C58-BD35-111A8BFA71C2}"/>
              </a:ext>
            </a:extLst>
          </p:cNvPr>
          <p:cNvSpPr/>
          <p:nvPr/>
        </p:nvSpPr>
        <p:spPr>
          <a:xfrm>
            <a:off x="2575560" y="2400300"/>
            <a:ext cx="19964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 Conv  (256→256, k:3,s:1)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9A90F6-077A-EA7A-02AE-594663799C4E}"/>
              </a:ext>
            </a:extLst>
          </p:cNvPr>
          <p:cNvSpPr/>
          <p:nvPr/>
        </p:nvSpPr>
        <p:spPr>
          <a:xfrm>
            <a:off x="2575560" y="302895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26 Conv  (256→256, k:3,s:1)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A5C3D-7A66-8B0E-226C-F357B4C93EE2}"/>
              </a:ext>
            </a:extLst>
          </p:cNvPr>
          <p:cNvSpPr/>
          <p:nvPr/>
        </p:nvSpPr>
        <p:spPr>
          <a:xfrm>
            <a:off x="723900" y="2830830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27 Cat (b21,22,24,26:→1024)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1F898F1-3B23-C0CA-9B9C-19336E30788E}"/>
              </a:ext>
            </a:extLst>
          </p:cNvPr>
          <p:cNvCxnSpPr>
            <a:stCxn id="6" idx="1"/>
            <a:endCxn id="11" idx="0"/>
          </p:cNvCxnSpPr>
          <p:nvPr/>
        </p:nvCxnSpPr>
        <p:spPr>
          <a:xfrm rot="10800000" flipV="1">
            <a:off x="1386840" y="910590"/>
            <a:ext cx="1173480" cy="19202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C18D6E-7706-60CD-8686-ED7CECC2C8E7}"/>
              </a:ext>
            </a:extLst>
          </p:cNvPr>
          <p:cNvCxnSpPr>
            <a:stCxn id="5" idx="2"/>
            <a:endCxn id="11" idx="0"/>
          </p:cNvCxnSpPr>
          <p:nvPr/>
        </p:nvCxnSpPr>
        <p:spPr>
          <a:xfrm>
            <a:off x="1379220" y="727710"/>
            <a:ext cx="7620" cy="2103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0E3208D-A96D-8715-093B-B9900541A30E}"/>
              </a:ext>
            </a:extLst>
          </p:cNvPr>
          <p:cNvCxnSpPr>
            <a:stCxn id="8" idx="1"/>
            <a:endCxn id="11" idx="0"/>
          </p:cNvCxnSpPr>
          <p:nvPr/>
        </p:nvCxnSpPr>
        <p:spPr>
          <a:xfrm rot="10800000" flipV="1">
            <a:off x="1386840" y="2053590"/>
            <a:ext cx="1173480" cy="7772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59C424-ECA1-8A52-3056-B309BDE300E2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>
            <a:off x="2049780" y="3310890"/>
            <a:ext cx="5257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3ACA86E-0DE0-7EF3-4DDF-4FCDAD658323}"/>
              </a:ext>
            </a:extLst>
          </p:cNvPr>
          <p:cNvSpPr/>
          <p:nvPr/>
        </p:nvSpPr>
        <p:spPr>
          <a:xfrm>
            <a:off x="396240" y="3989067"/>
            <a:ext cx="2438400" cy="6629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28 Conv  (1024→512, k:1,s:1)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EA727C-AEDA-62D2-2A09-8B34360DAF42}"/>
              </a:ext>
            </a:extLst>
          </p:cNvPr>
          <p:cNvSpPr/>
          <p:nvPr/>
        </p:nvSpPr>
        <p:spPr>
          <a:xfrm>
            <a:off x="396240" y="4716775"/>
            <a:ext cx="2438400" cy="6629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29 Conv  (512→768, k:3,s:2) </a:t>
            </a:r>
            <a:r>
              <a:rPr lang="en-US" b="1" dirty="0">
                <a:solidFill>
                  <a:srgbClr val="C00000"/>
                </a:solidFill>
              </a:rPr>
              <a:t>P5/32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74D66-32F4-AA06-AF3D-682813733780}"/>
              </a:ext>
            </a:extLst>
          </p:cNvPr>
          <p:cNvSpPr/>
          <p:nvPr/>
        </p:nvSpPr>
        <p:spPr>
          <a:xfrm>
            <a:off x="3009900" y="4385304"/>
            <a:ext cx="1996440" cy="66294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 Conv  (768→384, k:1,s:1)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F6866E-6124-5205-4E13-E91EFAF612D8}"/>
              </a:ext>
            </a:extLst>
          </p:cNvPr>
          <p:cNvSpPr/>
          <p:nvPr/>
        </p:nvSpPr>
        <p:spPr>
          <a:xfrm>
            <a:off x="3009900" y="5124443"/>
            <a:ext cx="1996440" cy="9144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31 Conv </a:t>
            </a:r>
            <a:r>
              <a:rPr lang="en-US" dirty="0">
                <a:solidFill>
                  <a:srgbClr val="3333CC"/>
                </a:solidFill>
              </a:rPr>
              <a:t>[from 30]  </a:t>
            </a:r>
            <a:r>
              <a:rPr lang="en-US" dirty="0">
                <a:solidFill>
                  <a:schemeClr val="tx1"/>
                </a:solidFill>
              </a:rPr>
              <a:t>(768→384, k:1,s:1)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F2E2E3-6552-478C-C3B3-65BD18D5EAEA}"/>
              </a:ext>
            </a:extLst>
          </p:cNvPr>
          <p:cNvSpPr/>
          <p:nvPr/>
        </p:nvSpPr>
        <p:spPr>
          <a:xfrm rot="19907140">
            <a:off x="5196291" y="5155206"/>
            <a:ext cx="19964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 Conv  (384→384, k:3,s:1)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89E04A-3D81-FDAE-A4F5-2A0B4C58E039}"/>
              </a:ext>
            </a:extLst>
          </p:cNvPr>
          <p:cNvSpPr/>
          <p:nvPr/>
        </p:nvSpPr>
        <p:spPr>
          <a:xfrm rot="19907140">
            <a:off x="6384462" y="5299703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33 Conv  (384→384, k:3,s:1)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613C92-E84A-5993-0A00-04D2DBA25F54}"/>
              </a:ext>
            </a:extLst>
          </p:cNvPr>
          <p:cNvSpPr/>
          <p:nvPr/>
        </p:nvSpPr>
        <p:spPr>
          <a:xfrm rot="19907140">
            <a:off x="7726131" y="5257787"/>
            <a:ext cx="19964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34 Conv  (384→384, k:3,s:1)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C3EF26-E93F-CFB5-90AC-F06C14FD2B11}"/>
              </a:ext>
            </a:extLst>
          </p:cNvPr>
          <p:cNvSpPr/>
          <p:nvPr/>
        </p:nvSpPr>
        <p:spPr>
          <a:xfrm rot="19907140">
            <a:off x="9067800" y="5257785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35 Conv  (384→384, k:3,s:1)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AEC5718-ED14-6E8C-ED99-F873E86E457A}"/>
              </a:ext>
            </a:extLst>
          </p:cNvPr>
          <p:cNvSpPr/>
          <p:nvPr/>
        </p:nvSpPr>
        <p:spPr>
          <a:xfrm>
            <a:off x="7048501" y="3623307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36 Cat (b30,31,33,35:→1536)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9532439-B4DE-A0BB-5252-449FDBD222FF}"/>
              </a:ext>
            </a:extLst>
          </p:cNvPr>
          <p:cNvCxnSpPr>
            <a:cxnSpLocks/>
            <a:stCxn id="22" idx="0"/>
            <a:endCxn id="29" idx="1"/>
          </p:cNvCxnSpPr>
          <p:nvPr/>
        </p:nvCxnSpPr>
        <p:spPr>
          <a:xfrm rot="5400000" flipH="1" flipV="1">
            <a:off x="5387342" y="2724146"/>
            <a:ext cx="281937" cy="304038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9867CF7-CA3D-D722-28D4-0F31BECCAE65}"/>
              </a:ext>
            </a:extLst>
          </p:cNvPr>
          <p:cNvCxnSpPr>
            <a:stCxn id="24" idx="3"/>
            <a:endCxn id="29" idx="1"/>
          </p:cNvCxnSpPr>
          <p:nvPr/>
        </p:nvCxnSpPr>
        <p:spPr>
          <a:xfrm flipV="1">
            <a:off x="5006340" y="4103367"/>
            <a:ext cx="2042161" cy="1478276"/>
          </a:xfrm>
          <a:prstGeom prst="bentConnector3">
            <a:avLst>
              <a:gd name="adj1" fmla="val 746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F6F45D7-CB67-CE27-127C-BC0450509DF6}"/>
              </a:ext>
            </a:extLst>
          </p:cNvPr>
          <p:cNvCxnSpPr>
            <a:stCxn id="26" idx="0"/>
            <a:endCxn id="29" idx="2"/>
          </p:cNvCxnSpPr>
          <p:nvPr/>
        </p:nvCxnSpPr>
        <p:spPr>
          <a:xfrm rot="5400000" flipH="1" flipV="1">
            <a:off x="7105528" y="4727289"/>
            <a:ext cx="749775" cy="46205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8E81C84-407D-B261-7A4E-B1879006C48C}"/>
              </a:ext>
            </a:extLst>
          </p:cNvPr>
          <p:cNvCxnSpPr>
            <a:cxnSpLocks/>
            <a:stCxn id="28" idx="0"/>
          </p:cNvCxnSpPr>
          <p:nvPr/>
        </p:nvCxnSpPr>
        <p:spPr>
          <a:xfrm rot="16200000" flipV="1">
            <a:off x="8619069" y="3977625"/>
            <a:ext cx="1187917" cy="14394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E961B0B-7C55-E3BA-CA75-AB724AF2935B}"/>
              </a:ext>
            </a:extLst>
          </p:cNvPr>
          <p:cNvSpPr/>
          <p:nvPr/>
        </p:nvSpPr>
        <p:spPr>
          <a:xfrm>
            <a:off x="6492241" y="2894519"/>
            <a:ext cx="2438400" cy="6629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37 Conv  (1536→768, k:1,s:1)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1BCE1AA-39E1-9659-27D8-C05CC1590981}"/>
              </a:ext>
            </a:extLst>
          </p:cNvPr>
          <p:cNvSpPr/>
          <p:nvPr/>
        </p:nvSpPr>
        <p:spPr>
          <a:xfrm>
            <a:off x="6507482" y="2164073"/>
            <a:ext cx="2438400" cy="6629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38 Conv  (768→1024, k:3,s:2)  </a:t>
            </a:r>
            <a:r>
              <a:rPr lang="en-US" b="1" dirty="0">
                <a:solidFill>
                  <a:srgbClr val="C00000"/>
                </a:solidFill>
              </a:rPr>
              <a:t>P6/64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6D11805-860D-D724-E964-D2DA95FCA157}"/>
              </a:ext>
            </a:extLst>
          </p:cNvPr>
          <p:cNvSpPr txBox="1"/>
          <p:nvPr/>
        </p:nvSpPr>
        <p:spPr>
          <a:xfrm>
            <a:off x="6625648" y="1579594"/>
            <a:ext cx="33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Continue next slide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516416B-5AF6-5FD4-A7C8-1359FD36F0C8}"/>
              </a:ext>
            </a:extLst>
          </p:cNvPr>
          <p:cNvCxnSpPr>
            <a:stCxn id="44" idx="0"/>
          </p:cNvCxnSpPr>
          <p:nvPr/>
        </p:nvCxnSpPr>
        <p:spPr>
          <a:xfrm flipH="1" flipV="1">
            <a:off x="7711441" y="1870710"/>
            <a:ext cx="0" cy="293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902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77DB51-6941-3DA7-4C96-17E32CC861B3}"/>
              </a:ext>
            </a:extLst>
          </p:cNvPr>
          <p:cNvSpPr/>
          <p:nvPr/>
        </p:nvSpPr>
        <p:spPr>
          <a:xfrm>
            <a:off x="457201" y="243832"/>
            <a:ext cx="2438400" cy="66294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 Conv  (1024→512, k:1,s:1)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90FF0E-EA70-4C8D-E9BC-F4154BE93EE1}"/>
              </a:ext>
            </a:extLst>
          </p:cNvPr>
          <p:cNvSpPr/>
          <p:nvPr/>
        </p:nvSpPr>
        <p:spPr>
          <a:xfrm>
            <a:off x="3040380" y="243832"/>
            <a:ext cx="1996440" cy="9144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 Conv </a:t>
            </a:r>
            <a:r>
              <a:rPr lang="en-US" dirty="0">
                <a:solidFill>
                  <a:srgbClr val="3333CC"/>
                </a:solidFill>
              </a:rPr>
              <a:t>[from 38]  </a:t>
            </a:r>
            <a:r>
              <a:rPr lang="en-US" dirty="0">
                <a:solidFill>
                  <a:schemeClr val="tx1"/>
                </a:solidFill>
              </a:rPr>
              <a:t>(1024→512, k:1,s:1)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288A98-7B00-43DB-C7E2-6D1BEDD33239}"/>
              </a:ext>
            </a:extLst>
          </p:cNvPr>
          <p:cNvSpPr/>
          <p:nvPr/>
        </p:nvSpPr>
        <p:spPr>
          <a:xfrm>
            <a:off x="3040380" y="1264920"/>
            <a:ext cx="19964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41 Conv  (512→512, k:3,s:1)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4E4737-6B03-EEB9-33E2-C0844AA8D25F}"/>
              </a:ext>
            </a:extLst>
          </p:cNvPr>
          <p:cNvSpPr/>
          <p:nvPr/>
        </p:nvSpPr>
        <p:spPr>
          <a:xfrm>
            <a:off x="3040380" y="1935488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 Conv  (512→512, k:3,s:1)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6DF91A-2716-EE8A-57C9-F21AD7BBD048}"/>
              </a:ext>
            </a:extLst>
          </p:cNvPr>
          <p:cNvSpPr/>
          <p:nvPr/>
        </p:nvSpPr>
        <p:spPr>
          <a:xfrm>
            <a:off x="3040380" y="2606056"/>
            <a:ext cx="19964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43 Conv  (512→512, k:3,s:1)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FB0B6F-A538-1E71-11E6-E54D58F9A21A}"/>
              </a:ext>
            </a:extLst>
          </p:cNvPr>
          <p:cNvSpPr/>
          <p:nvPr/>
        </p:nvSpPr>
        <p:spPr>
          <a:xfrm>
            <a:off x="3040380" y="3246136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44 Conv  (512→512, k:3,s:1)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C0D902-B533-71F8-3853-894C1458380B}"/>
              </a:ext>
            </a:extLst>
          </p:cNvPr>
          <p:cNvSpPr/>
          <p:nvPr/>
        </p:nvSpPr>
        <p:spPr>
          <a:xfrm>
            <a:off x="1013461" y="3048016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45 Cat (b39,40,42,44:→2048)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C84BCD-BB3E-D6B5-2F34-3E64D4D8D7C3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1676401" y="906774"/>
            <a:ext cx="0" cy="2141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16DACAB-F8FE-7D96-5B48-0B11ECAB5E45}"/>
              </a:ext>
            </a:extLst>
          </p:cNvPr>
          <p:cNvCxnSpPr>
            <a:stCxn id="5" idx="1"/>
            <a:endCxn id="10" idx="0"/>
          </p:cNvCxnSpPr>
          <p:nvPr/>
        </p:nvCxnSpPr>
        <p:spPr>
          <a:xfrm rot="10800000" flipV="1">
            <a:off x="1676402" y="1036336"/>
            <a:ext cx="1363979" cy="201168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AA24690-4DF1-92D2-861E-C051BC780F0B}"/>
              </a:ext>
            </a:extLst>
          </p:cNvPr>
          <p:cNvCxnSpPr>
            <a:stCxn id="7" idx="1"/>
            <a:endCxn id="10" idx="0"/>
          </p:cNvCxnSpPr>
          <p:nvPr/>
        </p:nvCxnSpPr>
        <p:spPr>
          <a:xfrm rot="10800000" flipV="1">
            <a:off x="1676402" y="2217428"/>
            <a:ext cx="1363979" cy="8305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BA84DB-A351-894F-CF10-50600AD8D6A8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>
            <a:off x="2339341" y="3528076"/>
            <a:ext cx="7010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257FD91-430F-5AEA-F265-FDD88865D64A}"/>
              </a:ext>
            </a:extLst>
          </p:cNvPr>
          <p:cNvSpPr/>
          <p:nvPr/>
        </p:nvSpPr>
        <p:spPr>
          <a:xfrm>
            <a:off x="693420" y="4290076"/>
            <a:ext cx="234696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46 Conv  (2048→1024, k:1,s:1)</a:t>
            </a:r>
          </a:p>
        </p:txBody>
      </p:sp>
    </p:spTree>
    <p:extLst>
      <p:ext uri="{BB962C8B-B14F-4D97-AF65-F5344CB8AC3E}">
        <p14:creationId xmlns:p14="http://schemas.microsoft.com/office/powerpoint/2010/main" val="2139286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29F45-576B-CC9C-D99B-63B4042FD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89E886-E9D4-3FBE-226F-FAB30638F242}"/>
              </a:ext>
            </a:extLst>
          </p:cNvPr>
          <p:cNvSpPr txBox="1"/>
          <p:nvPr/>
        </p:nvSpPr>
        <p:spPr>
          <a:xfrm>
            <a:off x="2514600" y="2209800"/>
            <a:ext cx="7056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Yolov7 head</a:t>
            </a:r>
          </a:p>
        </p:txBody>
      </p:sp>
    </p:spTree>
    <p:extLst>
      <p:ext uri="{BB962C8B-B14F-4D97-AF65-F5344CB8AC3E}">
        <p14:creationId xmlns:p14="http://schemas.microsoft.com/office/powerpoint/2010/main" val="3702042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1ABB61-88E2-4724-7779-AF96D77EC5DC}"/>
              </a:ext>
            </a:extLst>
          </p:cNvPr>
          <p:cNvSpPr/>
          <p:nvPr/>
        </p:nvSpPr>
        <p:spPr>
          <a:xfrm>
            <a:off x="960120" y="502920"/>
            <a:ext cx="161544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47 SPPCSPC (1024→512)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0D224E-1643-8792-333F-F8106781C8FA}"/>
              </a:ext>
            </a:extLst>
          </p:cNvPr>
          <p:cNvSpPr/>
          <p:nvPr/>
        </p:nvSpPr>
        <p:spPr>
          <a:xfrm>
            <a:off x="960120" y="1325880"/>
            <a:ext cx="19964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48 Conv  (512→384, k:1,s:1)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56F7F1-69E0-42AE-8BEC-57927AEB348F}"/>
              </a:ext>
            </a:extLst>
          </p:cNvPr>
          <p:cNvSpPr/>
          <p:nvPr/>
        </p:nvSpPr>
        <p:spPr>
          <a:xfrm>
            <a:off x="960120" y="2026920"/>
            <a:ext cx="1996440" cy="7772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49 Nearest </a:t>
            </a:r>
            <a:r>
              <a:rPr lang="en-US" dirty="0" err="1">
                <a:solidFill>
                  <a:schemeClr val="tx1"/>
                </a:solidFill>
              </a:rPr>
              <a:t>Upsample</a:t>
            </a:r>
            <a:r>
              <a:rPr lang="en-US" dirty="0">
                <a:solidFill>
                  <a:schemeClr val="tx1"/>
                </a:solidFill>
              </a:rPr>
              <a:t> by 2  (384→384,)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6CA509-0478-4EAC-DF45-294F5690EDF2}"/>
              </a:ext>
            </a:extLst>
          </p:cNvPr>
          <p:cNvSpPr/>
          <p:nvPr/>
        </p:nvSpPr>
        <p:spPr>
          <a:xfrm>
            <a:off x="1783080" y="2964180"/>
            <a:ext cx="1996440" cy="99060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50 Conv  (768→384, k:1,s:1)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From </a:t>
            </a:r>
            <a:r>
              <a:rPr lang="en-US" b="1" dirty="0">
                <a:solidFill>
                  <a:schemeClr val="tx1"/>
                </a:solidFill>
              </a:rPr>
              <a:t>[37] P5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4E38EA-54ED-395C-D4B4-AC8EAFA5941D}"/>
              </a:ext>
            </a:extLst>
          </p:cNvPr>
          <p:cNvSpPr/>
          <p:nvPr/>
        </p:nvSpPr>
        <p:spPr>
          <a:xfrm>
            <a:off x="632460" y="4053840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 Cat (b49,50:→768)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5BA60A-6C22-EEE7-147E-728E65569F3A}"/>
              </a:ext>
            </a:extLst>
          </p:cNvPr>
          <p:cNvCxnSpPr>
            <a:endCxn id="10" idx="0"/>
          </p:cNvCxnSpPr>
          <p:nvPr/>
        </p:nvCxnSpPr>
        <p:spPr>
          <a:xfrm>
            <a:off x="1295400" y="2819400"/>
            <a:ext cx="0" cy="1234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5B63193-5A27-CD17-D8D8-5DAB0696EB3F}"/>
              </a:ext>
            </a:extLst>
          </p:cNvPr>
          <p:cNvCxnSpPr>
            <a:stCxn id="9" idx="2"/>
            <a:endCxn id="10" idx="3"/>
          </p:cNvCxnSpPr>
          <p:nvPr/>
        </p:nvCxnSpPr>
        <p:spPr>
          <a:xfrm rot="5400000">
            <a:off x="2080260" y="3832860"/>
            <a:ext cx="579120" cy="8229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AE98F1-BDC7-0B57-9421-295CB7BEFEE1}"/>
              </a:ext>
            </a:extLst>
          </p:cNvPr>
          <p:cNvSpPr/>
          <p:nvPr/>
        </p:nvSpPr>
        <p:spPr>
          <a:xfrm>
            <a:off x="1744980" y="510540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52 Conv  (768→384, k:1,s:1)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95907A-9A5F-767C-35CE-E50897944D7A}"/>
              </a:ext>
            </a:extLst>
          </p:cNvPr>
          <p:cNvSpPr/>
          <p:nvPr/>
        </p:nvSpPr>
        <p:spPr>
          <a:xfrm>
            <a:off x="373380" y="579120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53 Conv </a:t>
            </a:r>
            <a:r>
              <a:rPr lang="en-US" b="1" dirty="0">
                <a:solidFill>
                  <a:schemeClr val="tx1"/>
                </a:solidFill>
              </a:rPr>
              <a:t>[from 51]</a:t>
            </a:r>
            <a:r>
              <a:rPr lang="en-US" dirty="0">
                <a:solidFill>
                  <a:schemeClr val="tx1"/>
                </a:solidFill>
              </a:rPr>
              <a:t>  (768→384, k:1,s:1)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8FA59B-8BD2-01DD-A3BB-AD51151A1572}"/>
              </a:ext>
            </a:extLst>
          </p:cNvPr>
          <p:cNvSpPr/>
          <p:nvPr/>
        </p:nvSpPr>
        <p:spPr>
          <a:xfrm>
            <a:off x="2430780" y="579120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54 Conv   (384→192, k:3,s:1)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3B2C97-B12B-3DBB-1181-F053C454860D}"/>
              </a:ext>
            </a:extLst>
          </p:cNvPr>
          <p:cNvSpPr/>
          <p:nvPr/>
        </p:nvSpPr>
        <p:spPr>
          <a:xfrm>
            <a:off x="4488180" y="579120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55 Conv   (192→192, k:3,s:1)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F51976-F350-9443-E866-A381AD6ADFD8}"/>
              </a:ext>
            </a:extLst>
          </p:cNvPr>
          <p:cNvSpPr/>
          <p:nvPr/>
        </p:nvSpPr>
        <p:spPr>
          <a:xfrm>
            <a:off x="4488180" y="510540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56 Conv   (192→192, k:3,s:1)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5B2142-81AB-701F-0AF1-B32A1741922E}"/>
              </a:ext>
            </a:extLst>
          </p:cNvPr>
          <p:cNvSpPr/>
          <p:nvPr/>
        </p:nvSpPr>
        <p:spPr>
          <a:xfrm>
            <a:off x="4472940" y="446532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57 Conv   (192→192, k:3,s:1)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0031BF-0A4E-14D7-4B88-70A1A637D220}"/>
              </a:ext>
            </a:extLst>
          </p:cNvPr>
          <p:cNvSpPr/>
          <p:nvPr/>
        </p:nvSpPr>
        <p:spPr>
          <a:xfrm>
            <a:off x="4930140" y="3268980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58 Cat (b52-57:→1536)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303842-D1B2-9523-BADA-B3037AC373FE}"/>
              </a:ext>
            </a:extLst>
          </p:cNvPr>
          <p:cNvSpPr/>
          <p:nvPr/>
        </p:nvSpPr>
        <p:spPr>
          <a:xfrm>
            <a:off x="4488180" y="2522220"/>
            <a:ext cx="21107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59 Conv  (1536→384, k:1,s:1)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F0EB09-C583-94C5-F78A-CEEE9C07B515}"/>
              </a:ext>
            </a:extLst>
          </p:cNvPr>
          <p:cNvSpPr/>
          <p:nvPr/>
        </p:nvSpPr>
        <p:spPr>
          <a:xfrm>
            <a:off x="4495800" y="1851660"/>
            <a:ext cx="21107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 Conv  (384→256, k:1,s:1)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3B997F-2673-A7CD-98F5-B543388E906E}"/>
              </a:ext>
            </a:extLst>
          </p:cNvPr>
          <p:cNvSpPr/>
          <p:nvPr/>
        </p:nvSpPr>
        <p:spPr>
          <a:xfrm>
            <a:off x="4552950" y="956310"/>
            <a:ext cx="1996440" cy="7772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61 Nearest </a:t>
            </a:r>
            <a:r>
              <a:rPr lang="en-US" dirty="0" err="1">
                <a:solidFill>
                  <a:schemeClr val="tx1"/>
                </a:solidFill>
              </a:rPr>
              <a:t>Upsample</a:t>
            </a:r>
            <a:r>
              <a:rPr lang="en-US" dirty="0">
                <a:solidFill>
                  <a:schemeClr val="tx1"/>
                </a:solidFill>
              </a:rPr>
              <a:t> by 2  (256→256)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CF78BA-C914-D3B2-E0E0-A7F608EE88BB}"/>
              </a:ext>
            </a:extLst>
          </p:cNvPr>
          <p:cNvSpPr/>
          <p:nvPr/>
        </p:nvSpPr>
        <p:spPr>
          <a:xfrm>
            <a:off x="6606540" y="228600"/>
            <a:ext cx="1996440" cy="99060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62 Conv  (512→256, k:1,s:1)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From </a:t>
            </a:r>
            <a:r>
              <a:rPr lang="en-US" b="1" dirty="0">
                <a:solidFill>
                  <a:schemeClr val="tx1"/>
                </a:solidFill>
              </a:rPr>
              <a:t>[28] P4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E4D413-964C-0B2B-61C0-3E7031932B3F}"/>
              </a:ext>
            </a:extLst>
          </p:cNvPr>
          <p:cNvSpPr/>
          <p:nvPr/>
        </p:nvSpPr>
        <p:spPr>
          <a:xfrm>
            <a:off x="6941820" y="1455420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63 Cat (b61,62:→512)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9831C7-AA5E-B20C-943B-40177A82C121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7604760" y="1219200"/>
            <a:ext cx="0" cy="236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0EB2DC0-E40F-8D1A-EA70-7CF46C45BD63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6549390" y="1344930"/>
            <a:ext cx="392430" cy="5905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5E00330-8791-5F28-9FEC-211E3AE647A5}"/>
              </a:ext>
            </a:extLst>
          </p:cNvPr>
          <p:cNvSpPr/>
          <p:nvPr/>
        </p:nvSpPr>
        <p:spPr>
          <a:xfrm>
            <a:off x="7357112" y="2514600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64 Conv  (512→256, k:1,s:1)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EDB38C-5E7E-5E4B-B1BA-BD768613591E}"/>
              </a:ext>
            </a:extLst>
          </p:cNvPr>
          <p:cNvSpPr/>
          <p:nvPr/>
        </p:nvSpPr>
        <p:spPr>
          <a:xfrm>
            <a:off x="6941820" y="3215641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65 Conv  </a:t>
            </a:r>
            <a:r>
              <a:rPr lang="en-US" b="1" dirty="0">
                <a:solidFill>
                  <a:schemeClr val="tx1"/>
                </a:solidFill>
              </a:rPr>
              <a:t>[from 63] </a:t>
            </a:r>
            <a:r>
              <a:rPr lang="en-US" dirty="0">
                <a:solidFill>
                  <a:schemeClr val="tx1"/>
                </a:solidFill>
              </a:rPr>
              <a:t>(512→256, k:1,s:1)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D90E577-6C3A-DAD0-7643-9638197F4029}"/>
              </a:ext>
            </a:extLst>
          </p:cNvPr>
          <p:cNvSpPr/>
          <p:nvPr/>
        </p:nvSpPr>
        <p:spPr>
          <a:xfrm>
            <a:off x="6941820" y="3901441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66 Conv  (256→128, k:3,s:1)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8AC8FE-4913-2F39-D53A-EEADF09C0E74}"/>
              </a:ext>
            </a:extLst>
          </p:cNvPr>
          <p:cNvSpPr/>
          <p:nvPr/>
        </p:nvSpPr>
        <p:spPr>
          <a:xfrm>
            <a:off x="6941820" y="4533900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67 Conv  (128→128, k:3,s:1)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A6CC15-C873-A900-3261-D725E5B10ACA}"/>
              </a:ext>
            </a:extLst>
          </p:cNvPr>
          <p:cNvSpPr/>
          <p:nvPr/>
        </p:nvSpPr>
        <p:spPr>
          <a:xfrm>
            <a:off x="6941820" y="5166359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68 Conv  (128→128, k:3,s:1)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A69DCCF-354C-661D-4D32-C6B997AB50D6}"/>
              </a:ext>
            </a:extLst>
          </p:cNvPr>
          <p:cNvSpPr/>
          <p:nvPr/>
        </p:nvSpPr>
        <p:spPr>
          <a:xfrm>
            <a:off x="6941820" y="5798818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69 Conv  (128→128, k:3,s:1)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B10AA2-9902-FA56-CA31-3290C1CF82CB}"/>
              </a:ext>
            </a:extLst>
          </p:cNvPr>
          <p:cNvSpPr/>
          <p:nvPr/>
        </p:nvSpPr>
        <p:spPr>
          <a:xfrm>
            <a:off x="9304020" y="5318758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70 Cat (b64-69:→1024)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B86A55-0E49-4FE6-56E4-ED7B223E0DD8}"/>
              </a:ext>
            </a:extLst>
          </p:cNvPr>
          <p:cNvSpPr txBox="1"/>
          <p:nvPr/>
        </p:nvSpPr>
        <p:spPr>
          <a:xfrm>
            <a:off x="9525000" y="4524497"/>
            <a:ext cx="211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Continue next slide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EEEC627-64E0-B5D1-C654-F480BFE7A76A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9966960" y="4893829"/>
            <a:ext cx="0" cy="4249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728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09570F-5247-44BA-3BFE-78DF60CE64CC}"/>
              </a:ext>
            </a:extLst>
          </p:cNvPr>
          <p:cNvSpPr/>
          <p:nvPr/>
        </p:nvSpPr>
        <p:spPr>
          <a:xfrm>
            <a:off x="388620" y="175260"/>
            <a:ext cx="21107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71 Conv  (1024→256, k:1,s:1)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1D2ECD-DAA7-15CD-7565-8025B300F29D}"/>
              </a:ext>
            </a:extLst>
          </p:cNvPr>
          <p:cNvSpPr/>
          <p:nvPr/>
        </p:nvSpPr>
        <p:spPr>
          <a:xfrm>
            <a:off x="388620" y="845820"/>
            <a:ext cx="21107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72 Conv  (256→128, k:1,s:1)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BA6938-3505-080E-4177-10981C7B425A}"/>
              </a:ext>
            </a:extLst>
          </p:cNvPr>
          <p:cNvSpPr/>
          <p:nvPr/>
        </p:nvSpPr>
        <p:spPr>
          <a:xfrm>
            <a:off x="502920" y="1516380"/>
            <a:ext cx="1996440" cy="7772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73 Nearest </a:t>
            </a:r>
            <a:r>
              <a:rPr lang="en-US" dirty="0" err="1">
                <a:solidFill>
                  <a:schemeClr val="tx1"/>
                </a:solidFill>
              </a:rPr>
              <a:t>Upsample</a:t>
            </a:r>
            <a:r>
              <a:rPr lang="en-US" dirty="0">
                <a:solidFill>
                  <a:schemeClr val="tx1"/>
                </a:solidFill>
              </a:rPr>
              <a:t> by 2  (128→128)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5AAD4C-672C-272D-4D43-86DA3ECE60C9}"/>
              </a:ext>
            </a:extLst>
          </p:cNvPr>
          <p:cNvSpPr/>
          <p:nvPr/>
        </p:nvSpPr>
        <p:spPr>
          <a:xfrm>
            <a:off x="998220" y="2476500"/>
            <a:ext cx="1996440" cy="99060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74 Conv  (256→128, k:1,s:1)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From </a:t>
            </a:r>
            <a:r>
              <a:rPr lang="en-US" b="1" dirty="0">
                <a:solidFill>
                  <a:schemeClr val="tx1"/>
                </a:solidFill>
              </a:rPr>
              <a:t>[19] P3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3B4C39-AA32-AA65-CA09-5B69FD75AEC5}"/>
              </a:ext>
            </a:extLst>
          </p:cNvPr>
          <p:cNvSpPr/>
          <p:nvPr/>
        </p:nvSpPr>
        <p:spPr>
          <a:xfrm>
            <a:off x="388620" y="3649980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75 Cat (b73,74:→256)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BE5F64-6E34-D48E-C9E5-BB9196655040}"/>
              </a:ext>
            </a:extLst>
          </p:cNvPr>
          <p:cNvCxnSpPr/>
          <p:nvPr/>
        </p:nvCxnSpPr>
        <p:spPr>
          <a:xfrm>
            <a:off x="609600" y="2293620"/>
            <a:ext cx="0" cy="1363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76D3917-5A3D-E88B-4C62-701AAE1B7C4B}"/>
              </a:ext>
            </a:extLst>
          </p:cNvPr>
          <p:cNvCxnSpPr>
            <a:stCxn id="7" idx="2"/>
            <a:endCxn id="8" idx="3"/>
          </p:cNvCxnSpPr>
          <p:nvPr/>
        </p:nvCxnSpPr>
        <p:spPr>
          <a:xfrm rot="5400000">
            <a:off x="1524000" y="3657600"/>
            <a:ext cx="662940" cy="2819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977CA2C-7ECB-AB0D-7716-37663B4C1214}"/>
              </a:ext>
            </a:extLst>
          </p:cNvPr>
          <p:cNvSpPr/>
          <p:nvPr/>
        </p:nvSpPr>
        <p:spPr>
          <a:xfrm>
            <a:off x="1051560" y="479298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76 Conv  (256→128, k:1,s:1)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FD72B5-5F2F-B770-F58B-D3BFD3C90D38}"/>
              </a:ext>
            </a:extLst>
          </p:cNvPr>
          <p:cNvSpPr/>
          <p:nvPr/>
        </p:nvSpPr>
        <p:spPr>
          <a:xfrm>
            <a:off x="388620" y="548640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77 Conv </a:t>
            </a:r>
            <a:r>
              <a:rPr lang="en-US" b="1" dirty="0">
                <a:solidFill>
                  <a:schemeClr val="tx1"/>
                </a:solidFill>
              </a:rPr>
              <a:t>[from 75]</a:t>
            </a:r>
            <a:r>
              <a:rPr lang="en-US" dirty="0">
                <a:solidFill>
                  <a:schemeClr val="tx1"/>
                </a:solidFill>
              </a:rPr>
              <a:t> (256→128, k:1,s:1)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681F44-E636-3748-60C1-A37B1C5815D0}"/>
              </a:ext>
            </a:extLst>
          </p:cNvPr>
          <p:cNvSpPr/>
          <p:nvPr/>
        </p:nvSpPr>
        <p:spPr>
          <a:xfrm>
            <a:off x="2499360" y="548640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78 Conv (128→64  k:3,s:1)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01EE51-FCA7-39CC-3237-DEB5DD101AE2}"/>
              </a:ext>
            </a:extLst>
          </p:cNvPr>
          <p:cNvSpPr/>
          <p:nvPr/>
        </p:nvSpPr>
        <p:spPr>
          <a:xfrm>
            <a:off x="4610100" y="548640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79 Conv (64→64  k:3,s:1)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D51F19-3BBD-F209-D22E-27A85DF6EB8A}"/>
              </a:ext>
            </a:extLst>
          </p:cNvPr>
          <p:cNvSpPr/>
          <p:nvPr/>
        </p:nvSpPr>
        <p:spPr>
          <a:xfrm>
            <a:off x="4610100" y="479298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 Conv (64→64  k:3,s:1)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9AA298-8146-54A8-FF92-B4B033B3F246}"/>
              </a:ext>
            </a:extLst>
          </p:cNvPr>
          <p:cNvSpPr/>
          <p:nvPr/>
        </p:nvSpPr>
        <p:spPr>
          <a:xfrm>
            <a:off x="4610100" y="413004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81 Conv (64→64  k:3,s:1)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F13529-956B-0E64-7D87-3DEF70046D52}"/>
              </a:ext>
            </a:extLst>
          </p:cNvPr>
          <p:cNvSpPr/>
          <p:nvPr/>
        </p:nvSpPr>
        <p:spPr>
          <a:xfrm>
            <a:off x="3223261" y="4107180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82 Cat (b76-81:→512)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E0DBC9-FAB1-AD08-751E-F5FDE2C3CDA4}"/>
              </a:ext>
            </a:extLst>
          </p:cNvPr>
          <p:cNvSpPr/>
          <p:nvPr/>
        </p:nvSpPr>
        <p:spPr>
          <a:xfrm>
            <a:off x="3223261" y="3406140"/>
            <a:ext cx="21107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83 Conv  (512→128, k:1,s:1)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FEDE4F-421E-959E-01C0-AC0015EBB4C2}"/>
              </a:ext>
            </a:extLst>
          </p:cNvPr>
          <p:cNvSpPr/>
          <p:nvPr/>
        </p:nvSpPr>
        <p:spPr>
          <a:xfrm>
            <a:off x="3223261" y="2766060"/>
            <a:ext cx="21107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84 Conv  (128→256, k:3,s:2)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ED5F1D-1075-E7E9-71E0-7F278E72DA5C}"/>
              </a:ext>
            </a:extLst>
          </p:cNvPr>
          <p:cNvSpPr/>
          <p:nvPr/>
        </p:nvSpPr>
        <p:spPr>
          <a:xfrm>
            <a:off x="3615691" y="1623060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85 Cat (b</a:t>
            </a:r>
            <a:r>
              <a:rPr lang="en-US" b="1" dirty="0">
                <a:solidFill>
                  <a:schemeClr val="tx1"/>
                </a:solidFill>
              </a:rPr>
              <a:t>71</a:t>
            </a:r>
            <a:r>
              <a:rPr lang="en-US" dirty="0">
                <a:solidFill>
                  <a:schemeClr val="tx1"/>
                </a:solidFill>
              </a:rPr>
              <a:t>,84:→512)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89D8D4-1C4E-E5BC-A795-C4D8F886E7A1}"/>
              </a:ext>
            </a:extLst>
          </p:cNvPr>
          <p:cNvSpPr/>
          <p:nvPr/>
        </p:nvSpPr>
        <p:spPr>
          <a:xfrm>
            <a:off x="5002532" y="1882140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86 Conv  (512→256, k:1,s:1)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B186F6-4AD1-449D-8592-5EAEEBB63C9E}"/>
              </a:ext>
            </a:extLst>
          </p:cNvPr>
          <p:cNvSpPr/>
          <p:nvPr/>
        </p:nvSpPr>
        <p:spPr>
          <a:xfrm>
            <a:off x="3768092" y="906780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87 Conv </a:t>
            </a:r>
            <a:r>
              <a:rPr lang="en-US" b="1" dirty="0">
                <a:solidFill>
                  <a:schemeClr val="tx1"/>
                </a:solidFill>
              </a:rPr>
              <a:t>[from 85]</a:t>
            </a:r>
            <a:r>
              <a:rPr lang="en-US" dirty="0">
                <a:solidFill>
                  <a:schemeClr val="tx1"/>
                </a:solidFill>
              </a:rPr>
              <a:t> (512→256, k:1,s:1)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CE05FE-322D-64E1-832B-1915C5CF092F}"/>
              </a:ext>
            </a:extLst>
          </p:cNvPr>
          <p:cNvSpPr/>
          <p:nvPr/>
        </p:nvSpPr>
        <p:spPr>
          <a:xfrm>
            <a:off x="3768092" y="205740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88 Conv (256→128, k:3,s:1)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1555EA-114C-F10E-6F61-89B3F6F90410}"/>
              </a:ext>
            </a:extLst>
          </p:cNvPr>
          <p:cNvSpPr/>
          <p:nvPr/>
        </p:nvSpPr>
        <p:spPr>
          <a:xfrm>
            <a:off x="6057902" y="220980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89 Conv (128→128, k:3,s:1)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BFC886-A5B6-C69C-676C-079A08E69018}"/>
              </a:ext>
            </a:extLst>
          </p:cNvPr>
          <p:cNvSpPr/>
          <p:nvPr/>
        </p:nvSpPr>
        <p:spPr>
          <a:xfrm>
            <a:off x="6057902" y="853440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90 Conv (128→128, k:3,s:1)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F39885-6E57-D7EC-5F37-56DEF1F22624}"/>
              </a:ext>
            </a:extLst>
          </p:cNvPr>
          <p:cNvSpPr/>
          <p:nvPr/>
        </p:nvSpPr>
        <p:spPr>
          <a:xfrm>
            <a:off x="6057902" y="2606040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91 Conv (128→128, k:3,s:1)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98E361-E8D5-A5C7-136B-5805B0AC8410}"/>
              </a:ext>
            </a:extLst>
          </p:cNvPr>
          <p:cNvSpPr/>
          <p:nvPr/>
        </p:nvSpPr>
        <p:spPr>
          <a:xfrm>
            <a:off x="6979921" y="3238500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92 Cat (b86-91:→1024)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146E42-775A-78EA-8E8E-1C42A809E1CC}"/>
              </a:ext>
            </a:extLst>
          </p:cNvPr>
          <p:cNvSpPr/>
          <p:nvPr/>
        </p:nvSpPr>
        <p:spPr>
          <a:xfrm>
            <a:off x="6979921" y="4290060"/>
            <a:ext cx="21107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93 Conv  (1024→256, k:1,s:1)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AD47CE-FD96-B305-13E5-1A6EE3B388A9}"/>
              </a:ext>
            </a:extLst>
          </p:cNvPr>
          <p:cNvSpPr/>
          <p:nvPr/>
        </p:nvSpPr>
        <p:spPr>
          <a:xfrm>
            <a:off x="6979921" y="4922520"/>
            <a:ext cx="21107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94 Conv  (256→384, k:3,s:2)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25813A6-99BC-72CB-9C9B-E3F9AF683EE7}"/>
              </a:ext>
            </a:extLst>
          </p:cNvPr>
          <p:cNvSpPr/>
          <p:nvPr/>
        </p:nvSpPr>
        <p:spPr>
          <a:xfrm>
            <a:off x="7151374" y="5524500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95 Cat (b</a:t>
            </a:r>
            <a:r>
              <a:rPr lang="en-US" b="1" dirty="0">
                <a:solidFill>
                  <a:schemeClr val="tx1"/>
                </a:solidFill>
              </a:rPr>
              <a:t>59</a:t>
            </a:r>
            <a:r>
              <a:rPr lang="en-US" dirty="0">
                <a:solidFill>
                  <a:schemeClr val="tx1"/>
                </a:solidFill>
              </a:rPr>
              <a:t>,94:→768)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A61F79-2DFE-7A82-1D70-0E0BFB639285}"/>
              </a:ext>
            </a:extLst>
          </p:cNvPr>
          <p:cNvSpPr/>
          <p:nvPr/>
        </p:nvSpPr>
        <p:spPr>
          <a:xfrm>
            <a:off x="8656320" y="6004560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96 Conv  (768→384, k:1,s:1)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945C6AF-AAF8-EB5D-6CE4-DCA222DC21EB}"/>
              </a:ext>
            </a:extLst>
          </p:cNvPr>
          <p:cNvSpPr/>
          <p:nvPr/>
        </p:nvSpPr>
        <p:spPr>
          <a:xfrm>
            <a:off x="9483091" y="5356860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97 Conv </a:t>
            </a:r>
            <a:r>
              <a:rPr lang="en-US" b="1" dirty="0">
                <a:solidFill>
                  <a:schemeClr val="tx1"/>
                </a:solidFill>
              </a:rPr>
              <a:t>[from 95]</a:t>
            </a:r>
            <a:r>
              <a:rPr lang="en-US" dirty="0">
                <a:solidFill>
                  <a:schemeClr val="tx1"/>
                </a:solidFill>
              </a:rPr>
              <a:t>  (768→384, k:1,s:1)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1DE1D4-370D-4297-9A4A-1AE85F4AFFAA}"/>
              </a:ext>
            </a:extLst>
          </p:cNvPr>
          <p:cNvSpPr/>
          <p:nvPr/>
        </p:nvSpPr>
        <p:spPr>
          <a:xfrm>
            <a:off x="9483091" y="4751070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98 Conv   (384→192, k:3,s:1)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8245A6-70F2-D898-EECD-D359F366699A}"/>
              </a:ext>
            </a:extLst>
          </p:cNvPr>
          <p:cNvSpPr/>
          <p:nvPr/>
        </p:nvSpPr>
        <p:spPr>
          <a:xfrm>
            <a:off x="9483092" y="4124325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99 Conv   (192→192, k:3,s:1)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5E5189-331D-CB67-30B6-EB52AF1952EB}"/>
              </a:ext>
            </a:extLst>
          </p:cNvPr>
          <p:cNvSpPr/>
          <p:nvPr/>
        </p:nvSpPr>
        <p:spPr>
          <a:xfrm>
            <a:off x="9471660" y="3497580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 Conv   (192→192, k:3,s:1)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B2489A8-1D6E-8149-10AD-41C4C7E3118B}"/>
              </a:ext>
            </a:extLst>
          </p:cNvPr>
          <p:cNvSpPr/>
          <p:nvPr/>
        </p:nvSpPr>
        <p:spPr>
          <a:xfrm>
            <a:off x="9467851" y="2857500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101 Conv   (192→192, k:3,s:1)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D420D97-6F41-9293-0DBD-7545D782540D}"/>
              </a:ext>
            </a:extLst>
          </p:cNvPr>
          <p:cNvSpPr/>
          <p:nvPr/>
        </p:nvSpPr>
        <p:spPr>
          <a:xfrm>
            <a:off x="9441180" y="1792605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102 Cat (b96-101:→1536)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7125812-B39A-31FD-EAD4-71A164D0CD56}"/>
              </a:ext>
            </a:extLst>
          </p:cNvPr>
          <p:cNvSpPr/>
          <p:nvPr/>
        </p:nvSpPr>
        <p:spPr>
          <a:xfrm>
            <a:off x="9258300" y="1087755"/>
            <a:ext cx="21107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103 Conv  (1536→384, k:1,s:1)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F293B2-8962-7905-24A1-41DB24F95B66}"/>
              </a:ext>
            </a:extLst>
          </p:cNvPr>
          <p:cNvSpPr txBox="1"/>
          <p:nvPr/>
        </p:nvSpPr>
        <p:spPr>
          <a:xfrm>
            <a:off x="9090661" y="463272"/>
            <a:ext cx="248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Continue next slide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6D01FBF-E731-14F5-02A3-AED554D5E600}"/>
              </a:ext>
            </a:extLst>
          </p:cNvPr>
          <p:cNvCxnSpPr/>
          <p:nvPr/>
        </p:nvCxnSpPr>
        <p:spPr>
          <a:xfrm flipH="1" flipV="1">
            <a:off x="10176454" y="754388"/>
            <a:ext cx="0" cy="293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4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6AF37D-4343-F8AF-4CAE-5B11BFB2348E}"/>
              </a:ext>
            </a:extLst>
          </p:cNvPr>
          <p:cNvSpPr/>
          <p:nvPr/>
        </p:nvSpPr>
        <p:spPr>
          <a:xfrm>
            <a:off x="464820" y="203835"/>
            <a:ext cx="21107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104 Conv  (384→512, k:3,s:2)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D8E641-3A90-E10C-C27E-D41AD37CBD2B}"/>
              </a:ext>
            </a:extLst>
          </p:cNvPr>
          <p:cNvSpPr/>
          <p:nvPr/>
        </p:nvSpPr>
        <p:spPr>
          <a:xfrm>
            <a:off x="483870" y="890587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105 Cat (b</a:t>
            </a:r>
            <a:r>
              <a:rPr lang="en-US" b="1" dirty="0">
                <a:solidFill>
                  <a:schemeClr val="tx1"/>
                </a:solidFill>
              </a:rPr>
              <a:t>47</a:t>
            </a:r>
            <a:r>
              <a:rPr lang="en-US" dirty="0">
                <a:solidFill>
                  <a:schemeClr val="tx1"/>
                </a:solidFill>
              </a:rPr>
              <a:t>,104:→1024)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9BAE1A-2347-4DE0-3DAC-748E25D0E273}"/>
              </a:ext>
            </a:extLst>
          </p:cNvPr>
          <p:cNvSpPr/>
          <p:nvPr/>
        </p:nvSpPr>
        <p:spPr>
          <a:xfrm>
            <a:off x="754380" y="1973579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106 Conv  (1024→512, k:1,s:1)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C9D089-971E-5468-A9BF-FDF770725F84}"/>
              </a:ext>
            </a:extLst>
          </p:cNvPr>
          <p:cNvSpPr/>
          <p:nvPr/>
        </p:nvSpPr>
        <p:spPr>
          <a:xfrm>
            <a:off x="601980" y="2660331"/>
            <a:ext cx="22631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107 Conv </a:t>
            </a:r>
            <a:r>
              <a:rPr lang="en-US" b="1" dirty="0">
                <a:solidFill>
                  <a:schemeClr val="tx1"/>
                </a:solidFill>
              </a:rPr>
              <a:t>[from 105]</a:t>
            </a:r>
            <a:r>
              <a:rPr lang="en-US" dirty="0">
                <a:solidFill>
                  <a:schemeClr val="tx1"/>
                </a:solidFill>
              </a:rPr>
              <a:t>  (1024→512, k:1,s:1)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E6D99F-E648-A642-92FF-14541D270E22}"/>
              </a:ext>
            </a:extLst>
          </p:cNvPr>
          <p:cNvSpPr/>
          <p:nvPr/>
        </p:nvSpPr>
        <p:spPr>
          <a:xfrm>
            <a:off x="754380" y="3325174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108 Conv  (512→256, k:3,s:1)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2BB15A-CB2D-F082-7D38-214BE27D253D}"/>
              </a:ext>
            </a:extLst>
          </p:cNvPr>
          <p:cNvSpPr/>
          <p:nvPr/>
        </p:nvSpPr>
        <p:spPr>
          <a:xfrm>
            <a:off x="754380" y="3990017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109 Conv  (256→256, k:3,s:1)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8EBA6-C95B-4D3F-56EC-BB0F5148B402}"/>
              </a:ext>
            </a:extLst>
          </p:cNvPr>
          <p:cNvSpPr/>
          <p:nvPr/>
        </p:nvSpPr>
        <p:spPr>
          <a:xfrm>
            <a:off x="754380" y="4654860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110 Conv  (256→256, k:3,s:1)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D0D776-C83B-F5FA-E61B-7CD65FE9E3F0}"/>
              </a:ext>
            </a:extLst>
          </p:cNvPr>
          <p:cNvSpPr/>
          <p:nvPr/>
        </p:nvSpPr>
        <p:spPr>
          <a:xfrm>
            <a:off x="754380" y="5319703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111 Conv  (256→256, k:3,s:1)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878AB9-7FEB-4C7C-37BD-09029EB357D3}"/>
              </a:ext>
            </a:extLst>
          </p:cNvPr>
          <p:cNvSpPr/>
          <p:nvPr/>
        </p:nvSpPr>
        <p:spPr>
          <a:xfrm>
            <a:off x="885825" y="5984546"/>
            <a:ext cx="1847850" cy="563881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112 Cat (b106-111:→2048)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1C30DB-797F-9BE6-2E40-2F09E3505BE8}"/>
              </a:ext>
            </a:extLst>
          </p:cNvPr>
          <p:cNvSpPr/>
          <p:nvPr/>
        </p:nvSpPr>
        <p:spPr>
          <a:xfrm>
            <a:off x="3025140" y="5984547"/>
            <a:ext cx="21107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113 Conv  (2048→512, k:1,s:1)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141991-BE44-1FBE-7628-8D91BA1CD16C}"/>
              </a:ext>
            </a:extLst>
          </p:cNvPr>
          <p:cNvSpPr/>
          <p:nvPr/>
        </p:nvSpPr>
        <p:spPr>
          <a:xfrm>
            <a:off x="3390900" y="5218740"/>
            <a:ext cx="21107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114 Conv </a:t>
            </a:r>
            <a:r>
              <a:rPr lang="en-US" b="1" dirty="0">
                <a:solidFill>
                  <a:schemeClr val="tx1"/>
                </a:solidFill>
              </a:rPr>
              <a:t>[from 83]</a:t>
            </a:r>
            <a:r>
              <a:rPr lang="en-US" dirty="0">
                <a:solidFill>
                  <a:schemeClr val="tx1"/>
                </a:solidFill>
              </a:rPr>
              <a:t> (128→256, k:3,s:1)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37680-DCAA-310D-A2C1-356536E37905}"/>
              </a:ext>
            </a:extLst>
          </p:cNvPr>
          <p:cNvSpPr/>
          <p:nvPr/>
        </p:nvSpPr>
        <p:spPr>
          <a:xfrm>
            <a:off x="3390900" y="4549123"/>
            <a:ext cx="21107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115 Conv </a:t>
            </a:r>
            <a:r>
              <a:rPr lang="en-US" b="1" dirty="0">
                <a:solidFill>
                  <a:schemeClr val="tx1"/>
                </a:solidFill>
              </a:rPr>
              <a:t>[from 93]</a:t>
            </a:r>
            <a:r>
              <a:rPr lang="en-US" dirty="0">
                <a:solidFill>
                  <a:schemeClr val="tx1"/>
                </a:solidFill>
              </a:rPr>
              <a:t> (256→512, k:3,s:1)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55C87C-4287-A620-3E26-60A920170606}"/>
              </a:ext>
            </a:extLst>
          </p:cNvPr>
          <p:cNvSpPr/>
          <p:nvPr/>
        </p:nvSpPr>
        <p:spPr>
          <a:xfrm>
            <a:off x="3390900" y="3749040"/>
            <a:ext cx="2110740" cy="751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116 Conv </a:t>
            </a:r>
            <a:r>
              <a:rPr lang="en-US" b="1" dirty="0">
                <a:solidFill>
                  <a:schemeClr val="tx1"/>
                </a:solidFill>
              </a:rPr>
              <a:t>[from 103]</a:t>
            </a:r>
            <a:r>
              <a:rPr lang="en-US" dirty="0">
                <a:solidFill>
                  <a:schemeClr val="tx1"/>
                </a:solidFill>
              </a:rPr>
              <a:t> (384→768, k:3,s:1)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04BF91-B03F-CB9A-6508-46207D27D1EF}"/>
              </a:ext>
            </a:extLst>
          </p:cNvPr>
          <p:cNvSpPr/>
          <p:nvPr/>
        </p:nvSpPr>
        <p:spPr>
          <a:xfrm>
            <a:off x="3390900" y="2848217"/>
            <a:ext cx="2110740" cy="751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117 Conv </a:t>
            </a:r>
            <a:r>
              <a:rPr lang="en-US" b="1" dirty="0">
                <a:solidFill>
                  <a:schemeClr val="tx1"/>
                </a:solidFill>
              </a:rPr>
              <a:t>[from 113]</a:t>
            </a:r>
            <a:r>
              <a:rPr lang="en-US" dirty="0">
                <a:solidFill>
                  <a:schemeClr val="tx1"/>
                </a:solidFill>
              </a:rPr>
              <a:t> (512→1024, k:3,s:1)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4753C1-F634-3634-80FF-02906901F33A}"/>
              </a:ext>
            </a:extLst>
          </p:cNvPr>
          <p:cNvSpPr/>
          <p:nvPr/>
        </p:nvSpPr>
        <p:spPr>
          <a:xfrm>
            <a:off x="3390900" y="1947394"/>
            <a:ext cx="2110740" cy="751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118 Conv </a:t>
            </a:r>
            <a:r>
              <a:rPr lang="en-US" b="1" dirty="0">
                <a:solidFill>
                  <a:schemeClr val="tx1"/>
                </a:solidFill>
              </a:rPr>
              <a:t>[from 83]</a:t>
            </a:r>
            <a:r>
              <a:rPr lang="en-US" dirty="0">
                <a:solidFill>
                  <a:schemeClr val="tx1"/>
                </a:solidFill>
              </a:rPr>
              <a:t> (128→320, k:3,s:1)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77A5B0-DADA-FB6E-A273-88EA74FA8BB9}"/>
              </a:ext>
            </a:extLst>
          </p:cNvPr>
          <p:cNvSpPr/>
          <p:nvPr/>
        </p:nvSpPr>
        <p:spPr>
          <a:xfrm>
            <a:off x="3390900" y="1182299"/>
            <a:ext cx="2110740" cy="751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119 Conv </a:t>
            </a:r>
            <a:r>
              <a:rPr lang="en-US" b="1" dirty="0">
                <a:solidFill>
                  <a:schemeClr val="tx1"/>
                </a:solidFill>
              </a:rPr>
              <a:t>[from 71]</a:t>
            </a:r>
            <a:r>
              <a:rPr lang="en-US" dirty="0">
                <a:solidFill>
                  <a:schemeClr val="tx1"/>
                </a:solidFill>
              </a:rPr>
              <a:t> (256→640, k:3,s:1)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A6CFCD-7AB6-6AC4-CBBE-9C633FEBAF08}"/>
              </a:ext>
            </a:extLst>
          </p:cNvPr>
          <p:cNvSpPr/>
          <p:nvPr/>
        </p:nvSpPr>
        <p:spPr>
          <a:xfrm>
            <a:off x="3390900" y="391721"/>
            <a:ext cx="2110740" cy="751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120 Conv </a:t>
            </a:r>
            <a:r>
              <a:rPr lang="en-US" b="1" dirty="0">
                <a:solidFill>
                  <a:schemeClr val="tx1"/>
                </a:solidFill>
              </a:rPr>
              <a:t>[from 59]</a:t>
            </a:r>
            <a:r>
              <a:rPr lang="en-US" dirty="0">
                <a:solidFill>
                  <a:schemeClr val="tx1"/>
                </a:solidFill>
              </a:rPr>
              <a:t> (384→960, k:3,s:1)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E51FD0-AAE8-F36B-9E03-262D4DA6BCF3}"/>
              </a:ext>
            </a:extLst>
          </p:cNvPr>
          <p:cNvSpPr/>
          <p:nvPr/>
        </p:nvSpPr>
        <p:spPr>
          <a:xfrm>
            <a:off x="5798820" y="485775"/>
            <a:ext cx="21107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121 Conv </a:t>
            </a:r>
            <a:r>
              <a:rPr lang="en-US" b="1" dirty="0">
                <a:solidFill>
                  <a:schemeClr val="tx1"/>
                </a:solidFill>
              </a:rPr>
              <a:t>[from 47]</a:t>
            </a:r>
            <a:r>
              <a:rPr lang="en-US" dirty="0">
                <a:solidFill>
                  <a:schemeClr val="tx1"/>
                </a:solidFill>
              </a:rPr>
              <a:t> (512→1280, k:3,s:1)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DED17C-792A-6DA0-8709-1689ABDCA077}"/>
              </a:ext>
            </a:extLst>
          </p:cNvPr>
          <p:cNvSpPr/>
          <p:nvPr/>
        </p:nvSpPr>
        <p:spPr>
          <a:xfrm>
            <a:off x="5798820" y="1490912"/>
            <a:ext cx="3238500" cy="14961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122 </a:t>
            </a:r>
            <a:r>
              <a:rPr lang="en-US" dirty="0" err="1">
                <a:solidFill>
                  <a:schemeClr val="tx1"/>
                </a:solidFill>
              </a:rPr>
              <a:t>IAuxDetect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[from 114, 115, 116, 117, 118, 119, 120, 121]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564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1BBC70-71BB-AAB3-0919-F135157962A7}"/>
              </a:ext>
            </a:extLst>
          </p:cNvPr>
          <p:cNvSpPr txBox="1"/>
          <p:nvPr/>
        </p:nvSpPr>
        <p:spPr>
          <a:xfrm>
            <a:off x="426720" y="51816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Model:: _</a:t>
            </a:r>
            <a:r>
              <a:rPr lang="en-US" sz="2400" dirty="0" err="1"/>
              <a:t>initialize_aux_biases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4928FB-050E-468C-3FB2-2C3276022E21}"/>
                  </a:ext>
                </a:extLst>
              </p:cNvPr>
              <p:cNvSpPr txBox="1"/>
              <p:nvPr/>
            </p:nvSpPr>
            <p:spPr>
              <a:xfrm>
                <a:off x="426720" y="1142107"/>
                <a:ext cx="11612880" cy="5500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The function initialize the auxiliary head so it does not cause training instability. The detection head in YOLO returns a tensor of the following format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(#anchors) x (x, y, w, h,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objectness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class</a:t>
                </a:r>
                <a:r>
                  <a:rPr lang="en-US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class</a:t>
                </a:r>
                <a:r>
                  <a:rPr lang="en-US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…,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class</a:t>
                </a:r>
                <a:r>
                  <a:rPr lang="en-US" baseline="-25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nc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 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en-US" dirty="0"/>
                  <a:t>1) </a:t>
                </a:r>
                <a:r>
                  <a:rPr lang="en-US" b="1" dirty="0"/>
                  <a:t>Initialization of </a:t>
                </a:r>
                <a:r>
                  <a:rPr lang="en-US" b="1" dirty="0" err="1"/>
                  <a:t>objectness</a:t>
                </a:r>
                <a:r>
                  <a:rPr lang="en-US" b="1" dirty="0"/>
                  <a:t> bias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bias.data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[:, 4]+=math.log(8/ (640/stride)**2)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Adding the low </a:t>
                </a:r>
                <a:r>
                  <a:rPr lang="en-US" dirty="0" err="1"/>
                  <a:t>objectness</a:t>
                </a:r>
                <a:r>
                  <a:rPr lang="en-US" dirty="0"/>
                  <a:t> </a:t>
                </a:r>
                <a:r>
                  <a:rPr lang="en-US" b="1" dirty="0"/>
                  <a:t>logits,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bias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/(1−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, (i.e., inverse of sigmoid)  to the small random bias initialization (previously done by </a:t>
                </a:r>
                <a:r>
                  <a:rPr lang="en-US" dirty="0" err="1"/>
                  <a:t>pytorch</a:t>
                </a:r>
                <a:r>
                  <a:rPr lang="en-US" dirty="0"/>
                  <a:t>) so initial predicted probability of object presence is low while random. This is because most grid cells contain no objects.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 The (640/stride)**2 tells us the number of grid cells for 640x640 images and assuming 8 object per image. The probability of object in each grid cell is 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640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𝑠𝑡𝑟𝑖𝑑𝑒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However, in this case since p is small,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and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4928FB-050E-468C-3FB2-2C3276022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" y="1142107"/>
                <a:ext cx="11612880" cy="5500095"/>
              </a:xfrm>
              <a:prstGeom prst="rect">
                <a:avLst/>
              </a:prstGeom>
              <a:blipFill>
                <a:blip r:embed="rId2"/>
                <a:stretch>
                  <a:fillRect l="-420" r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813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2379</Words>
  <Application>Microsoft Office PowerPoint</Application>
  <PresentationFormat>Widescreen</PresentationFormat>
  <Paragraphs>180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Sureerat Reaungamornrat</dc:creator>
  <cp:lastModifiedBy>Sureerat Reaungamornrat</cp:lastModifiedBy>
  <cp:revision>10</cp:revision>
  <dcterms:created xsi:type="dcterms:W3CDTF">2025-09-10T07:04:48Z</dcterms:created>
  <dcterms:modified xsi:type="dcterms:W3CDTF">2025-09-11T09:28:35Z</dcterms:modified>
</cp:coreProperties>
</file>