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9" r:id="rId4"/>
    <p:sldId id="257" r:id="rId5"/>
    <p:sldId id="261" r:id="rId6"/>
    <p:sldId id="264" r:id="rId7"/>
    <p:sldId id="271" r:id="rId8"/>
    <p:sldId id="262" r:id="rId9"/>
    <p:sldId id="266" r:id="rId10"/>
    <p:sldId id="265" r:id="rId11"/>
    <p:sldId id="263" r:id="rId12"/>
    <p:sldId id="267" r:id="rId13"/>
    <p:sldId id="269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B679A-474F-44C1-8EB8-7CBF7493142F}" v="20" dt="2024-11-09T21:15:24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A69ED-ED8D-4580-9F2F-65DF9734BE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A74F41-DFCE-4226-B82D-9906183378E7}">
      <dgm:prSet/>
      <dgm:spPr/>
      <dgm:t>
        <a:bodyPr/>
        <a:lstStyle/>
        <a:p>
          <a:r>
            <a:rPr lang="en-US"/>
            <a:t>Dynamics of System</a:t>
          </a:r>
        </a:p>
      </dgm:t>
    </dgm:pt>
    <dgm:pt modelId="{DF0BC064-7686-411C-ADB7-385CF18EE9EA}" type="parTrans" cxnId="{50C6197D-00C1-425F-A7A1-AC641B955447}">
      <dgm:prSet/>
      <dgm:spPr/>
      <dgm:t>
        <a:bodyPr/>
        <a:lstStyle/>
        <a:p>
          <a:endParaRPr lang="en-US"/>
        </a:p>
      </dgm:t>
    </dgm:pt>
    <dgm:pt modelId="{A76001CD-9033-4CBB-A184-A5CC9E7FE435}" type="sibTrans" cxnId="{50C6197D-00C1-425F-A7A1-AC641B955447}">
      <dgm:prSet/>
      <dgm:spPr/>
      <dgm:t>
        <a:bodyPr/>
        <a:lstStyle/>
        <a:p>
          <a:endParaRPr lang="en-US"/>
        </a:p>
      </dgm:t>
    </dgm:pt>
    <dgm:pt modelId="{1878974B-B9B1-4653-8059-FB0694A8603C}">
      <dgm:prSet/>
      <dgm:spPr/>
      <dgm:t>
        <a:bodyPr/>
        <a:lstStyle/>
        <a:p>
          <a:r>
            <a:rPr lang="en-US"/>
            <a:t>State Space Model</a:t>
          </a:r>
        </a:p>
      </dgm:t>
    </dgm:pt>
    <dgm:pt modelId="{79FCF319-8893-4EF3-980B-856F91999129}" type="parTrans" cxnId="{42DDFCC9-7E98-4D86-997D-26244AAA8813}">
      <dgm:prSet/>
      <dgm:spPr/>
      <dgm:t>
        <a:bodyPr/>
        <a:lstStyle/>
        <a:p>
          <a:endParaRPr lang="en-US"/>
        </a:p>
      </dgm:t>
    </dgm:pt>
    <dgm:pt modelId="{687A69B2-6126-4412-9FA4-F907213B8342}" type="sibTrans" cxnId="{42DDFCC9-7E98-4D86-997D-26244AAA8813}">
      <dgm:prSet/>
      <dgm:spPr/>
      <dgm:t>
        <a:bodyPr/>
        <a:lstStyle/>
        <a:p>
          <a:endParaRPr lang="en-US"/>
        </a:p>
      </dgm:t>
    </dgm:pt>
    <dgm:pt modelId="{22843D2D-0A78-4CB7-84DB-2E115723353E}">
      <dgm:prSet/>
      <dgm:spPr/>
      <dgm:t>
        <a:bodyPr/>
        <a:lstStyle/>
        <a:p>
          <a:r>
            <a:rPr lang="en-US"/>
            <a:t>Objective of Design</a:t>
          </a:r>
        </a:p>
      </dgm:t>
    </dgm:pt>
    <dgm:pt modelId="{DFE8FEA5-DF39-49C1-8CD5-C4BA85006F3A}" type="parTrans" cxnId="{40BCF45C-E8DD-4496-B25C-AF58F5919BD9}">
      <dgm:prSet/>
      <dgm:spPr/>
      <dgm:t>
        <a:bodyPr/>
        <a:lstStyle/>
        <a:p>
          <a:endParaRPr lang="en-US"/>
        </a:p>
      </dgm:t>
    </dgm:pt>
    <dgm:pt modelId="{E6CE87F8-059B-4D07-8452-F40BF7E935DE}" type="sibTrans" cxnId="{40BCF45C-E8DD-4496-B25C-AF58F5919BD9}">
      <dgm:prSet/>
      <dgm:spPr/>
      <dgm:t>
        <a:bodyPr/>
        <a:lstStyle/>
        <a:p>
          <a:endParaRPr lang="en-US"/>
        </a:p>
      </dgm:t>
    </dgm:pt>
    <dgm:pt modelId="{61868BCE-2033-4346-B643-5D8D281F5E62}">
      <dgm:prSet/>
      <dgm:spPr/>
      <dgm:t>
        <a:bodyPr/>
        <a:lstStyle/>
        <a:p>
          <a:r>
            <a:rPr lang="en-US"/>
            <a:t>Design of Controller</a:t>
          </a:r>
        </a:p>
      </dgm:t>
    </dgm:pt>
    <dgm:pt modelId="{0004A915-E13B-47A1-AF87-E5369FB8E5A1}" type="parTrans" cxnId="{A1CE3E23-B826-4C84-95D9-C2734E22E2F1}">
      <dgm:prSet/>
      <dgm:spPr/>
      <dgm:t>
        <a:bodyPr/>
        <a:lstStyle/>
        <a:p>
          <a:endParaRPr lang="en-US"/>
        </a:p>
      </dgm:t>
    </dgm:pt>
    <dgm:pt modelId="{0796A923-101D-44B7-A7FA-2FF287C16870}" type="sibTrans" cxnId="{A1CE3E23-B826-4C84-95D9-C2734E22E2F1}">
      <dgm:prSet/>
      <dgm:spPr/>
      <dgm:t>
        <a:bodyPr/>
        <a:lstStyle/>
        <a:p>
          <a:endParaRPr lang="en-US"/>
        </a:p>
      </dgm:t>
    </dgm:pt>
    <dgm:pt modelId="{D03C6A4E-D3D5-46CF-A45F-7709D93C381F}">
      <dgm:prSet/>
      <dgm:spPr/>
      <dgm:t>
        <a:bodyPr/>
        <a:lstStyle/>
        <a:p>
          <a:r>
            <a:rPr lang="en-US"/>
            <a:t>Justification of performance of controller</a:t>
          </a:r>
        </a:p>
      </dgm:t>
    </dgm:pt>
    <dgm:pt modelId="{17168C37-C494-4C81-94F2-0F89E3FD748A}" type="parTrans" cxnId="{A0A24DED-4286-44A1-97B3-5007A10D30FE}">
      <dgm:prSet/>
      <dgm:spPr/>
      <dgm:t>
        <a:bodyPr/>
        <a:lstStyle/>
        <a:p>
          <a:endParaRPr lang="en-US"/>
        </a:p>
      </dgm:t>
    </dgm:pt>
    <dgm:pt modelId="{971B390B-B4FE-49C1-92B0-DB3A1663DABD}" type="sibTrans" cxnId="{A0A24DED-4286-44A1-97B3-5007A10D30FE}">
      <dgm:prSet/>
      <dgm:spPr/>
      <dgm:t>
        <a:bodyPr/>
        <a:lstStyle/>
        <a:p>
          <a:endParaRPr lang="en-US"/>
        </a:p>
      </dgm:t>
    </dgm:pt>
    <dgm:pt modelId="{56AC5961-65E2-4FAB-AB70-EA6F392F691F}">
      <dgm:prSet/>
      <dgm:spPr/>
      <dgm:t>
        <a:bodyPr/>
        <a:lstStyle/>
        <a:p>
          <a:r>
            <a:rPr lang="en-US"/>
            <a:t>Output Plots for different trajectories</a:t>
          </a:r>
        </a:p>
      </dgm:t>
    </dgm:pt>
    <dgm:pt modelId="{71285DE7-7A1C-44D2-AEA3-7FAC6441E986}" type="parTrans" cxnId="{D9DA5843-E4E7-4A75-BCD4-550AEFCD9F0B}">
      <dgm:prSet/>
      <dgm:spPr/>
      <dgm:t>
        <a:bodyPr/>
        <a:lstStyle/>
        <a:p>
          <a:endParaRPr lang="en-US"/>
        </a:p>
      </dgm:t>
    </dgm:pt>
    <dgm:pt modelId="{3EE4565E-EF6E-46C6-9C19-0B9805690C85}" type="sibTrans" cxnId="{D9DA5843-E4E7-4A75-BCD4-550AEFCD9F0B}">
      <dgm:prSet/>
      <dgm:spPr/>
      <dgm:t>
        <a:bodyPr/>
        <a:lstStyle/>
        <a:p>
          <a:endParaRPr lang="en-US"/>
        </a:p>
      </dgm:t>
    </dgm:pt>
    <dgm:pt modelId="{57A8F604-E821-43D9-B67C-47B434FF2AE4}" type="pres">
      <dgm:prSet presAssocID="{991A69ED-ED8D-4580-9F2F-65DF9734BEBF}" presName="vert0" presStyleCnt="0">
        <dgm:presLayoutVars>
          <dgm:dir/>
          <dgm:animOne val="branch"/>
          <dgm:animLvl val="lvl"/>
        </dgm:presLayoutVars>
      </dgm:prSet>
      <dgm:spPr/>
    </dgm:pt>
    <dgm:pt modelId="{CDC44651-83FF-474D-92F2-267D43BB56BE}" type="pres">
      <dgm:prSet presAssocID="{BEA74F41-DFCE-4226-B82D-9906183378E7}" presName="thickLine" presStyleLbl="alignNode1" presStyleIdx="0" presStyleCnt="6"/>
      <dgm:spPr/>
    </dgm:pt>
    <dgm:pt modelId="{451B54F2-98FC-4142-B08F-9A0A136AEE6F}" type="pres">
      <dgm:prSet presAssocID="{BEA74F41-DFCE-4226-B82D-9906183378E7}" presName="horz1" presStyleCnt="0"/>
      <dgm:spPr/>
    </dgm:pt>
    <dgm:pt modelId="{F721B457-6CA7-4F63-8227-C72D0585F1AC}" type="pres">
      <dgm:prSet presAssocID="{BEA74F41-DFCE-4226-B82D-9906183378E7}" presName="tx1" presStyleLbl="revTx" presStyleIdx="0" presStyleCnt="6"/>
      <dgm:spPr/>
    </dgm:pt>
    <dgm:pt modelId="{9627106A-8D9E-412B-A1E2-C2DED142A4EB}" type="pres">
      <dgm:prSet presAssocID="{BEA74F41-DFCE-4226-B82D-9906183378E7}" presName="vert1" presStyleCnt="0"/>
      <dgm:spPr/>
    </dgm:pt>
    <dgm:pt modelId="{DEB47405-8429-478B-B14B-56D53312291B}" type="pres">
      <dgm:prSet presAssocID="{1878974B-B9B1-4653-8059-FB0694A8603C}" presName="thickLine" presStyleLbl="alignNode1" presStyleIdx="1" presStyleCnt="6"/>
      <dgm:spPr/>
    </dgm:pt>
    <dgm:pt modelId="{76C49FD2-7681-40AF-B420-E57DD7F977E2}" type="pres">
      <dgm:prSet presAssocID="{1878974B-B9B1-4653-8059-FB0694A8603C}" presName="horz1" presStyleCnt="0"/>
      <dgm:spPr/>
    </dgm:pt>
    <dgm:pt modelId="{46C0BC73-36ED-4E04-BC90-499B539E08F2}" type="pres">
      <dgm:prSet presAssocID="{1878974B-B9B1-4653-8059-FB0694A8603C}" presName="tx1" presStyleLbl="revTx" presStyleIdx="1" presStyleCnt="6"/>
      <dgm:spPr/>
    </dgm:pt>
    <dgm:pt modelId="{7AD1478D-3092-415A-86A4-55971D4D599C}" type="pres">
      <dgm:prSet presAssocID="{1878974B-B9B1-4653-8059-FB0694A8603C}" presName="vert1" presStyleCnt="0"/>
      <dgm:spPr/>
    </dgm:pt>
    <dgm:pt modelId="{E5980A97-2F36-4622-813A-914EC9969A73}" type="pres">
      <dgm:prSet presAssocID="{22843D2D-0A78-4CB7-84DB-2E115723353E}" presName="thickLine" presStyleLbl="alignNode1" presStyleIdx="2" presStyleCnt="6"/>
      <dgm:spPr/>
    </dgm:pt>
    <dgm:pt modelId="{3F41291A-4FD8-4744-A3CD-D90A3BF5F2EB}" type="pres">
      <dgm:prSet presAssocID="{22843D2D-0A78-4CB7-84DB-2E115723353E}" presName="horz1" presStyleCnt="0"/>
      <dgm:spPr/>
    </dgm:pt>
    <dgm:pt modelId="{9C29BD08-D045-4736-B7CF-AC9CAA1E2354}" type="pres">
      <dgm:prSet presAssocID="{22843D2D-0A78-4CB7-84DB-2E115723353E}" presName="tx1" presStyleLbl="revTx" presStyleIdx="2" presStyleCnt="6"/>
      <dgm:spPr/>
    </dgm:pt>
    <dgm:pt modelId="{E3214A96-D05F-4796-87CE-83824E0CDB71}" type="pres">
      <dgm:prSet presAssocID="{22843D2D-0A78-4CB7-84DB-2E115723353E}" presName="vert1" presStyleCnt="0"/>
      <dgm:spPr/>
    </dgm:pt>
    <dgm:pt modelId="{12F04AC2-DF03-4AE5-95B9-4BA47D8D83F1}" type="pres">
      <dgm:prSet presAssocID="{61868BCE-2033-4346-B643-5D8D281F5E62}" presName="thickLine" presStyleLbl="alignNode1" presStyleIdx="3" presStyleCnt="6"/>
      <dgm:spPr/>
    </dgm:pt>
    <dgm:pt modelId="{535D979B-9B02-49A5-9D0B-1D99CEAABD4C}" type="pres">
      <dgm:prSet presAssocID="{61868BCE-2033-4346-B643-5D8D281F5E62}" presName="horz1" presStyleCnt="0"/>
      <dgm:spPr/>
    </dgm:pt>
    <dgm:pt modelId="{AB274E3E-7156-44DA-A06E-7238630B6366}" type="pres">
      <dgm:prSet presAssocID="{61868BCE-2033-4346-B643-5D8D281F5E62}" presName="tx1" presStyleLbl="revTx" presStyleIdx="3" presStyleCnt="6"/>
      <dgm:spPr/>
    </dgm:pt>
    <dgm:pt modelId="{7BADF1C1-0AE5-4F66-9989-581D80A7491E}" type="pres">
      <dgm:prSet presAssocID="{61868BCE-2033-4346-B643-5D8D281F5E62}" presName="vert1" presStyleCnt="0"/>
      <dgm:spPr/>
    </dgm:pt>
    <dgm:pt modelId="{CB032BDF-EC6A-45FB-A8B3-86E7F8DD6319}" type="pres">
      <dgm:prSet presAssocID="{D03C6A4E-D3D5-46CF-A45F-7709D93C381F}" presName="thickLine" presStyleLbl="alignNode1" presStyleIdx="4" presStyleCnt="6"/>
      <dgm:spPr/>
    </dgm:pt>
    <dgm:pt modelId="{A64260F4-1468-4C5C-B329-04C9CF9B5012}" type="pres">
      <dgm:prSet presAssocID="{D03C6A4E-D3D5-46CF-A45F-7709D93C381F}" presName="horz1" presStyleCnt="0"/>
      <dgm:spPr/>
    </dgm:pt>
    <dgm:pt modelId="{9ED30B11-D35C-428B-A9D7-DB724AEF5824}" type="pres">
      <dgm:prSet presAssocID="{D03C6A4E-D3D5-46CF-A45F-7709D93C381F}" presName="tx1" presStyleLbl="revTx" presStyleIdx="4" presStyleCnt="6"/>
      <dgm:spPr/>
    </dgm:pt>
    <dgm:pt modelId="{34D7701F-CABD-4366-8F74-4C3D4C6A5C0A}" type="pres">
      <dgm:prSet presAssocID="{D03C6A4E-D3D5-46CF-A45F-7709D93C381F}" presName="vert1" presStyleCnt="0"/>
      <dgm:spPr/>
    </dgm:pt>
    <dgm:pt modelId="{263C6297-839F-403D-B818-BC230626E49E}" type="pres">
      <dgm:prSet presAssocID="{56AC5961-65E2-4FAB-AB70-EA6F392F691F}" presName="thickLine" presStyleLbl="alignNode1" presStyleIdx="5" presStyleCnt="6"/>
      <dgm:spPr/>
    </dgm:pt>
    <dgm:pt modelId="{E2E91063-81ED-48A7-B750-642F0A4EE799}" type="pres">
      <dgm:prSet presAssocID="{56AC5961-65E2-4FAB-AB70-EA6F392F691F}" presName="horz1" presStyleCnt="0"/>
      <dgm:spPr/>
    </dgm:pt>
    <dgm:pt modelId="{8C5F83F3-6B81-408E-A142-605D300DB33D}" type="pres">
      <dgm:prSet presAssocID="{56AC5961-65E2-4FAB-AB70-EA6F392F691F}" presName="tx1" presStyleLbl="revTx" presStyleIdx="5" presStyleCnt="6"/>
      <dgm:spPr/>
    </dgm:pt>
    <dgm:pt modelId="{06A15A6C-7BD1-473D-ACC8-37EB097E0B65}" type="pres">
      <dgm:prSet presAssocID="{56AC5961-65E2-4FAB-AB70-EA6F392F691F}" presName="vert1" presStyleCnt="0"/>
      <dgm:spPr/>
    </dgm:pt>
  </dgm:ptLst>
  <dgm:cxnLst>
    <dgm:cxn modelId="{A1CE3E23-B826-4C84-95D9-C2734E22E2F1}" srcId="{991A69ED-ED8D-4580-9F2F-65DF9734BEBF}" destId="{61868BCE-2033-4346-B643-5D8D281F5E62}" srcOrd="3" destOrd="0" parTransId="{0004A915-E13B-47A1-AF87-E5369FB8E5A1}" sibTransId="{0796A923-101D-44B7-A7FA-2FF287C16870}"/>
    <dgm:cxn modelId="{D5DF2138-8068-47B2-98F5-D16A64571F01}" type="presOf" srcId="{991A69ED-ED8D-4580-9F2F-65DF9734BEBF}" destId="{57A8F604-E821-43D9-B67C-47B434FF2AE4}" srcOrd="0" destOrd="0" presId="urn:microsoft.com/office/officeart/2008/layout/LinedList"/>
    <dgm:cxn modelId="{72166A3A-5021-496D-A961-29D1A7E12AF6}" type="presOf" srcId="{D03C6A4E-D3D5-46CF-A45F-7709D93C381F}" destId="{9ED30B11-D35C-428B-A9D7-DB724AEF5824}" srcOrd="0" destOrd="0" presId="urn:microsoft.com/office/officeart/2008/layout/LinedList"/>
    <dgm:cxn modelId="{40BCF45C-E8DD-4496-B25C-AF58F5919BD9}" srcId="{991A69ED-ED8D-4580-9F2F-65DF9734BEBF}" destId="{22843D2D-0A78-4CB7-84DB-2E115723353E}" srcOrd="2" destOrd="0" parTransId="{DFE8FEA5-DF39-49C1-8CD5-C4BA85006F3A}" sibTransId="{E6CE87F8-059B-4D07-8452-F40BF7E935DE}"/>
    <dgm:cxn modelId="{D9DA5843-E4E7-4A75-BCD4-550AEFCD9F0B}" srcId="{991A69ED-ED8D-4580-9F2F-65DF9734BEBF}" destId="{56AC5961-65E2-4FAB-AB70-EA6F392F691F}" srcOrd="5" destOrd="0" parTransId="{71285DE7-7A1C-44D2-AEA3-7FAC6441E986}" sibTransId="{3EE4565E-EF6E-46C6-9C19-0B9805690C85}"/>
    <dgm:cxn modelId="{487A3A47-4D1D-4340-9E75-E9E19FF5FFD2}" type="presOf" srcId="{22843D2D-0A78-4CB7-84DB-2E115723353E}" destId="{9C29BD08-D045-4736-B7CF-AC9CAA1E2354}" srcOrd="0" destOrd="0" presId="urn:microsoft.com/office/officeart/2008/layout/LinedList"/>
    <dgm:cxn modelId="{50C6197D-00C1-425F-A7A1-AC641B955447}" srcId="{991A69ED-ED8D-4580-9F2F-65DF9734BEBF}" destId="{BEA74F41-DFCE-4226-B82D-9906183378E7}" srcOrd="0" destOrd="0" parTransId="{DF0BC064-7686-411C-ADB7-385CF18EE9EA}" sibTransId="{A76001CD-9033-4CBB-A184-A5CC9E7FE435}"/>
    <dgm:cxn modelId="{42DDFCC9-7E98-4D86-997D-26244AAA8813}" srcId="{991A69ED-ED8D-4580-9F2F-65DF9734BEBF}" destId="{1878974B-B9B1-4653-8059-FB0694A8603C}" srcOrd="1" destOrd="0" parTransId="{79FCF319-8893-4EF3-980B-856F91999129}" sibTransId="{687A69B2-6126-4412-9FA4-F907213B8342}"/>
    <dgm:cxn modelId="{CBF3B8D2-1D15-4E02-B66F-37F4F49CFBC6}" type="presOf" srcId="{56AC5961-65E2-4FAB-AB70-EA6F392F691F}" destId="{8C5F83F3-6B81-408E-A142-605D300DB33D}" srcOrd="0" destOrd="0" presId="urn:microsoft.com/office/officeart/2008/layout/LinedList"/>
    <dgm:cxn modelId="{45D05CD7-EC30-489F-A351-ACB8B08887EB}" type="presOf" srcId="{61868BCE-2033-4346-B643-5D8D281F5E62}" destId="{AB274E3E-7156-44DA-A06E-7238630B6366}" srcOrd="0" destOrd="0" presId="urn:microsoft.com/office/officeart/2008/layout/LinedList"/>
    <dgm:cxn modelId="{8E644BDC-FBB4-423A-8B8D-E61AED1ABC4F}" type="presOf" srcId="{BEA74F41-DFCE-4226-B82D-9906183378E7}" destId="{F721B457-6CA7-4F63-8227-C72D0585F1AC}" srcOrd="0" destOrd="0" presId="urn:microsoft.com/office/officeart/2008/layout/LinedList"/>
    <dgm:cxn modelId="{CB4109ED-E8B1-4450-B945-CD495B677EAF}" type="presOf" srcId="{1878974B-B9B1-4653-8059-FB0694A8603C}" destId="{46C0BC73-36ED-4E04-BC90-499B539E08F2}" srcOrd="0" destOrd="0" presId="urn:microsoft.com/office/officeart/2008/layout/LinedList"/>
    <dgm:cxn modelId="{A0A24DED-4286-44A1-97B3-5007A10D30FE}" srcId="{991A69ED-ED8D-4580-9F2F-65DF9734BEBF}" destId="{D03C6A4E-D3D5-46CF-A45F-7709D93C381F}" srcOrd="4" destOrd="0" parTransId="{17168C37-C494-4C81-94F2-0F89E3FD748A}" sibTransId="{971B390B-B4FE-49C1-92B0-DB3A1663DABD}"/>
    <dgm:cxn modelId="{3EBD37DF-FCDE-4F21-85C9-39A7E66C1223}" type="presParOf" srcId="{57A8F604-E821-43D9-B67C-47B434FF2AE4}" destId="{CDC44651-83FF-474D-92F2-267D43BB56BE}" srcOrd="0" destOrd="0" presId="urn:microsoft.com/office/officeart/2008/layout/LinedList"/>
    <dgm:cxn modelId="{AB9D7535-B9DA-45A5-A817-8486505C530B}" type="presParOf" srcId="{57A8F604-E821-43D9-B67C-47B434FF2AE4}" destId="{451B54F2-98FC-4142-B08F-9A0A136AEE6F}" srcOrd="1" destOrd="0" presId="urn:microsoft.com/office/officeart/2008/layout/LinedList"/>
    <dgm:cxn modelId="{5474BAFA-DAA8-401D-BE16-26B1A0BE059C}" type="presParOf" srcId="{451B54F2-98FC-4142-B08F-9A0A136AEE6F}" destId="{F721B457-6CA7-4F63-8227-C72D0585F1AC}" srcOrd="0" destOrd="0" presId="urn:microsoft.com/office/officeart/2008/layout/LinedList"/>
    <dgm:cxn modelId="{3B2B891B-98CD-464E-9D98-0D0E90F4B787}" type="presParOf" srcId="{451B54F2-98FC-4142-B08F-9A0A136AEE6F}" destId="{9627106A-8D9E-412B-A1E2-C2DED142A4EB}" srcOrd="1" destOrd="0" presId="urn:microsoft.com/office/officeart/2008/layout/LinedList"/>
    <dgm:cxn modelId="{77B386E5-9B83-4F22-A1A4-CD7BF5CFCA15}" type="presParOf" srcId="{57A8F604-E821-43D9-B67C-47B434FF2AE4}" destId="{DEB47405-8429-478B-B14B-56D53312291B}" srcOrd="2" destOrd="0" presId="urn:microsoft.com/office/officeart/2008/layout/LinedList"/>
    <dgm:cxn modelId="{ECF3194A-E47E-44EE-8DC6-300EF4E6A5C0}" type="presParOf" srcId="{57A8F604-E821-43D9-B67C-47B434FF2AE4}" destId="{76C49FD2-7681-40AF-B420-E57DD7F977E2}" srcOrd="3" destOrd="0" presId="urn:microsoft.com/office/officeart/2008/layout/LinedList"/>
    <dgm:cxn modelId="{4037D0F3-181C-4DFC-8362-4D924821C861}" type="presParOf" srcId="{76C49FD2-7681-40AF-B420-E57DD7F977E2}" destId="{46C0BC73-36ED-4E04-BC90-499B539E08F2}" srcOrd="0" destOrd="0" presId="urn:microsoft.com/office/officeart/2008/layout/LinedList"/>
    <dgm:cxn modelId="{2A865B87-42C3-47E8-9083-665D8CD33C81}" type="presParOf" srcId="{76C49FD2-7681-40AF-B420-E57DD7F977E2}" destId="{7AD1478D-3092-415A-86A4-55971D4D599C}" srcOrd="1" destOrd="0" presId="urn:microsoft.com/office/officeart/2008/layout/LinedList"/>
    <dgm:cxn modelId="{1D2FBB32-5DC4-477C-96EE-755A0241DBC6}" type="presParOf" srcId="{57A8F604-E821-43D9-B67C-47B434FF2AE4}" destId="{E5980A97-2F36-4622-813A-914EC9969A73}" srcOrd="4" destOrd="0" presId="urn:microsoft.com/office/officeart/2008/layout/LinedList"/>
    <dgm:cxn modelId="{A26EA465-DC93-4C80-B111-394E8044DA9B}" type="presParOf" srcId="{57A8F604-E821-43D9-B67C-47B434FF2AE4}" destId="{3F41291A-4FD8-4744-A3CD-D90A3BF5F2EB}" srcOrd="5" destOrd="0" presId="urn:microsoft.com/office/officeart/2008/layout/LinedList"/>
    <dgm:cxn modelId="{3EFE8614-98D3-44C2-A3CD-8A79A762219E}" type="presParOf" srcId="{3F41291A-4FD8-4744-A3CD-D90A3BF5F2EB}" destId="{9C29BD08-D045-4736-B7CF-AC9CAA1E2354}" srcOrd="0" destOrd="0" presId="urn:microsoft.com/office/officeart/2008/layout/LinedList"/>
    <dgm:cxn modelId="{C98BF2B6-973E-4E99-9DFD-F357FDC304B8}" type="presParOf" srcId="{3F41291A-4FD8-4744-A3CD-D90A3BF5F2EB}" destId="{E3214A96-D05F-4796-87CE-83824E0CDB71}" srcOrd="1" destOrd="0" presId="urn:microsoft.com/office/officeart/2008/layout/LinedList"/>
    <dgm:cxn modelId="{948E0B87-9C9F-43B0-8F8F-CC1476FE6A4E}" type="presParOf" srcId="{57A8F604-E821-43D9-B67C-47B434FF2AE4}" destId="{12F04AC2-DF03-4AE5-95B9-4BA47D8D83F1}" srcOrd="6" destOrd="0" presId="urn:microsoft.com/office/officeart/2008/layout/LinedList"/>
    <dgm:cxn modelId="{EEEDE3B3-8E05-45F0-A0E9-A5535A6070EC}" type="presParOf" srcId="{57A8F604-E821-43D9-B67C-47B434FF2AE4}" destId="{535D979B-9B02-49A5-9D0B-1D99CEAABD4C}" srcOrd="7" destOrd="0" presId="urn:microsoft.com/office/officeart/2008/layout/LinedList"/>
    <dgm:cxn modelId="{597CE19F-4A4B-4617-BB38-AD493F1D726A}" type="presParOf" srcId="{535D979B-9B02-49A5-9D0B-1D99CEAABD4C}" destId="{AB274E3E-7156-44DA-A06E-7238630B6366}" srcOrd="0" destOrd="0" presId="urn:microsoft.com/office/officeart/2008/layout/LinedList"/>
    <dgm:cxn modelId="{5EC04265-9114-4F4E-A719-0FA0D81987DB}" type="presParOf" srcId="{535D979B-9B02-49A5-9D0B-1D99CEAABD4C}" destId="{7BADF1C1-0AE5-4F66-9989-581D80A7491E}" srcOrd="1" destOrd="0" presId="urn:microsoft.com/office/officeart/2008/layout/LinedList"/>
    <dgm:cxn modelId="{2FEEA8BC-BDFC-44DE-AB05-3706BB7FC406}" type="presParOf" srcId="{57A8F604-E821-43D9-B67C-47B434FF2AE4}" destId="{CB032BDF-EC6A-45FB-A8B3-86E7F8DD6319}" srcOrd="8" destOrd="0" presId="urn:microsoft.com/office/officeart/2008/layout/LinedList"/>
    <dgm:cxn modelId="{FCE21091-3BB5-4220-A0B2-A354E96D21BE}" type="presParOf" srcId="{57A8F604-E821-43D9-B67C-47B434FF2AE4}" destId="{A64260F4-1468-4C5C-B329-04C9CF9B5012}" srcOrd="9" destOrd="0" presId="urn:microsoft.com/office/officeart/2008/layout/LinedList"/>
    <dgm:cxn modelId="{C44485B0-E6A0-4A92-BB0E-78ECA0F7E4E4}" type="presParOf" srcId="{A64260F4-1468-4C5C-B329-04C9CF9B5012}" destId="{9ED30B11-D35C-428B-A9D7-DB724AEF5824}" srcOrd="0" destOrd="0" presId="urn:microsoft.com/office/officeart/2008/layout/LinedList"/>
    <dgm:cxn modelId="{7DD993DA-20C1-4674-B64F-BACF6BA5D426}" type="presParOf" srcId="{A64260F4-1468-4C5C-B329-04C9CF9B5012}" destId="{34D7701F-CABD-4366-8F74-4C3D4C6A5C0A}" srcOrd="1" destOrd="0" presId="urn:microsoft.com/office/officeart/2008/layout/LinedList"/>
    <dgm:cxn modelId="{059F3AEE-AFF9-4718-AA2B-3AB96ACE181E}" type="presParOf" srcId="{57A8F604-E821-43D9-B67C-47B434FF2AE4}" destId="{263C6297-839F-403D-B818-BC230626E49E}" srcOrd="10" destOrd="0" presId="urn:microsoft.com/office/officeart/2008/layout/LinedList"/>
    <dgm:cxn modelId="{ED91114E-E6C8-4EC1-A46B-59B86DF45D4F}" type="presParOf" srcId="{57A8F604-E821-43D9-B67C-47B434FF2AE4}" destId="{E2E91063-81ED-48A7-B750-642F0A4EE799}" srcOrd="11" destOrd="0" presId="urn:microsoft.com/office/officeart/2008/layout/LinedList"/>
    <dgm:cxn modelId="{8966C6F6-A3A5-4ACA-ADF9-910F95735730}" type="presParOf" srcId="{E2E91063-81ED-48A7-B750-642F0A4EE799}" destId="{8C5F83F3-6B81-408E-A142-605D300DB33D}" srcOrd="0" destOrd="0" presId="urn:microsoft.com/office/officeart/2008/layout/LinedList"/>
    <dgm:cxn modelId="{43F06C7B-45A3-457A-AE3A-D273532A995B}" type="presParOf" srcId="{E2E91063-81ED-48A7-B750-642F0A4EE799}" destId="{06A15A6C-7BD1-473D-ACC8-37EB097E0B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44651-83FF-474D-92F2-267D43BB56BE}">
      <dsp:nvSpPr>
        <dsp:cNvPr id="0" name=""/>
        <dsp:cNvSpPr/>
      </dsp:nvSpPr>
      <dsp:spPr>
        <a:xfrm>
          <a:off x="0" y="1775"/>
          <a:ext cx="11024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1B457-6CA7-4F63-8227-C72D0585F1AC}">
      <dsp:nvSpPr>
        <dsp:cNvPr id="0" name=""/>
        <dsp:cNvSpPr/>
      </dsp:nvSpPr>
      <dsp:spPr>
        <a:xfrm>
          <a:off x="0" y="1775"/>
          <a:ext cx="11024743" cy="6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Dynamics of System</a:t>
          </a:r>
        </a:p>
      </dsp:txBody>
      <dsp:txXfrm>
        <a:off x="0" y="1775"/>
        <a:ext cx="11024743" cy="605493"/>
      </dsp:txXfrm>
    </dsp:sp>
    <dsp:sp modelId="{DEB47405-8429-478B-B14B-56D53312291B}">
      <dsp:nvSpPr>
        <dsp:cNvPr id="0" name=""/>
        <dsp:cNvSpPr/>
      </dsp:nvSpPr>
      <dsp:spPr>
        <a:xfrm>
          <a:off x="0" y="607268"/>
          <a:ext cx="11024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0BC73-36ED-4E04-BC90-499B539E08F2}">
      <dsp:nvSpPr>
        <dsp:cNvPr id="0" name=""/>
        <dsp:cNvSpPr/>
      </dsp:nvSpPr>
      <dsp:spPr>
        <a:xfrm>
          <a:off x="0" y="607268"/>
          <a:ext cx="11024743" cy="6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State Space Model</a:t>
          </a:r>
        </a:p>
      </dsp:txBody>
      <dsp:txXfrm>
        <a:off x="0" y="607268"/>
        <a:ext cx="11024743" cy="605493"/>
      </dsp:txXfrm>
    </dsp:sp>
    <dsp:sp modelId="{E5980A97-2F36-4622-813A-914EC9969A73}">
      <dsp:nvSpPr>
        <dsp:cNvPr id="0" name=""/>
        <dsp:cNvSpPr/>
      </dsp:nvSpPr>
      <dsp:spPr>
        <a:xfrm>
          <a:off x="0" y="1212762"/>
          <a:ext cx="11024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BD08-D045-4736-B7CF-AC9CAA1E2354}">
      <dsp:nvSpPr>
        <dsp:cNvPr id="0" name=""/>
        <dsp:cNvSpPr/>
      </dsp:nvSpPr>
      <dsp:spPr>
        <a:xfrm>
          <a:off x="0" y="1212762"/>
          <a:ext cx="11024743" cy="6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Objective of Design</a:t>
          </a:r>
        </a:p>
      </dsp:txBody>
      <dsp:txXfrm>
        <a:off x="0" y="1212762"/>
        <a:ext cx="11024743" cy="605493"/>
      </dsp:txXfrm>
    </dsp:sp>
    <dsp:sp modelId="{12F04AC2-DF03-4AE5-95B9-4BA47D8D83F1}">
      <dsp:nvSpPr>
        <dsp:cNvPr id="0" name=""/>
        <dsp:cNvSpPr/>
      </dsp:nvSpPr>
      <dsp:spPr>
        <a:xfrm>
          <a:off x="0" y="1818255"/>
          <a:ext cx="11024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74E3E-7156-44DA-A06E-7238630B6366}">
      <dsp:nvSpPr>
        <dsp:cNvPr id="0" name=""/>
        <dsp:cNvSpPr/>
      </dsp:nvSpPr>
      <dsp:spPr>
        <a:xfrm>
          <a:off x="0" y="1818255"/>
          <a:ext cx="11024743" cy="6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Design of Controller</a:t>
          </a:r>
        </a:p>
      </dsp:txBody>
      <dsp:txXfrm>
        <a:off x="0" y="1818255"/>
        <a:ext cx="11024743" cy="605493"/>
      </dsp:txXfrm>
    </dsp:sp>
    <dsp:sp modelId="{CB032BDF-EC6A-45FB-A8B3-86E7F8DD6319}">
      <dsp:nvSpPr>
        <dsp:cNvPr id="0" name=""/>
        <dsp:cNvSpPr/>
      </dsp:nvSpPr>
      <dsp:spPr>
        <a:xfrm>
          <a:off x="0" y="2423748"/>
          <a:ext cx="11024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30B11-D35C-428B-A9D7-DB724AEF5824}">
      <dsp:nvSpPr>
        <dsp:cNvPr id="0" name=""/>
        <dsp:cNvSpPr/>
      </dsp:nvSpPr>
      <dsp:spPr>
        <a:xfrm>
          <a:off x="0" y="2423748"/>
          <a:ext cx="11024743" cy="6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Justification of performance of controller</a:t>
          </a:r>
        </a:p>
      </dsp:txBody>
      <dsp:txXfrm>
        <a:off x="0" y="2423748"/>
        <a:ext cx="11024743" cy="605493"/>
      </dsp:txXfrm>
    </dsp:sp>
    <dsp:sp modelId="{263C6297-839F-403D-B818-BC230626E49E}">
      <dsp:nvSpPr>
        <dsp:cNvPr id="0" name=""/>
        <dsp:cNvSpPr/>
      </dsp:nvSpPr>
      <dsp:spPr>
        <a:xfrm>
          <a:off x="0" y="3029242"/>
          <a:ext cx="11024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F83F3-6B81-408E-A142-605D300DB33D}">
      <dsp:nvSpPr>
        <dsp:cNvPr id="0" name=""/>
        <dsp:cNvSpPr/>
      </dsp:nvSpPr>
      <dsp:spPr>
        <a:xfrm>
          <a:off x="0" y="3029242"/>
          <a:ext cx="11024743" cy="6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Output Plots for different trajectories</a:t>
          </a:r>
        </a:p>
      </dsp:txBody>
      <dsp:txXfrm>
        <a:off x="0" y="3029242"/>
        <a:ext cx="11024743" cy="605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DFE9B-FC0B-4CDA-9E4A-A5AE03B05F8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71084-A138-4B5E-8726-9FC1A650B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5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small angle estimation, sin theta=theta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1084-A138-4B5E-8726-9FC1A650BDD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6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Although we have access to torque z and total </a:t>
            </a:r>
            <a:r>
              <a:rPr lang="en-IN" err="1"/>
              <a:t>thrust,for</a:t>
            </a:r>
            <a:r>
              <a:rPr lang="en-IN"/>
              <a:t> our case we have just focused on tracking X and Y,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1084-A138-4B5E-8726-9FC1A650BDD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9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These poles values are set based on trial and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1084-A138-4B5E-8726-9FC1A650BDD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2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 is basically a  gain to match </a:t>
            </a:r>
            <a:r>
              <a:rPr lang="en-US" err="1"/>
              <a:t>Yref</a:t>
            </a:r>
            <a:r>
              <a:rPr lang="en-US"/>
              <a:t> to </a:t>
            </a:r>
            <a:r>
              <a:rPr lang="en-US" err="1"/>
              <a:t>Uref</a:t>
            </a:r>
            <a:r>
              <a:rPr lang="en-US"/>
              <a:t> ,so there is no Steady state error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1084-A138-4B5E-8726-9FC1A650BDD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6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35290718_State_Space_System_Modeling_of_a_Quad_Copter_UA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6CB4-BEF9-4B09-1A88-B8B18E1CE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-125076"/>
            <a:ext cx="5726621" cy="4079925"/>
          </a:xfrm>
        </p:spPr>
        <p:txBody>
          <a:bodyPr/>
          <a:lstStyle/>
          <a:p>
            <a:br>
              <a:rPr lang="en-US"/>
            </a:br>
            <a:r>
              <a:rPr lang="en-US"/>
              <a:t>Linear tracking of drone on a stochastically moving platform	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5546F-EDEE-51AE-8009-AADB9E12DB3B}"/>
              </a:ext>
            </a:extLst>
          </p:cNvPr>
          <p:cNvSpPr txBox="1"/>
          <p:nvPr/>
        </p:nvSpPr>
        <p:spPr>
          <a:xfrm>
            <a:off x="261684" y="5448955"/>
            <a:ext cx="2859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EE650 MINI PROJECT</a:t>
            </a:r>
            <a:endParaRPr lang="en-IN"/>
          </a:p>
        </p:txBody>
      </p:sp>
      <p:pic>
        <p:nvPicPr>
          <p:cNvPr id="7" name="Picture 6" descr="A drone flying over a table&#10;&#10;Description automatically generated">
            <a:extLst>
              <a:ext uri="{FF2B5EF4-FFF2-40B4-BE49-F238E27FC236}">
                <a16:creationId xmlns:a16="http://schemas.microsoft.com/office/drawing/2014/main" id="{4D0D362A-FCA4-D8D4-9284-19F27D74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78" r="17317"/>
          <a:stretch/>
        </p:blipFill>
        <p:spPr>
          <a:xfrm>
            <a:off x="858546" y="320349"/>
            <a:ext cx="4772967" cy="4079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EE6B05-3936-3726-0E6E-9433D56534F3}"/>
              </a:ext>
            </a:extLst>
          </p:cNvPr>
          <p:cNvSpPr txBox="1"/>
          <p:nvPr/>
        </p:nvSpPr>
        <p:spPr>
          <a:xfrm>
            <a:off x="8716715" y="5448955"/>
            <a:ext cx="972302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/>
              <a:t>RITWIK SHANKAR(210866)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13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4A27-FFEE-3A61-8ADF-CD4D8E9D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2" y="447188"/>
            <a:ext cx="12152741" cy="97045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Justification for the performance of the controller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4DEE-C6A8-7365-8F86-070DFAD5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99" y="1896939"/>
            <a:ext cx="11393629" cy="5100577"/>
          </a:xfrm>
        </p:spPr>
        <p:txBody>
          <a:bodyPr/>
          <a:lstStyle/>
          <a:p>
            <a:r>
              <a:rPr lang="en-US" sz="1900" b="1">
                <a:ea typeface="+mn-lt"/>
                <a:cs typeface="+mn-lt"/>
              </a:rPr>
              <a:t>CONTROLLER GAINS</a:t>
            </a:r>
            <a:r>
              <a:rPr lang="en-US" sz="1900">
                <a:ea typeface="+mn-lt"/>
                <a:cs typeface="+mn-lt"/>
              </a:rPr>
              <a:t>: THE CONTROLLER GAINS PLACE THE POLES AT SPECIFIC LOCATIONS, INFLUENCING THE SYSTEM'S STABILITY AND RESPONSE SPEED. WE HAVE ARBITRARILY CHOSEN OUR POLES TO BE [-30, -35, -45, -40, -30.5, -35.5, -45.5, -40.5]. </a:t>
            </a:r>
            <a:endParaRPr lang="en-US" sz="1900"/>
          </a:p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  <a:p>
            <a:r>
              <a:rPr lang="en-US" sz="1900" b="1">
                <a:ea typeface="+mn-lt"/>
                <a:cs typeface="+mn-lt"/>
              </a:rPr>
              <a:t>VELOCITY DEPENDENCE</a:t>
            </a:r>
            <a:r>
              <a:rPr lang="en-US" sz="1900">
                <a:ea typeface="+mn-lt"/>
                <a:cs typeface="+mn-lt"/>
              </a:rPr>
              <a:t>: THE MAXIMUM VELOCITY OF THE DRONE IS DEPENDENT ON THE POLE PLACEMENT OF THE CONTROLLER AS WELL AS THE INITIAL CONDITIONS.</a:t>
            </a:r>
          </a:p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  <a:p>
            <a:r>
              <a:rPr lang="en-US" sz="1900" b="1">
                <a:ea typeface="+mn-lt"/>
                <a:cs typeface="+mn-lt"/>
              </a:rPr>
              <a:t>PERFORMANCE METRICS</a:t>
            </a:r>
            <a:r>
              <a:rPr lang="en-US" sz="1900">
                <a:ea typeface="+mn-lt"/>
                <a:cs typeface="+mn-lt"/>
              </a:rPr>
              <a:t>: WE GET A SETTLING TIME OF ABOUT 0.24s FOR THE SELECTED POLES. </a:t>
            </a:r>
          </a:p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  <a:p>
            <a:r>
              <a:rPr lang="en-US" sz="1900" b="1">
                <a:ea typeface="+mn-lt"/>
                <a:cs typeface="+mn-lt"/>
              </a:rPr>
              <a:t>ADJUSTMENTS</a:t>
            </a:r>
            <a:r>
              <a:rPr lang="en-US" sz="1900">
                <a:ea typeface="+mn-lt"/>
                <a:cs typeface="+mn-lt"/>
              </a:rPr>
              <a:t>: DECREASING THE CONTROLLER GAINS LEADS TO FASTER SETTLING TIME BUT INCREASES STEADY STATE ERROR AND GENERATES IMPRACTICAL MOTION DEMANDS . 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3368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8C54-E9E2-9B57-E47C-F74EC660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</a:t>
            </a:r>
            <a:r>
              <a:rPr lang="en-US" err="1"/>
              <a:t>Luenberger</a:t>
            </a:r>
            <a:r>
              <a:rPr lang="en-US"/>
              <a:t> Observer</a:t>
            </a:r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5AF4F3-8197-2499-7049-8AC54BE3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9124"/>
          <a:stretch/>
        </p:blipFill>
        <p:spPr>
          <a:xfrm>
            <a:off x="275578" y="2321964"/>
            <a:ext cx="8297718" cy="573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16ACF93-77B7-A8B5-54C6-376E442E7319}"/>
              </a:ext>
            </a:extLst>
          </p:cNvPr>
          <p:cNvGrpSpPr/>
          <p:nvPr/>
        </p:nvGrpSpPr>
        <p:grpSpPr>
          <a:xfrm>
            <a:off x="-113" y="2715829"/>
            <a:ext cx="8297718" cy="1071019"/>
            <a:chOff x="308112" y="2527469"/>
            <a:chExt cx="8297718" cy="1071019"/>
          </a:xfrm>
        </p:grpSpPr>
        <p:pic>
          <p:nvPicPr>
            <p:cNvPr id="6" name="Content Placeholder 3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3766BDAE-8E85-2641-8326-7E751CE44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0352" t="30415" r="-105" b="35945"/>
            <a:stretch/>
          </p:blipFill>
          <p:spPr>
            <a:xfrm>
              <a:off x="572347" y="2527469"/>
              <a:ext cx="4958086" cy="62483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Content Placeholder 3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295B6838-A726-B5C2-2A85-D33896F1B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8981" b="-463"/>
            <a:stretch/>
          </p:blipFill>
          <p:spPr>
            <a:xfrm>
              <a:off x="308112" y="3013757"/>
              <a:ext cx="8297718" cy="58473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9" name="Picture 8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663117BA-1704-8087-367A-290AEFD7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7" y="6116418"/>
            <a:ext cx="10436832" cy="7382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998C04-212D-D6EE-5E57-4DE113FBAFEF}"/>
              </a:ext>
            </a:extLst>
          </p:cNvPr>
          <p:cNvGrpSpPr/>
          <p:nvPr/>
        </p:nvGrpSpPr>
        <p:grpSpPr>
          <a:xfrm>
            <a:off x="85616" y="3782541"/>
            <a:ext cx="11156025" cy="2377196"/>
            <a:chOff x="0" y="1958879"/>
            <a:chExt cx="12192000" cy="2942274"/>
          </a:xfrm>
        </p:grpSpPr>
        <p:pic>
          <p:nvPicPr>
            <p:cNvPr id="10" name="Picture 9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2A2FE065-7BFB-76D7-288B-41201797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958879"/>
              <a:ext cx="12192000" cy="2940242"/>
            </a:xfrm>
            <a:prstGeom prst="rect">
              <a:avLst/>
            </a:prstGeom>
          </p:spPr>
        </p:pic>
        <p:pic>
          <p:nvPicPr>
            <p:cNvPr id="11" name="Picture 10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CA991055-A663-BFAA-7453-2D8567C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5798" r="-70" b="75350"/>
            <a:stretch/>
          </p:blipFill>
          <p:spPr>
            <a:xfrm>
              <a:off x="5702157" y="4176384"/>
              <a:ext cx="5397727" cy="724769"/>
            </a:xfrm>
            <a:prstGeom prst="rect">
              <a:avLst/>
            </a:prstGeom>
          </p:spPr>
        </p:pic>
      </p:grpSp>
      <p:pic>
        <p:nvPicPr>
          <p:cNvPr id="3" name="Picture 2" descr="A black background with numbers and equations&#10;&#10;Description automatically generated">
            <a:extLst>
              <a:ext uri="{FF2B5EF4-FFF2-40B4-BE49-F238E27FC236}">
                <a16:creationId xmlns:a16="http://schemas.microsoft.com/office/drawing/2014/main" id="{E959BBC9-4FD6-FF56-DD4E-97E0A31EB9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88" r="14836" b="392"/>
          <a:stretch/>
        </p:blipFill>
        <p:spPr>
          <a:xfrm>
            <a:off x="8258492" y="2122578"/>
            <a:ext cx="3930398" cy="28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9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6D98-061D-0E60-FFC7-9764B526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64" y="447188"/>
            <a:ext cx="11333998" cy="970450"/>
          </a:xfrm>
        </p:spPr>
        <p:txBody>
          <a:bodyPr/>
          <a:lstStyle/>
          <a:p>
            <a:r>
              <a:rPr lang="en-US"/>
              <a:t>Justification for the performance of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511B-B245-5C72-6001-2C0DF91E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32" y="2188040"/>
            <a:ext cx="11881650" cy="45440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>
                <a:ea typeface="+mn-lt"/>
                <a:cs typeface="+mn-lt"/>
              </a:rPr>
              <a:t>OBSERVER GAINS</a:t>
            </a:r>
            <a:r>
              <a:rPr lang="en-US" sz="1600">
                <a:ea typeface="+mn-lt"/>
                <a:cs typeface="+mn-lt"/>
              </a:rPr>
              <a:t>: WE PLACED THE POLES OF L_TRACKING AT [-105, -100, -90, -95, -105.5, -100.5, -90.5, -95.5] TO ACHIEVE FAST CONVERGENCE, WHILE ALSO MAINTAINING THE ROBUSTNESS OF THE OBSERVER. </a:t>
            </a:r>
            <a:endParaRPr lang="en-US" sz="1600"/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POLE PLACEMENT</a:t>
            </a:r>
            <a:r>
              <a:rPr lang="en-US" sz="1600">
                <a:ea typeface="+mn-lt"/>
                <a:cs typeface="+mn-lt"/>
              </a:rPr>
              <a:t>: FASTER CONVERGENCE OF THE OBSERVER REDUCES THE TIME IT TAKES TO ESTIMATE THE ACTUAL STATE. </a:t>
            </a: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STATE ESTIMATION ACCURACY</a:t>
            </a:r>
            <a:r>
              <a:rPr lang="en-US" sz="1600">
                <a:ea typeface="+mn-lt"/>
                <a:cs typeface="+mn-lt"/>
              </a:rPr>
              <a:t>: THE OBSERVER IS DESIGNED TO PROVIDE ACCURATE ESTIMATES OF THE UNMEASURED STATES OF THE SYSTEM. </a:t>
            </a: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ROBUSTNESS TO DISTURBANCES</a:t>
            </a:r>
            <a:r>
              <a:rPr lang="en-US" sz="1600">
                <a:ea typeface="+mn-lt"/>
                <a:cs typeface="+mn-lt"/>
              </a:rPr>
              <a:t>: A WELL-PERFORMING OBSERVER SHOULD EXHIBIT FAST CONVERGENCE, LOW STEADY-STATE ERROR, AND ROBUSTNESS TO DISTURBANCES. </a:t>
            </a: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TUNING ADJUSTMENTS</a:t>
            </a:r>
            <a:r>
              <a:rPr lang="en-US" sz="1600">
                <a:ea typeface="+mn-lt"/>
                <a:cs typeface="+mn-lt"/>
              </a:rPr>
              <a:t>: PLACING POLES FURTHER FROM THE ORIGIN (NEGATIVE) ENHANCES THE CONVERGENCE, OBSERVER GAINS CAN BE ADJUSTED TO BALANCE THE TRADE-OFF BETWEEN CONVERGENCE SPEED AND ROBUSTNESS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7112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CEF1C-EAE1-CE5D-7B47-8827AADB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4B0D-1CCC-E7C5-1BAB-DB0F90E5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54" y="1238521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PATH TRACKING*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88BB8-F72B-5177-553B-8BADD77357D3}"/>
              </a:ext>
            </a:extLst>
          </p:cNvPr>
          <p:cNvSpPr txBox="1"/>
          <p:nvPr/>
        </p:nvSpPr>
        <p:spPr>
          <a:xfrm>
            <a:off x="88392" y="6463057"/>
            <a:ext cx="7601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1200">
                <a:solidFill>
                  <a:srgbClr val="212121"/>
                </a:solidFill>
                <a:latin typeface="+mn-lt"/>
                <a:ea typeface="+mn-ea"/>
                <a:cs typeface="+mn-cs"/>
              </a:rPr>
              <a:t>*RUN CODE (PLOT NO:3) TO GENERATE LIVE SIM(AND MP4 video)</a:t>
            </a:r>
            <a:endParaRPr lang="en-IN" sz="1600">
              <a:solidFill>
                <a:srgbClr val="212121"/>
              </a:solidFill>
            </a:endParaRPr>
          </a:p>
        </p:txBody>
      </p:sp>
      <p:pic>
        <p:nvPicPr>
          <p:cNvPr id="27" name="Picture 26" descr="A graph with lines and a graph&#10;&#10;Description automatically generated with medium confidence">
            <a:extLst>
              <a:ext uri="{FF2B5EF4-FFF2-40B4-BE49-F238E27FC236}">
                <a16:creationId xmlns:a16="http://schemas.microsoft.com/office/drawing/2014/main" id="{22B4A890-9AEB-CE70-FC23-6015DB45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85" y="1603395"/>
            <a:ext cx="9353229" cy="4803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336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ED118-B64A-9051-008A-682F6D9C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Simulation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24AD-D039-71E1-467F-4EF3EE9B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Sinusoidal circle*</a:t>
            </a:r>
          </a:p>
        </p:txBody>
      </p:sp>
      <p:pic>
        <p:nvPicPr>
          <p:cNvPr id="5" name="Picture 4" descr="A graph of different positions">
            <a:extLst>
              <a:ext uri="{FF2B5EF4-FFF2-40B4-BE49-F238E27FC236}">
                <a16:creationId xmlns:a16="http://schemas.microsoft.com/office/drawing/2014/main" id="{93C0DF9D-4762-A30B-5830-3D95ADD7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96" y="1457325"/>
            <a:ext cx="6408723" cy="4806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B5E39-4E24-287B-3E98-8651543FE007}"/>
              </a:ext>
            </a:extLst>
          </p:cNvPr>
          <p:cNvSpPr txBox="1"/>
          <p:nvPr/>
        </p:nvSpPr>
        <p:spPr>
          <a:xfrm>
            <a:off x="88392" y="6463057"/>
            <a:ext cx="6099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>
                <a:solidFill>
                  <a:srgbClr val="212121"/>
                </a:solidFill>
                <a:latin typeface="+mn-lt"/>
                <a:ea typeface="+mn-ea"/>
                <a:cs typeface="+mn-cs"/>
              </a:rPr>
              <a:t>*RUN CODE (PLOT </a:t>
            </a:r>
            <a:r>
              <a:rPr lang="en-US" sz="1400">
                <a:solidFill>
                  <a:srgbClr val="212121"/>
                </a:solidFill>
              </a:rPr>
              <a:t>NO:2) </a:t>
            </a:r>
            <a:r>
              <a:rPr lang="en-US" sz="1400" kern="1200">
                <a:solidFill>
                  <a:srgbClr val="212121"/>
                </a:solidFill>
                <a:latin typeface="+mn-lt"/>
                <a:ea typeface="+mn-ea"/>
                <a:cs typeface="+mn-cs"/>
              </a:rPr>
              <a:t>TO GENERATE LIVE SIM(AND MP4 video) </a:t>
            </a:r>
            <a:endParaRPr lang="en-IN" sz="140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0EAAD-E51C-CEAB-B4CB-EAD5D0E3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PRACTICAL UTILISATIONS</a:t>
            </a:r>
            <a:endParaRPr lang="en-US" sz="3200">
              <a:solidFill>
                <a:srgbClr val="212121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F851F9C-0D9E-88C6-6A88-F73F688D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14" y="2349499"/>
            <a:ext cx="3691864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670321-C88B-3556-17D2-038E3F35EF8F}"/>
              </a:ext>
            </a:extLst>
          </p:cNvPr>
          <p:cNvSpPr txBox="1">
            <a:spLocks/>
          </p:cNvSpPr>
          <p:nvPr/>
        </p:nvSpPr>
        <p:spPr>
          <a:xfrm>
            <a:off x="4594892" y="2580931"/>
            <a:ext cx="7397496" cy="41873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12121"/>
                </a:solidFill>
              </a:rPr>
              <a:t>SHIP DECK LANDING OF A UAV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12121"/>
                </a:solidFill>
              </a:rPr>
              <a:t>WAREHOUSE ROBOT 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12121"/>
                </a:solidFill>
              </a:rPr>
              <a:t>DRONE SURVEILLANCE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12121"/>
                </a:solidFill>
              </a:rPr>
              <a:t>CROP SPRAYING FROM DRONES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12121"/>
                </a:solidFill>
              </a:rPr>
              <a:t>LOGISTICS AND DELIVERY DRONE ROUTING WITH ADAPTIVE PATHS</a:t>
            </a:r>
          </a:p>
          <a:p>
            <a:r>
              <a:rPr lang="en-IN" sz="1400" b="1" err="1"/>
              <a:t>urveillance</a:t>
            </a:r>
            <a:endParaRPr lang="en-IN" sz="14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rgbClr val="21212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4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CD9C-2402-75BF-B6F1-1C5926DC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45" y="820654"/>
            <a:ext cx="10571998" cy="970450"/>
          </a:xfrm>
        </p:spPr>
        <p:txBody>
          <a:bodyPr/>
          <a:lstStyle/>
          <a:p>
            <a:r>
              <a:rPr lang="en-US" sz="440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48C9B-0367-9F1D-F51E-7AAE09B1EE76}"/>
              </a:ext>
            </a:extLst>
          </p:cNvPr>
          <p:cNvSpPr txBox="1"/>
          <p:nvPr/>
        </p:nvSpPr>
        <p:spPr>
          <a:xfrm>
            <a:off x="3375457" y="2661632"/>
            <a:ext cx="609904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b="1" err="1"/>
              <a:t>QnA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147581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8F0C-C760-6400-A060-713B5096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C337A54-A84C-E5A4-1375-D1FB3E12B1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0606" y="2424947"/>
          <a:ext cx="11024743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7972-8078-DD9C-44B5-33FD2BF9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Drone Dynamics</a:t>
            </a: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7A71BDE-9B3B-D219-1A8A-4501C9D4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07"/>
          <a:stretch/>
        </p:blipFill>
        <p:spPr>
          <a:xfrm>
            <a:off x="325349" y="2234629"/>
            <a:ext cx="10200735" cy="4550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119F4A-890B-5807-54B2-8D6A160CFC3C}"/>
              </a:ext>
            </a:extLst>
          </p:cNvPr>
          <p:cNvSpPr txBox="1"/>
          <p:nvPr/>
        </p:nvSpPr>
        <p:spPr>
          <a:xfrm>
            <a:off x="8476181" y="2234629"/>
            <a:ext cx="33904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 citation : </a:t>
            </a:r>
            <a:r>
              <a:rPr lang="en-US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Space System Modelling of a Quad Copter UAV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9681-7625-E52A-D86B-3B41627C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Space Model</a:t>
            </a:r>
          </a:p>
        </p:txBody>
      </p:sp>
      <p:pic>
        <p:nvPicPr>
          <p:cNvPr id="6" name="Content Placeholder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86A32CE-DBD8-D722-BE95-DD1BB6910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991" y="2049825"/>
            <a:ext cx="6347692" cy="4463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D4C797A-56F9-ADAB-D6DD-5B3F7A64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8865" b="179"/>
          <a:stretch/>
        </p:blipFill>
        <p:spPr>
          <a:xfrm>
            <a:off x="5059740" y="2054958"/>
            <a:ext cx="6178236" cy="47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8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98E2-8CFD-7BA8-CC89-6373F295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Space Model</a:t>
            </a:r>
          </a:p>
        </p:txBody>
      </p:sp>
      <p:pic>
        <p:nvPicPr>
          <p:cNvPr id="7" name="Content Placeholder 6" descr="A black background with white numbers and a black square&#10;&#10;Description automatically generated">
            <a:extLst>
              <a:ext uri="{FF2B5EF4-FFF2-40B4-BE49-F238E27FC236}">
                <a16:creationId xmlns:a16="http://schemas.microsoft.com/office/drawing/2014/main" id="{60AC5084-6CFB-9912-C29D-18FD1733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4651" b="52131"/>
          <a:stretch/>
        </p:blipFill>
        <p:spPr>
          <a:xfrm>
            <a:off x="0" y="2203485"/>
            <a:ext cx="6201115" cy="2235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5F46A75-B470-C5FF-6680-E1C9EE20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3" r="77463" b="79705"/>
          <a:stretch/>
        </p:blipFill>
        <p:spPr>
          <a:xfrm>
            <a:off x="5287309" y="4053122"/>
            <a:ext cx="2057587" cy="499272"/>
          </a:xfrm>
          <a:prstGeom prst="rect">
            <a:avLst/>
          </a:prstGeom>
        </p:spPr>
      </p:pic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430C6B4-5EFE-FFCB-1345-B1BF1ADF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6" t="-21446" r="78510" b="105191"/>
          <a:stretch/>
        </p:blipFill>
        <p:spPr>
          <a:xfrm>
            <a:off x="531962" y="1711194"/>
            <a:ext cx="2519332" cy="64692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2F27CC0-896B-65FE-C48F-4DF315D38EAC}"/>
              </a:ext>
            </a:extLst>
          </p:cNvPr>
          <p:cNvGrpSpPr/>
          <p:nvPr/>
        </p:nvGrpSpPr>
        <p:grpSpPr>
          <a:xfrm>
            <a:off x="7367029" y="2276748"/>
            <a:ext cx="3897785" cy="1322031"/>
            <a:chOff x="7635656" y="1420991"/>
            <a:chExt cx="4717294" cy="1667087"/>
          </a:xfrm>
        </p:grpSpPr>
        <p:pic>
          <p:nvPicPr>
            <p:cNvPr id="11" name="Picture 10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D4280910-C36B-8FE4-4E4B-B3AB813D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843" t="5546" r="75354" b="76007"/>
            <a:stretch/>
          </p:blipFill>
          <p:spPr>
            <a:xfrm>
              <a:off x="8728274" y="1420991"/>
              <a:ext cx="2536400" cy="734130"/>
            </a:xfrm>
            <a:prstGeom prst="rect">
              <a:avLst/>
            </a:prstGeom>
          </p:spPr>
        </p:pic>
        <p:pic>
          <p:nvPicPr>
            <p:cNvPr id="13" name="Picture 12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E7AA5DE4-4643-FDDC-DD62-445ED8B96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2931" t="21441" r="28377" b="52176"/>
            <a:stretch/>
          </p:blipFill>
          <p:spPr>
            <a:xfrm>
              <a:off x="7635656" y="2038102"/>
              <a:ext cx="4717294" cy="10499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C26EC9-F509-083D-8E39-55D6F3FD9115}"/>
              </a:ext>
            </a:extLst>
          </p:cNvPr>
          <p:cNvGrpSpPr/>
          <p:nvPr/>
        </p:nvGrpSpPr>
        <p:grpSpPr>
          <a:xfrm>
            <a:off x="8195094" y="4786399"/>
            <a:ext cx="2510662" cy="1222794"/>
            <a:chOff x="8547340" y="4218493"/>
            <a:chExt cx="3042624" cy="1539095"/>
          </a:xfrm>
        </p:grpSpPr>
        <p:pic>
          <p:nvPicPr>
            <p:cNvPr id="15" name="Picture 14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240815A2-4A3F-5762-5BB0-BBA6657E0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661" t="50744" r="70383" b="32484"/>
            <a:stretch/>
          </p:blipFill>
          <p:spPr>
            <a:xfrm>
              <a:off x="8547340" y="4218493"/>
              <a:ext cx="3042624" cy="667462"/>
            </a:xfrm>
            <a:prstGeom prst="rect">
              <a:avLst/>
            </a:prstGeom>
          </p:spPr>
        </p:pic>
        <p:pic>
          <p:nvPicPr>
            <p:cNvPr id="16" name="Picture 15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9CE0939A-E82D-0271-6D37-F3E8C0F50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4248" t="66184" r="39115" b="6950"/>
            <a:stretch/>
          </p:blipFill>
          <p:spPr>
            <a:xfrm>
              <a:off x="9057735" y="4688397"/>
              <a:ext cx="2028421" cy="1069191"/>
            </a:xfrm>
            <a:prstGeom prst="rect">
              <a:avLst/>
            </a:prstGeom>
          </p:spPr>
        </p:pic>
      </p:grpSp>
      <p:pic>
        <p:nvPicPr>
          <p:cNvPr id="21" name="Content Placeholder 6" descr="A black background with white numbers and a black square&#10;&#10;Description automatically generated">
            <a:extLst>
              <a:ext uri="{FF2B5EF4-FFF2-40B4-BE49-F238E27FC236}">
                <a16:creationId xmlns:a16="http://schemas.microsoft.com/office/drawing/2014/main" id="{35FD2DAC-ACC1-582E-476E-7BA1A008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21" t="45961" r="26343"/>
          <a:stretch/>
        </p:blipFill>
        <p:spPr>
          <a:xfrm>
            <a:off x="531962" y="4302758"/>
            <a:ext cx="3550809" cy="2369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A black background with white numbers and symbols&#10;&#10;Description automatically generated">
            <a:extLst>
              <a:ext uri="{FF2B5EF4-FFF2-40B4-BE49-F238E27FC236}">
                <a16:creationId xmlns:a16="http://schemas.microsoft.com/office/drawing/2014/main" id="{A000E731-1C1F-144A-B50D-736C20BD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821" y="4470318"/>
            <a:ext cx="1592356" cy="22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792E-8D2D-F130-0259-1DB46F7C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of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9FBDA-5A84-84F8-9CD6-5FC612C06E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52"/>
          <a:stretch/>
        </p:blipFill>
        <p:spPr>
          <a:xfrm>
            <a:off x="1068292" y="4264092"/>
            <a:ext cx="10204704" cy="15029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2E0CFE-266A-F529-9407-06C7F2148B86}"/>
              </a:ext>
            </a:extLst>
          </p:cNvPr>
          <p:cNvSpPr/>
          <p:nvPr/>
        </p:nvSpPr>
        <p:spPr>
          <a:xfrm>
            <a:off x="0" y="2255909"/>
            <a:ext cx="12073812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get exte</a:t>
            </a: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rnal setpoints of X and Y position w</a:t>
            </a:r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hich are sent to our controller to track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Setpoints could be generated via Vision, Lidar or </a:t>
            </a:r>
            <a:r>
              <a:rPr lang="en-US" sz="32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MoCap</a:t>
            </a:r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C628E-05C3-412A-07F9-CBB9C4E599E4}"/>
              </a:ext>
            </a:extLst>
          </p:cNvPr>
          <p:cNvSpPr txBox="1"/>
          <p:nvPr/>
        </p:nvSpPr>
        <p:spPr>
          <a:xfrm>
            <a:off x="3827884" y="5829461"/>
            <a:ext cx="618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Poles of Original and Controlled system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5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3DD-4593-ED98-E9BF-AF490A03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Block Diagram of Controller</a:t>
            </a:r>
          </a:p>
        </p:txBody>
      </p:sp>
      <p:pic>
        <p:nvPicPr>
          <p:cNvPr id="4" name="Content Placeholder 3" descr="A diagram of a machine&#10;&#10;Description automatically generated">
            <a:extLst>
              <a:ext uri="{FF2B5EF4-FFF2-40B4-BE49-F238E27FC236}">
                <a16:creationId xmlns:a16="http://schemas.microsoft.com/office/drawing/2014/main" id="{339BE97A-3EB1-74F2-17AE-282A50984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8471" y="1223179"/>
            <a:ext cx="7553529" cy="406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294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2F9D-6B30-20D5-7B33-65C94E15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68" y="921641"/>
            <a:ext cx="10571998" cy="970450"/>
          </a:xfrm>
        </p:spPr>
        <p:txBody>
          <a:bodyPr/>
          <a:lstStyle/>
          <a:p>
            <a:r>
              <a:rPr lang="en-US">
                <a:solidFill>
                  <a:srgbClr val="ECECEC"/>
                </a:solidFill>
                <a:ea typeface="+mj-lt"/>
                <a:cs typeface="+mj-lt"/>
              </a:rPr>
              <a:t>Design of the state-feedback controller</a:t>
            </a:r>
            <a:endParaRPr lang="en-US"/>
          </a:p>
          <a:p>
            <a:endParaRPr lang="en-US" b="0" i="1">
              <a:solidFill>
                <a:srgbClr val="ECECEC"/>
              </a:solidFill>
            </a:endParaRPr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F559244-DEA5-CCB6-B31F-5BA71DD51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61" t="7857"/>
          <a:stretch/>
        </p:blipFill>
        <p:spPr>
          <a:xfrm>
            <a:off x="279473" y="2158610"/>
            <a:ext cx="10944614" cy="2211707"/>
          </a:xfr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AB88FE8-A9C9-733C-1770-0C109BED9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731" y="2477997"/>
            <a:ext cx="3792449" cy="780409"/>
          </a:xfrm>
          <a:prstGeom prst="rect">
            <a:avLst/>
          </a:prstGeom>
        </p:spPr>
      </p:pic>
      <p:pic>
        <p:nvPicPr>
          <p:cNvPr id="9" name="Picture 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24C1A29-557B-167F-9F95-ACA8E782B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873" y="3778643"/>
            <a:ext cx="6052121" cy="584985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9628F26-A15E-AF12-CE98-D8A874B83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20" y="4209239"/>
            <a:ext cx="11113213" cy="24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4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52B7-78A1-F6EE-07BB-75C74798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the state-feedback controller</a:t>
            </a:r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BC8600D-34D5-A075-D870-FB6C4221E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8" y="2586498"/>
            <a:ext cx="11746716" cy="1527632"/>
          </a:xfrm>
        </p:spPr>
      </p:pic>
      <p:pic>
        <p:nvPicPr>
          <p:cNvPr id="6" name="Picture 5" descr="A black background with pink numbers&#10;&#10;Description automatically generated">
            <a:extLst>
              <a:ext uri="{FF2B5EF4-FFF2-40B4-BE49-F238E27FC236}">
                <a16:creationId xmlns:a16="http://schemas.microsoft.com/office/drawing/2014/main" id="{A1032020-8D92-7ADD-1B72-51B33839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48" y="4121412"/>
            <a:ext cx="10938163" cy="888423"/>
          </a:xfrm>
          <a:prstGeom prst="rect">
            <a:avLst/>
          </a:prstGeom>
        </p:spPr>
      </p:pic>
      <p:pic>
        <p:nvPicPr>
          <p:cNvPr id="7" name="Picture 6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9E20B7B8-C81A-525F-1CC4-D70F072239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11" t="33558" r="211" b="-2942"/>
          <a:stretch/>
        </p:blipFill>
        <p:spPr>
          <a:xfrm>
            <a:off x="0" y="5208058"/>
            <a:ext cx="12192012" cy="15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42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527</Words>
  <Application>Microsoft Office PowerPoint</Application>
  <PresentationFormat>Widescreen</PresentationFormat>
  <Paragraphs>63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2</vt:lpstr>
      <vt:lpstr>Quotable</vt:lpstr>
      <vt:lpstr> Linear tracking of drone on a stochastically moving platform </vt:lpstr>
      <vt:lpstr>INDEX</vt:lpstr>
      <vt:lpstr>Drone Dynamics</vt:lpstr>
      <vt:lpstr>State Space Model</vt:lpstr>
      <vt:lpstr>State Space Model</vt:lpstr>
      <vt:lpstr>Objective of Controller</vt:lpstr>
      <vt:lpstr>Block Diagram of Controller</vt:lpstr>
      <vt:lpstr>Design of the state-feedback controller </vt:lpstr>
      <vt:lpstr>Design of the state-feedback controller</vt:lpstr>
      <vt:lpstr>Justification for the performance of the controller</vt:lpstr>
      <vt:lpstr>Design of Luenberger Observer</vt:lpstr>
      <vt:lpstr>Justification for the performance of observer</vt:lpstr>
      <vt:lpstr>PLOTS</vt:lpstr>
      <vt:lpstr>Simulation plots</vt:lpstr>
      <vt:lpstr>PRACTICAL UTILISATIONS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Ritwik Shankar</dc:creator>
  <cp:lastModifiedBy>Ritwik Shankar</cp:lastModifiedBy>
  <cp:revision>1</cp:revision>
  <dcterms:created xsi:type="dcterms:W3CDTF">2024-11-09T11:08:20Z</dcterms:created>
  <dcterms:modified xsi:type="dcterms:W3CDTF">2024-11-13T17:17:47Z</dcterms:modified>
</cp:coreProperties>
</file>