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371" r:id="rId114"/>
    <p:sldId id="372" r:id="rId115"/>
    <p:sldId id="373" r:id="rId116"/>
    <p:sldId id="374" r:id="rId117"/>
    <p:sldId id="375" r:id="rId118"/>
    <p:sldId id="376" r:id="rId119"/>
    <p:sldId id="377" r:id="rId120"/>
    <p:sldId id="378" r:id="rId121"/>
    <p:sldId id="379" r:id="rId122"/>
    <p:sldId id="380" r:id="rId123"/>
    <p:sldId id="381" r:id="rId124"/>
    <p:sldId id="382" r:id="rId125"/>
    <p:sldId id="383" r:id="rId126"/>
    <p:sldId id="384" r:id="rId127"/>
    <p:sldId id="385" r:id="rId128"/>
    <p:sldId id="386" r:id="rId129"/>
    <p:sldId id="387" r:id="rId130"/>
    <p:sldId id="388" r:id="rId131"/>
    <p:sldId id="389" r:id="rId132"/>
    <p:sldId id="390" r:id="rId133"/>
    <p:sldId id="391" r:id="rId134"/>
    <p:sldId id="392" r:id="rId135"/>
    <p:sldId id="393" r:id="rId136"/>
    <p:sldId id="394" r:id="rId137"/>
    <p:sldId id="395" r:id="rId138"/>
    <p:sldId id="396" r:id="rId139"/>
    <p:sldId id="397" r:id="rId140"/>
    <p:sldId id="398" r:id="rId141"/>
    <p:sldId id="399" r:id="rId142"/>
    <p:sldId id="400" r:id="rId143"/>
    <p:sldId id="401" r:id="rId144"/>
    <p:sldId id="402" r:id="rId145"/>
    <p:sldId id="403" r:id="rId146"/>
    <p:sldId id="404" r:id="rId147"/>
    <p:sldId id="405" r:id="rId148"/>
    <p:sldId id="406" r:id="rId149"/>
    <p:sldId id="407" r:id="rId150"/>
    <p:sldId id="408" r:id="rId151"/>
    <p:sldId id="409" r:id="rId152"/>
    <p:sldId id="410" r:id="rId153"/>
    <p:sldId id="411" r:id="rId154"/>
    <p:sldId id="412" r:id="rId155"/>
    <p:sldId id="413" r:id="rId156"/>
    <p:sldId id="414" r:id="rId157"/>
    <p:sldId id="415" r:id="rId158"/>
    <p:sldId id="416" r:id="rId159"/>
    <p:sldId id="417" r:id="rId160"/>
    <p:sldId id="418" r:id="rId161"/>
    <p:sldId id="419" r:id="rId162"/>
    <p:sldId id="420" r:id="rId163"/>
    <p:sldId id="421" r:id="rId164"/>
    <p:sldId id="422" r:id="rId165"/>
    <p:sldId id="423" r:id="rId166"/>
    <p:sldId id="424" r:id="rId167"/>
    <p:sldId id="425" r:id="rId168"/>
    <p:sldId id="426" r:id="rId169"/>
    <p:sldId id="427" r:id="rId170"/>
    <p:sldId id="428" r:id="rId171"/>
    <p:sldId id="429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37" r:id="rId180"/>
    <p:sldId id="438" r:id="rId181"/>
    <p:sldId id="439" r:id="rId182"/>
    <p:sldId id="440" r:id="rId183"/>
    <p:sldId id="441" r:id="rId184"/>
    <p:sldId id="442" r:id="rId185"/>
    <p:sldId id="443" r:id="rId186"/>
    <p:sldId id="444" r:id="rId187"/>
    <p:sldId id="445" r:id="rId188"/>
    <p:sldId id="446" r:id="rId189"/>
    <p:sldId id="447" r:id="rId190"/>
    <p:sldId id="448" r:id="rId191"/>
    <p:sldId id="449" r:id="rId192"/>
    <p:sldId id="450" r:id="rId193"/>
    <p:sldId id="451" r:id="rId194"/>
    <p:sldId id="452" r:id="rId195"/>
    <p:sldId id="453" r:id="rId196"/>
    <p:sldId id="454" r:id="rId197"/>
    <p:sldId id="455" r:id="rId198"/>
    <p:sldId id="456" r:id="rId199"/>
    <p:sldId id="457" r:id="rId200"/>
    <p:sldId id="458" r:id="rId201"/>
    <p:sldId id="459" r:id="rId202"/>
    <p:sldId id="460" r:id="rId203"/>
    <p:sldId id="461" r:id="rId204"/>
    <p:sldId id="462" r:id="rId205"/>
    <p:sldId id="463" r:id="rId206"/>
    <p:sldId id="464" r:id="rId207"/>
    <p:sldId id="465" r:id="rId208"/>
    <p:sldId id="466" r:id="rId209"/>
    <p:sldId id="467" r:id="rId210"/>
    <p:sldId id="468" r:id="rId211"/>
    <p:sldId id="469" r:id="rId212"/>
    <p:sldId id="470" r:id="rId213"/>
    <p:sldId id="471" r:id="rId214"/>
    <p:sldId id="472" r:id="rId215"/>
    <p:sldId id="473" r:id="rId216"/>
    <p:sldId id="474" r:id="rId217"/>
    <p:sldId id="475" r:id="rId218"/>
    <p:sldId id="476" r:id="rId219"/>
    <p:sldId id="477" r:id="rId220"/>
    <p:sldId id="478" r:id="rId221"/>
    <p:sldId id="479" r:id="rId222"/>
    <p:sldId id="480" r:id="rId223"/>
    <p:sldId id="481" r:id="rId224"/>
    <p:sldId id="482" r:id="rId225"/>
    <p:sldId id="483" r:id="rId226"/>
    <p:sldId id="484" r:id="rId227"/>
    <p:sldId id="485" r:id="rId228"/>
    <p:sldId id="486" r:id="rId229"/>
    <p:sldId id="487" r:id="rId230"/>
    <p:sldId id="488" r:id="rId231"/>
    <p:sldId id="489" r:id="rId232"/>
    <p:sldId id="490" r:id="rId233"/>
    <p:sldId id="491" r:id="rId234"/>
    <p:sldId id="492" r:id="rId235"/>
    <p:sldId id="493" r:id="rId236"/>
    <p:sldId id="494" r:id="rId237"/>
    <p:sldId id="495" r:id="rId238"/>
    <p:sldId id="496" r:id="rId23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475" y="31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presProps" Target="presProp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theme" Target="theme/theme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2473" y="1819154"/>
            <a:ext cx="3644265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1C4487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C448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C448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C448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799" y="348429"/>
            <a:ext cx="373507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1C448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73666" y="1180903"/>
            <a:ext cx="7317740" cy="2509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01975" y="6376284"/>
            <a:ext cx="364842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llodk/swachalit" TargetMode="External"/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helm/helm/master/scripts/get-helm-3" TargetMode="Externa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-charts.storage.googleapis.com/" TargetMode="External"/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chnosophos/helm-github" TargetMode="External"/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hyperlink" Target="https://helm.sh/docs/topics/charts_hooks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hyperlink" Target="http://pkg.jenkins-ci.org/redhat-stable/jenkins.repo" TargetMode="External"/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nkins.io/doc/book/pipeline/syntax/" TargetMode="External"/><Relationship Id="rId2" Type="http://schemas.openxmlformats.org/officeDocument/2006/relationships/hyperlink" Target="https://www.eficode.com/blog/jenkins-groovy-tutorial" TargetMode="External"/><Relationship Id="rId1" Type="http://schemas.openxmlformats.org/officeDocument/2006/relationships/slideLayout" Target="../slideLayouts/slideLayout3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lindo/ex407_ansible_specialist_exam_labs" TargetMode="External"/><Relationship Id="rId1" Type="http://schemas.openxmlformats.org/officeDocument/2006/relationships/slideLayout" Target="../slideLayouts/slideLayout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hyperlink" Target="http://ansible.redhatgov.io/standard/core/index.html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ansible.com/blog/ansible-best-practices-essentials" TargetMode="External"/><Relationship Id="rId5" Type="http://schemas.openxmlformats.org/officeDocument/2006/relationships/hyperlink" Target="https://medium.com/quick-code/top-tutorials-to-learn-ansible-33afd23ea160" TargetMode="External"/><Relationship Id="rId4" Type="http://schemas.openxmlformats.org/officeDocument/2006/relationships/hyperlink" Target="https://ansible.github.io/workshops/" TargetMode="Externa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://docs.ansible.com/list_of_all_modules.html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vagrant@192.168.10.30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modules/modules_by_category.html" TargetMode="Externa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llodk/ansible-provider-docs/tree/master/contrib/inventory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user_guide/intro_dynamic_inventory.html" TargetMode="External"/><Relationship Id="rId2" Type="http://schemas.openxmlformats.org/officeDocument/2006/relationships/hyperlink" Target="http://127.0.0.1/cobbler_api" TargetMode="Externa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mailto:vagrant@192.168.10.31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mailto:vagrant@192.168.10.31" TargetMode="External"/><Relationship Id="rId2" Type="http://schemas.openxmlformats.org/officeDocument/2006/relationships/hyperlink" Target="mailto:vagrant@192.168.10.30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vagrant@192.168.10.33" TargetMode="External"/><Relationship Id="rId4" Type="http://schemas.openxmlformats.org/officeDocument/2006/relationships/hyperlink" Target="mailto:vagrant@192.168.10.32" TargetMode="Externa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mailto:vagrant@192.168.10.31" TargetMode="External"/><Relationship Id="rId2" Type="http://schemas.openxmlformats.org/officeDocument/2006/relationships/hyperlink" Target="mailto:vagrant@192.168.10.30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vagrant@192.168.10.33" TargetMode="External"/><Relationship Id="rId4" Type="http://schemas.openxmlformats.org/officeDocument/2006/relationships/hyperlink" Target="mailto:vagrant@192.168.10.32" TargetMode="Externa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9512" y="1866328"/>
            <a:ext cx="5972810" cy="3763645"/>
            <a:chOff x="6219512" y="1866328"/>
            <a:chExt cx="5972810" cy="3763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9512" y="1866328"/>
              <a:ext cx="5972487" cy="37631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784" y="2204970"/>
              <a:ext cx="3476267" cy="263719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-10" dirty="0">
                <a:solidFill>
                  <a:srgbClr val="000000"/>
                </a:solidFill>
              </a:rPr>
              <a:t>ansible</a:t>
            </a:r>
            <a:endParaRPr sz="90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769723" y="3826572"/>
            <a:ext cx="4315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00"/>
                </a:solidFill>
                <a:latin typeface="Trebuchet MS"/>
                <a:cs typeface="Trebuchet MS"/>
              </a:rPr>
              <a:t>simple</a:t>
            </a:r>
            <a:r>
              <a:rPr sz="3600" spc="-3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600" spc="-165" dirty="0">
                <a:solidFill>
                  <a:srgbClr val="FF0000"/>
                </a:solidFill>
                <a:latin typeface="Trebuchet MS"/>
                <a:cs typeface="Trebuchet MS"/>
              </a:rPr>
              <a:t>IT</a:t>
            </a:r>
            <a:r>
              <a:rPr sz="3600" spc="-3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Trebuchet MS"/>
                <a:cs typeface="Trebuchet MS"/>
              </a:rPr>
              <a:t>automation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9791" y="213330"/>
            <a:ext cx="5567680" cy="582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Introduction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 dirty="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history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reason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development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</a:t>
            </a:r>
            <a:endParaRPr sz="18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 dirty="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60" dirty="0">
                <a:latin typeface="Trebuchet MS"/>
                <a:cs typeface="Trebuchet MS"/>
              </a:rPr>
              <a:t>Brief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comparison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Saltstack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others</a:t>
            </a:r>
            <a:endParaRPr sz="18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 dirty="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5" dirty="0">
                <a:latin typeface="Trebuchet MS"/>
                <a:cs typeface="Trebuchet MS"/>
              </a:rPr>
              <a:t>Benefits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limitations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using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</a:t>
            </a:r>
            <a:endParaRPr sz="18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 dirty="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Architecture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50" dirty="0">
                <a:latin typeface="Trebuchet MS"/>
                <a:cs typeface="Trebuchet MS"/>
              </a:rPr>
              <a:t>&amp;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core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components</a:t>
            </a:r>
            <a:endParaRPr sz="18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 dirty="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latin typeface="Trebuchet MS"/>
                <a:cs typeface="Trebuchet MS"/>
              </a:rPr>
              <a:t>Learning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Environment</a:t>
            </a:r>
            <a:endParaRPr sz="18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 dirty="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40" dirty="0">
                <a:latin typeface="Trebuchet MS"/>
                <a:cs typeface="Trebuchet MS"/>
              </a:rPr>
              <a:t>Yaml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Syntax</a:t>
            </a:r>
            <a:endParaRPr sz="18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 dirty="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30" dirty="0">
                <a:latin typeface="Trebuchet MS"/>
                <a:cs typeface="Trebuchet MS"/>
              </a:rPr>
              <a:t>Quick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Examples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 dirty="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30" dirty="0">
                <a:latin typeface="Trebuchet MS"/>
                <a:cs typeface="Trebuchet MS"/>
              </a:rPr>
              <a:t>What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ad-</a:t>
            </a:r>
            <a:r>
              <a:rPr sz="1800" spc="50" dirty="0">
                <a:latin typeface="Trebuchet MS"/>
                <a:cs typeface="Trebuchet MS"/>
              </a:rPr>
              <a:t>hoc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command</a:t>
            </a:r>
            <a:endParaRPr sz="18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 dirty="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Ad-</a:t>
            </a:r>
            <a:r>
              <a:rPr sz="1800" spc="50" dirty="0">
                <a:latin typeface="Trebuchet MS"/>
                <a:cs typeface="Trebuchet MS"/>
              </a:rPr>
              <a:t>hoc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commands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examples</a:t>
            </a:r>
            <a:endParaRPr sz="18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 dirty="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discussions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about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ansible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command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088" y="23446"/>
            <a:ext cx="5977912" cy="682626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283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/etc/ansible/host_vars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351282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Variables</a:t>
            </a:r>
            <a:r>
              <a:rPr spc="240" dirty="0"/>
              <a:t> </a:t>
            </a:r>
            <a:r>
              <a:rPr spc="-25" dirty="0"/>
              <a:t>in </a:t>
            </a:r>
            <a:r>
              <a:rPr spc="-10" dirty="0"/>
              <a:t>split-</a:t>
            </a:r>
            <a:r>
              <a:rPr spc="70" dirty="0"/>
              <a:t>out </a:t>
            </a:r>
            <a:r>
              <a:rPr spc="85" dirty="0"/>
              <a:t>yaml/json</a:t>
            </a:r>
            <a:r>
              <a:rPr spc="-185" dirty="0"/>
              <a:t> </a:t>
            </a:r>
            <a:r>
              <a:rPr spc="-20" dirty="0"/>
              <a:t>files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100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2978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/etc/ansible/group_vars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647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ansible-playbook</a:t>
            </a:r>
            <a:r>
              <a:rPr sz="1800" spc="2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release.yml</a:t>
            </a:r>
            <a:r>
              <a:rPr sz="1800" spc="2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264D12"/>
                </a:solidFill>
                <a:latin typeface="Trebuchet MS"/>
                <a:cs typeface="Trebuchet MS"/>
              </a:rPr>
              <a:t>--</a:t>
            </a:r>
            <a:r>
              <a:rPr sz="1800" spc="60" dirty="0">
                <a:solidFill>
                  <a:srgbClr val="264D12"/>
                </a:solidFill>
                <a:latin typeface="Trebuchet MS"/>
                <a:cs typeface="Trebuchet MS"/>
              </a:rPr>
              <a:t>extra-</a:t>
            </a:r>
            <a:r>
              <a:rPr sz="1800" spc="65" dirty="0">
                <a:solidFill>
                  <a:srgbClr val="264D12"/>
                </a:solidFill>
                <a:latin typeface="Trebuchet MS"/>
                <a:cs typeface="Trebuchet MS"/>
              </a:rPr>
              <a:t>vars</a:t>
            </a:r>
            <a:r>
              <a:rPr sz="1800" spc="2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64D12"/>
                </a:solidFill>
                <a:latin typeface="Trebuchet MS"/>
                <a:cs typeface="Trebuchet MS"/>
              </a:rPr>
              <a:t>"version=1.23.45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347217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Variables</a:t>
            </a:r>
            <a:r>
              <a:rPr spc="240" dirty="0"/>
              <a:t> </a:t>
            </a:r>
            <a:r>
              <a:rPr spc="-25" dirty="0"/>
              <a:t>in </a:t>
            </a:r>
            <a:r>
              <a:rPr spc="250" dirty="0"/>
              <a:t>Command</a:t>
            </a:r>
            <a:r>
              <a:rPr spc="-170" dirty="0"/>
              <a:t> </a:t>
            </a:r>
            <a:r>
              <a:rPr spc="-25" dirty="0"/>
              <a:t>line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101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2065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other_variable=foo"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733352"/>
            <a:ext cx="7612380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ansible-playbook</a:t>
            </a:r>
            <a:r>
              <a:rPr sz="1800" spc="114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release.yml</a:t>
            </a:r>
            <a:r>
              <a:rPr sz="1800" spc="114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264D12"/>
                </a:solidFill>
                <a:latin typeface="Trebuchet MS"/>
                <a:cs typeface="Trebuchet MS"/>
              </a:rPr>
              <a:t>--</a:t>
            </a:r>
            <a:r>
              <a:rPr sz="1800" spc="60" dirty="0">
                <a:solidFill>
                  <a:srgbClr val="264D12"/>
                </a:solidFill>
                <a:latin typeface="Trebuchet MS"/>
                <a:cs typeface="Trebuchet MS"/>
              </a:rPr>
              <a:t>extra-</a:t>
            </a:r>
            <a:r>
              <a:rPr sz="1800" spc="45" dirty="0">
                <a:solidFill>
                  <a:srgbClr val="264D12"/>
                </a:solidFill>
                <a:latin typeface="Trebuchet MS"/>
                <a:cs typeface="Trebuchet MS"/>
              </a:rPr>
              <a:t>vars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'{"pacman":"mrs","ghosts":["inky","pinky",</a:t>
            </a:r>
            <a:r>
              <a:rPr sz="1800" spc="15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"clyde","sue"]}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ansible-playbook</a:t>
            </a:r>
            <a:r>
              <a:rPr sz="1800" spc="2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release.yml</a:t>
            </a:r>
            <a:r>
              <a:rPr sz="1800" spc="2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264D12"/>
                </a:solidFill>
                <a:latin typeface="Trebuchet MS"/>
                <a:cs typeface="Trebuchet MS"/>
              </a:rPr>
              <a:t>--</a:t>
            </a:r>
            <a:r>
              <a:rPr sz="1800" spc="60" dirty="0">
                <a:solidFill>
                  <a:srgbClr val="264D12"/>
                </a:solidFill>
                <a:latin typeface="Trebuchet MS"/>
                <a:cs typeface="Trebuchet MS"/>
              </a:rPr>
              <a:t>extra-</a:t>
            </a:r>
            <a:r>
              <a:rPr sz="1800" spc="65" dirty="0">
                <a:solidFill>
                  <a:srgbClr val="264D12"/>
                </a:solidFill>
                <a:latin typeface="Trebuchet MS"/>
                <a:cs typeface="Trebuchet MS"/>
              </a:rPr>
              <a:t>vars</a:t>
            </a:r>
            <a:r>
              <a:rPr sz="1800" spc="2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"@some_file.json"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35" dirty="0">
                <a:latin typeface="Trebuchet MS"/>
                <a:cs typeface="Trebuchet MS"/>
              </a:rPr>
              <a:t>In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any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section,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redefining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variable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will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overwrite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previous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instance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5" dirty="0">
                <a:latin typeface="Trebuchet MS"/>
                <a:cs typeface="Trebuchet MS"/>
              </a:rPr>
              <a:t>If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multiple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groups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have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same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variable,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last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loaded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wins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8064" y="628455"/>
            <a:ext cx="615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tasks: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Using</a:t>
            </a:r>
            <a:r>
              <a:rPr spc="-305" dirty="0"/>
              <a:t> </a:t>
            </a:r>
            <a:r>
              <a:rPr spc="-10" dirty="0"/>
              <a:t>Variables </a:t>
            </a:r>
            <a:r>
              <a:rPr spc="-30" dirty="0"/>
              <a:t>in</a:t>
            </a:r>
            <a:r>
              <a:rPr spc="-265" dirty="0"/>
              <a:t> </a:t>
            </a:r>
            <a:r>
              <a:rPr spc="140" dirty="0"/>
              <a:t>Playbooks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102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888064" y="1180903"/>
            <a:ext cx="2511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4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debug: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264D12"/>
                </a:solidFill>
                <a:latin typeface="Trebuchet MS"/>
                <a:cs typeface="Trebuchet MS"/>
              </a:rPr>
              <a:t>msg="System</a:t>
            </a:r>
            <a:r>
              <a:rPr sz="1800" spc="-14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{{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34552" y="1202747"/>
            <a:ext cx="2144395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inventory_hostname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01092" y="1180903"/>
            <a:ext cx="1715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264D12"/>
                </a:solidFill>
                <a:latin typeface="Trebuchet MS"/>
                <a:cs typeface="Trebuchet MS"/>
              </a:rPr>
              <a:t>}}</a:t>
            </a:r>
            <a:r>
              <a:rPr sz="1800" spc="-11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264D12"/>
                </a:solidFill>
                <a:latin typeface="Trebuchet MS"/>
                <a:cs typeface="Trebuchet MS"/>
              </a:rPr>
              <a:t>has</a:t>
            </a:r>
            <a:r>
              <a:rPr sz="1800" spc="-11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gateway</a:t>
            </a:r>
            <a:r>
              <a:rPr sz="1800" spc="-11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64D12"/>
                </a:solidFill>
                <a:latin typeface="Trebuchet MS"/>
                <a:cs typeface="Trebuchet MS"/>
              </a:rPr>
              <a:t>{{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0764" y="1755196"/>
            <a:ext cx="3070225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ansible_default_ipv4.gateway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93122" y="1733352"/>
            <a:ext cx="269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}}"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8064" y="2285801"/>
            <a:ext cx="471170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when: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ansible_default_ipv4.gateway</a:t>
            </a:r>
            <a:r>
              <a:rPr sz="1800" spc="-14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is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defined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64D12"/>
                </a:solidFill>
                <a:latin typeface="Trebuchet MS"/>
                <a:cs typeface="Trebuchet MS"/>
              </a:rPr>
              <a:t>name: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Deploy</a:t>
            </a:r>
            <a:r>
              <a:rPr sz="1800" spc="-14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264D12"/>
                </a:solidFill>
                <a:latin typeface="Trebuchet MS"/>
                <a:cs typeface="Trebuchet MS"/>
              </a:rPr>
              <a:t>my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file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8064" y="3390699"/>
            <a:ext cx="311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template:</a:t>
            </a:r>
            <a:r>
              <a:rPr sz="1800" spc="-80" dirty="0">
                <a:solidFill>
                  <a:srgbClr val="264D12"/>
                </a:solidFill>
                <a:latin typeface="Trebuchet MS"/>
                <a:cs typeface="Trebuchet MS"/>
              </a:rPr>
              <a:t> src=foo.cfg.j2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dest={{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33483" y="3412543"/>
            <a:ext cx="2131060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remote_install_path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86754" y="3390699"/>
            <a:ext cx="943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264D12"/>
                </a:solidFill>
                <a:latin typeface="Trebuchet MS"/>
                <a:cs typeface="Trebuchet MS"/>
              </a:rPr>
              <a:t>}}/foo.cfg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8064" y="628455"/>
            <a:ext cx="661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Port</a:t>
            </a:r>
            <a:r>
              <a:rPr sz="1800" spc="-14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{{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Using</a:t>
            </a:r>
            <a:r>
              <a:rPr spc="-305" dirty="0"/>
              <a:t> </a:t>
            </a:r>
            <a:r>
              <a:rPr spc="-10" dirty="0"/>
              <a:t>Variables </a:t>
            </a:r>
            <a:r>
              <a:rPr spc="-70" dirty="0"/>
              <a:t>in</a:t>
            </a:r>
            <a:r>
              <a:rPr spc="-290" dirty="0"/>
              <a:t> </a:t>
            </a:r>
            <a:r>
              <a:rPr spc="35" dirty="0"/>
              <a:t>Templates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103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584277" y="650299"/>
            <a:ext cx="932180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40" dirty="0">
                <a:solidFill>
                  <a:srgbClr val="264D12"/>
                </a:solidFill>
                <a:latin typeface="Trebuchet MS"/>
                <a:cs typeface="Trebuchet MS"/>
              </a:rPr>
              <a:t>ssh_port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38772" y="628455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264D12"/>
                </a:solidFill>
                <a:latin typeface="Trebuchet MS"/>
                <a:cs typeface="Trebuchet MS"/>
              </a:rPr>
              <a:t>}}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8064" y="1038029"/>
            <a:ext cx="1078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Protocol</a:t>
            </a:r>
            <a:r>
              <a:rPr sz="1800" spc="-12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{{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1242" y="1059873"/>
            <a:ext cx="1346835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ssh_protocol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0417" y="1038029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264D12"/>
                </a:solidFill>
                <a:latin typeface="Trebuchet MS"/>
                <a:cs typeface="Trebuchet MS"/>
              </a:rPr>
              <a:t>}}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8064" y="1312349"/>
            <a:ext cx="3776979" cy="330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300"/>
              </a:lnSpc>
              <a:spcBef>
                <a:spcPts val="100"/>
              </a:spcBef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HostKey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/etc/ssh/ssh_host_rsa_key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HostKey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/etc/ssh/ssh_host_dsa_key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UsePrivilegeSeparation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yes 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KeyRegenerationInterval</a:t>
            </a:r>
            <a:r>
              <a:rPr sz="1800" spc="-1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264D12"/>
                </a:solidFill>
                <a:latin typeface="Trebuchet MS"/>
                <a:cs typeface="Trebuchet MS"/>
              </a:rPr>
              <a:t>3600</a:t>
            </a:r>
            <a:endParaRPr sz="1800">
              <a:latin typeface="Trebuchet MS"/>
              <a:cs typeface="Trebuchet MS"/>
            </a:endParaRPr>
          </a:p>
          <a:p>
            <a:pPr marL="12700" marR="1730375">
              <a:lnSpc>
                <a:spcPct val="149300"/>
              </a:lnSpc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ServerKeyBits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1024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SyslogFacility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AUTH </a:t>
            </a:r>
            <a:r>
              <a:rPr sz="1800" spc="-45" dirty="0">
                <a:solidFill>
                  <a:srgbClr val="264D12"/>
                </a:solidFill>
                <a:latin typeface="Trebuchet MS"/>
                <a:cs typeface="Trebuchet MS"/>
              </a:rPr>
              <a:t>LogLevel</a:t>
            </a:r>
            <a:r>
              <a:rPr sz="1800" spc="-12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INFO </a:t>
            </a:r>
            <a:r>
              <a:rPr sz="1800" spc="-30" dirty="0">
                <a:solidFill>
                  <a:srgbClr val="264D12"/>
                </a:solidFill>
                <a:latin typeface="Trebuchet MS"/>
                <a:cs typeface="Trebuchet MS"/>
              </a:rPr>
              <a:t>LoginGraceTime</a:t>
            </a:r>
            <a:r>
              <a:rPr sz="1800" spc="-6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120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8651" y="4746040"/>
            <a:ext cx="2378710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ssh_permit_root_login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49277" y="4724196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264D12"/>
                </a:solidFill>
                <a:latin typeface="Trebuchet MS"/>
                <a:cs typeface="Trebuchet MS"/>
              </a:rPr>
              <a:t>}}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88064" y="4588941"/>
            <a:ext cx="1925955" cy="1254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300"/>
              </a:lnSpc>
              <a:spcBef>
                <a:spcPts val="100"/>
              </a:spcBef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PermitRootLogin</a:t>
            </a: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64D12"/>
                </a:solidFill>
                <a:latin typeface="Trebuchet MS"/>
                <a:cs typeface="Trebuchet MS"/>
              </a:rPr>
              <a:t>{{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StrictModes</a:t>
            </a:r>
            <a:r>
              <a:rPr sz="1800" spc="9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yes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spc="-400" dirty="0">
                <a:solidFill>
                  <a:srgbClr val="264D12"/>
                </a:solidFill>
                <a:latin typeface="Trebuchet MS"/>
                <a:cs typeface="Trebuchet MS"/>
              </a:rPr>
              <a:t>...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6573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copy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previous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file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into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new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file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195" dirty="0">
                <a:latin typeface="Trebuchet MS"/>
                <a:cs typeface="Trebuchet MS"/>
              </a:rPr>
              <a:t>-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flexible-playbook.yaml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331914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Flexible </a:t>
            </a:r>
            <a:r>
              <a:rPr spc="135" dirty="0"/>
              <a:t>Playbook</a:t>
            </a:r>
            <a:r>
              <a:rPr spc="-260" dirty="0"/>
              <a:t> </a:t>
            </a:r>
            <a:r>
              <a:rPr spc="-20" dirty="0"/>
              <a:t>with </a:t>
            </a:r>
            <a:r>
              <a:rPr spc="-10" dirty="0"/>
              <a:t>variables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104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888064" y="1180903"/>
            <a:ext cx="354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--</a:t>
            </a:r>
            <a:r>
              <a:rPr sz="1800" spc="14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8064" y="1733352"/>
            <a:ext cx="2135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64D12"/>
                </a:solidFill>
                <a:latin typeface="Trebuchet MS"/>
                <a:cs typeface="Trebuchet MS"/>
              </a:rPr>
              <a:t>name:</a:t>
            </a:r>
            <a:r>
              <a:rPr sz="1800" spc="-13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My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playbook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83619" y="2285801"/>
            <a:ext cx="619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hosts: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8226" y="2307645"/>
            <a:ext cx="1069975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'{{</a:t>
            </a:r>
            <a:r>
              <a:rPr sz="1800" spc="-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hosts</a:t>
            </a:r>
            <a:r>
              <a:rPr sz="1800" spc="-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}}'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3619" y="2838250"/>
            <a:ext cx="1388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remote_user: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6321" y="2860094"/>
            <a:ext cx="951230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'{{</a:t>
            </a:r>
            <a:r>
              <a:rPr sz="1800" spc="-14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user</a:t>
            </a:r>
            <a:r>
              <a:rPr sz="1800" spc="-14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}}'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3666" y="3390699"/>
            <a:ext cx="7673975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35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tasks:.....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Execution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command</a:t>
            </a:r>
            <a:endParaRPr sz="1800">
              <a:latin typeface="Trebuchet MS"/>
              <a:cs typeface="Trebuchet MS"/>
            </a:endParaRPr>
          </a:p>
          <a:p>
            <a:pPr marL="926465" marR="5080" lvl="1" indent="-457200">
              <a:lnSpc>
                <a:spcPct val="201399"/>
              </a:lnSpc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ansible-playbook</a:t>
            </a:r>
            <a:r>
              <a:rPr sz="1800" spc="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flexible-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playbook.yaml</a:t>
            </a:r>
            <a:r>
              <a:rPr sz="1800" spc="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264D12"/>
                </a:solidFill>
                <a:latin typeface="Trebuchet MS"/>
                <a:cs typeface="Trebuchet MS"/>
              </a:rPr>
              <a:t>--</a:t>
            </a:r>
            <a:r>
              <a:rPr sz="1800" spc="60" dirty="0">
                <a:solidFill>
                  <a:srgbClr val="264D12"/>
                </a:solidFill>
                <a:latin typeface="Trebuchet MS"/>
                <a:cs typeface="Trebuchet MS"/>
              </a:rPr>
              <a:t>extra-</a:t>
            </a:r>
            <a:r>
              <a:rPr sz="1800" spc="65" dirty="0">
                <a:solidFill>
                  <a:srgbClr val="264D12"/>
                </a:solidFill>
                <a:latin typeface="Trebuchet MS"/>
                <a:cs typeface="Trebuchet MS"/>
              </a:rPr>
              <a:t>vars</a:t>
            </a:r>
            <a:r>
              <a:rPr sz="1800" spc="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"hosts=web user=vagrant"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9486" y="628455"/>
            <a:ext cx="4286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determines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where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variable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valid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38138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Variable</a:t>
            </a:r>
            <a:r>
              <a:rPr spc="-40" dirty="0"/>
              <a:t> </a:t>
            </a:r>
            <a:r>
              <a:rPr spc="250" dirty="0"/>
              <a:t>Scopes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105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139486" y="1180903"/>
            <a:ext cx="7365365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95" dirty="0">
                <a:latin typeface="Trebuchet MS"/>
                <a:cs typeface="Trebuchet MS"/>
              </a:rPr>
              <a:t>3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main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scopes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latin typeface="Trebuchet MS"/>
                <a:cs typeface="Trebuchet MS"/>
              </a:rPr>
              <a:t>Global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1383665" lvl="2" indent="-366395">
              <a:lnSpc>
                <a:spcPct val="100000"/>
              </a:lnSpc>
              <a:spcBef>
                <a:spcPts val="5"/>
              </a:spcBef>
              <a:buFont typeface="Arial"/>
              <a:buChar char="■"/>
              <a:tabLst>
                <a:tab pos="1383665" algn="l"/>
              </a:tabLst>
            </a:pPr>
            <a:r>
              <a:rPr sz="1800" spc="50" dirty="0">
                <a:latin typeface="Trebuchet MS"/>
                <a:cs typeface="Trebuchet MS"/>
              </a:rPr>
              <a:t>Set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config,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environment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variables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command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line</a:t>
            </a:r>
            <a:endParaRPr sz="1800">
              <a:latin typeface="Trebuchet MS"/>
              <a:cs typeface="Trebuchet MS"/>
            </a:endParaRPr>
          </a:p>
          <a:p>
            <a:pPr lvl="2">
              <a:lnSpc>
                <a:spcPct val="100000"/>
              </a:lnSpc>
              <a:spcBef>
                <a:spcPts val="95"/>
              </a:spcBef>
              <a:buFont typeface="Arial"/>
              <a:buChar char="■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latin typeface="Trebuchet MS"/>
                <a:cs typeface="Trebuchet MS"/>
              </a:rPr>
              <a:t>Play</a:t>
            </a:r>
            <a:endParaRPr sz="1800">
              <a:latin typeface="Trebuchet MS"/>
              <a:cs typeface="Trebuchet MS"/>
            </a:endParaRPr>
          </a:p>
          <a:p>
            <a:pPr marL="1383665" marR="793750" lvl="2" indent="-367030">
              <a:lnSpc>
                <a:spcPct val="201399"/>
              </a:lnSpc>
              <a:buFont typeface="Arial"/>
              <a:buChar char="■"/>
              <a:tabLst>
                <a:tab pos="1383665" algn="l"/>
              </a:tabLst>
            </a:pPr>
            <a:r>
              <a:rPr sz="1800" dirty="0">
                <a:latin typeface="Trebuchet MS"/>
                <a:cs typeface="Trebuchet MS"/>
              </a:rPr>
              <a:t>Each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play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its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contained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structures,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entries, include_vars,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role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defaults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vars</a:t>
            </a:r>
            <a:endParaRPr sz="1800">
              <a:latin typeface="Trebuchet MS"/>
              <a:cs typeface="Trebuchet MS"/>
            </a:endParaRPr>
          </a:p>
          <a:p>
            <a:pPr lvl="2">
              <a:lnSpc>
                <a:spcPct val="100000"/>
              </a:lnSpc>
              <a:spcBef>
                <a:spcPts val="95"/>
              </a:spcBef>
              <a:buFont typeface="Arial"/>
              <a:buChar char="■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latin typeface="Trebuchet MS"/>
                <a:cs typeface="Trebuchet MS"/>
              </a:rPr>
              <a:t>Host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1383665" lvl="2" indent="-366395">
              <a:lnSpc>
                <a:spcPct val="100000"/>
              </a:lnSpc>
              <a:spcBef>
                <a:spcPts val="5"/>
              </a:spcBef>
              <a:buFont typeface="Arial"/>
              <a:buChar char="■"/>
              <a:tabLst>
                <a:tab pos="1383665" algn="l"/>
              </a:tabLst>
            </a:pPr>
            <a:r>
              <a:rPr sz="1800" spc="-20" dirty="0">
                <a:latin typeface="Trebuchet MS"/>
                <a:cs typeface="Trebuchet MS"/>
              </a:rPr>
              <a:t>Variables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directly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associated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host</a:t>
            </a:r>
            <a:endParaRPr sz="1800">
              <a:latin typeface="Trebuchet MS"/>
              <a:cs typeface="Trebuchet MS"/>
            </a:endParaRPr>
          </a:p>
          <a:p>
            <a:pPr lvl="2">
              <a:lnSpc>
                <a:spcPct val="100000"/>
              </a:lnSpc>
              <a:spcBef>
                <a:spcPts val="95"/>
              </a:spcBef>
              <a:buFont typeface="Arial"/>
              <a:buChar char="■"/>
            </a:pPr>
            <a:endParaRPr sz="1800">
              <a:latin typeface="Trebuchet MS"/>
              <a:cs typeface="Trebuchet MS"/>
            </a:endParaRPr>
          </a:p>
          <a:p>
            <a:pPr marL="1383665" lvl="2" indent="-366395">
              <a:lnSpc>
                <a:spcPct val="100000"/>
              </a:lnSpc>
              <a:spcBef>
                <a:spcPts val="5"/>
              </a:spcBef>
              <a:buFont typeface="Arial"/>
              <a:buChar char="■"/>
              <a:tabLst>
                <a:tab pos="1383665" algn="l"/>
              </a:tabLst>
            </a:pPr>
            <a:r>
              <a:rPr sz="1800" spc="-110" dirty="0">
                <a:latin typeface="Trebuchet MS"/>
                <a:cs typeface="Trebuchet MS"/>
              </a:rPr>
              <a:t>eg: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inventory,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facts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registered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task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outputs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5068" y="628455"/>
            <a:ext cx="6079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Nested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data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structures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accessed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slightly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differently: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38138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Variable</a:t>
            </a:r>
            <a:r>
              <a:rPr spc="-40" dirty="0"/>
              <a:t> </a:t>
            </a:r>
            <a:r>
              <a:rPr spc="250" dirty="0"/>
              <a:t>Scopes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106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535068" y="1180903"/>
            <a:ext cx="4652645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spc="-75" dirty="0">
                <a:solidFill>
                  <a:srgbClr val="264D12"/>
                </a:solidFill>
                <a:latin typeface="Trebuchet MS"/>
                <a:cs typeface="Trebuchet MS"/>
              </a:rPr>
              <a:t>{{</a:t>
            </a:r>
            <a:r>
              <a:rPr sz="1800" spc="-15" dirty="0">
                <a:solidFill>
                  <a:srgbClr val="264D12"/>
                </a:solidFill>
                <a:latin typeface="Trebuchet MS"/>
                <a:cs typeface="Trebuchet MS"/>
              </a:rPr>
              <a:t> 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ansible_eth0["ipv4"]["address"]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 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}}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alternatively: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75" dirty="0">
                <a:solidFill>
                  <a:srgbClr val="264D12"/>
                </a:solidFill>
                <a:latin typeface="Trebuchet MS"/>
                <a:cs typeface="Trebuchet MS"/>
              </a:rPr>
              <a:t>{{</a:t>
            </a:r>
            <a:r>
              <a:rPr sz="1800" spc="-8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ansible_eth0.ipv4.address</a:t>
            </a:r>
            <a:r>
              <a:rPr sz="1800" spc="-8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}}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10" dirty="0">
                <a:latin typeface="Trebuchet MS"/>
                <a:cs typeface="Trebuchet MS"/>
              </a:rPr>
              <a:t>To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access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first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element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array: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75" dirty="0">
                <a:solidFill>
                  <a:srgbClr val="264D12"/>
                </a:solidFill>
                <a:latin typeface="Trebuchet MS"/>
                <a:cs typeface="Trebuchet MS"/>
              </a:rPr>
              <a:t>{{</a:t>
            </a:r>
            <a:r>
              <a:rPr sz="1800" spc="-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foo[0]</a:t>
            </a:r>
            <a:r>
              <a:rPr sz="1800" spc="-3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}}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5068" y="628455"/>
            <a:ext cx="3527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5" dirty="0">
                <a:latin typeface="Trebuchet MS"/>
                <a:cs typeface="Trebuchet MS"/>
              </a:rPr>
              <a:t>role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defaults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(least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important)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Variable </a:t>
            </a:r>
            <a:r>
              <a:rPr spc="120" dirty="0"/>
              <a:t>Precedence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107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535068" y="1180903"/>
            <a:ext cx="2286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inventory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[2]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5068" y="1733352"/>
            <a:ext cx="2658745" cy="416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inventory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group_vars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inventory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host_vars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playbook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group_vars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playbook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host_vars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host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facts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registered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vars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set_facts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play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vars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5068" y="628455"/>
            <a:ext cx="2309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play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vars_prompt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Variable </a:t>
            </a:r>
            <a:r>
              <a:rPr spc="120" dirty="0"/>
              <a:t>Precedence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108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535068" y="1180903"/>
            <a:ext cx="1940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play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vars_files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5068" y="1733352"/>
            <a:ext cx="3898265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5" dirty="0">
                <a:latin typeface="Trebuchet MS"/>
                <a:cs typeface="Trebuchet MS"/>
              </a:rPr>
              <a:t>role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include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vars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block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(only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tasks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block)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task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vars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(only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task)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extra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vars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(most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important)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9871" y="628455"/>
            <a:ext cx="8564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Host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Group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variables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stored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individual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files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relative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inventory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file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28613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Splitting</a:t>
            </a:r>
            <a:r>
              <a:rPr spc="-45" dirty="0"/>
              <a:t> </a:t>
            </a:r>
            <a:r>
              <a:rPr spc="-25" dirty="0"/>
              <a:t>out </a:t>
            </a:r>
            <a:r>
              <a:rPr spc="-10" dirty="0"/>
              <a:t>Variables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109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857071" y="1180903"/>
            <a:ext cx="1506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40" dirty="0">
                <a:solidFill>
                  <a:srgbClr val="264D12"/>
                </a:solidFill>
                <a:latin typeface="Trebuchet MS"/>
                <a:cs typeface="Trebuchet MS"/>
              </a:rPr>
              <a:t>host_vars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9871" y="1733352"/>
            <a:ext cx="3256915" cy="416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group_vars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ls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/etc/ansible/host_vars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webserver1.yaml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webserver2.yaml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ls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/etc/ansible/group_vars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dbservers.yaml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webservers.yaml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all_infrastructure.yaml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9791" y="213330"/>
            <a:ext cx="4126229" cy="527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Inventories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Static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Inventories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Dynamic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Inventories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Playbooks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Commonly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used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Modules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Using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modules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playbooks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50" dirty="0">
                <a:latin typeface="Trebuchet MS"/>
                <a:cs typeface="Trebuchet MS"/>
              </a:rPr>
              <a:t>Register,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Debug,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stdout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50" dirty="0">
                <a:latin typeface="Trebuchet MS"/>
                <a:cs typeface="Trebuchet MS"/>
              </a:rPr>
              <a:t>&amp;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stderr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Using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Conditionals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Error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Handling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Playbooks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Tagging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tasks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Playbooks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724"/>
            <a:ext cx="5977912" cy="682626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9871" y="628455"/>
            <a:ext cx="70396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5" dirty="0">
                <a:latin typeface="Trebuchet MS"/>
                <a:cs typeface="Trebuchet MS"/>
              </a:rPr>
              <a:t>You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also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create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directories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named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after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your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groups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hosts.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28613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Splitting</a:t>
            </a:r>
            <a:r>
              <a:rPr spc="-45" dirty="0"/>
              <a:t> </a:t>
            </a:r>
            <a:r>
              <a:rPr spc="-25" dirty="0"/>
              <a:t>out </a:t>
            </a:r>
            <a:r>
              <a:rPr spc="-10" dirty="0"/>
              <a:t>Variables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399871" y="1180903"/>
            <a:ext cx="4105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85" dirty="0">
                <a:latin typeface="Trebuchet MS"/>
                <a:cs typeface="Trebuchet MS"/>
              </a:rPr>
              <a:t>All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files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directories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will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read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9871" y="1733352"/>
            <a:ext cx="8490585" cy="306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/etc/ansible/group_vars/webserver/db_settings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/etc/ansible/group_vars/webserver/cluster_settings</a:t>
            </a:r>
            <a:endParaRPr sz="1800">
              <a:latin typeface="Trebuchet MS"/>
              <a:cs typeface="Trebuchet MS"/>
            </a:endParaRPr>
          </a:p>
          <a:p>
            <a:pPr marL="469265" marR="412750" indent="-457200">
              <a:lnSpc>
                <a:spcPct val="201399"/>
              </a:lnSpc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group_vars/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host_vars/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directories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exist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either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playbook </a:t>
            </a:r>
            <a:r>
              <a:rPr sz="1800" spc="-20" dirty="0">
                <a:latin typeface="Trebuchet MS"/>
                <a:cs typeface="Trebuchet MS"/>
              </a:rPr>
              <a:t>directory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inventory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directory</a:t>
            </a:r>
            <a:endParaRPr sz="1800">
              <a:latin typeface="Trebuchet MS"/>
              <a:cs typeface="Trebuchet MS"/>
            </a:endParaRPr>
          </a:p>
          <a:p>
            <a:pPr marL="469265" marR="5080" indent="-457200">
              <a:lnSpc>
                <a:spcPct val="201399"/>
              </a:lnSpc>
              <a:buFont typeface="AoyagiKouzanFontT"/>
              <a:buChar char="❖"/>
              <a:tabLst>
                <a:tab pos="469265" algn="l"/>
              </a:tabLst>
            </a:pPr>
            <a:r>
              <a:rPr sz="1800" spc="-105" dirty="0">
                <a:latin typeface="Trebuchet MS"/>
                <a:cs typeface="Trebuchet MS"/>
              </a:rPr>
              <a:t>If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both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paths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exist,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variables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playbook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directory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will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override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variables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set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inventory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directory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9871" y="628455"/>
            <a:ext cx="6160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85" dirty="0">
                <a:latin typeface="Trebuchet MS"/>
                <a:cs typeface="Trebuchet MS"/>
              </a:rPr>
              <a:t>All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group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variables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must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defined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group_vars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area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28613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Splitting</a:t>
            </a:r>
            <a:r>
              <a:rPr spc="-45" dirty="0"/>
              <a:t> </a:t>
            </a:r>
            <a:r>
              <a:rPr spc="-25" dirty="0"/>
              <a:t>out </a:t>
            </a:r>
            <a:r>
              <a:rPr spc="-10" dirty="0"/>
              <a:t>Variables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399871" y="1180903"/>
            <a:ext cx="586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85" dirty="0">
                <a:latin typeface="Trebuchet MS"/>
                <a:cs typeface="Trebuchet MS"/>
              </a:rPr>
              <a:t>All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host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variables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must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defined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host_vars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area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9871" y="628455"/>
            <a:ext cx="268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Execute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playbook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22256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Exercises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857071" y="1180903"/>
            <a:ext cx="2056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playbook1.yaml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493200"/>
            <a:ext cx="2329815" cy="125412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800" spc="195" dirty="0">
                <a:latin typeface="Trebuchet MS"/>
                <a:cs typeface="Trebuchet MS"/>
              </a:rPr>
              <a:t>--</a:t>
            </a:r>
            <a:r>
              <a:rPr sz="1800" spc="145" dirty="0"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  <a:p>
            <a:pPr marL="107950" marR="5080" indent="-95885">
              <a:lnSpc>
                <a:spcPct val="149300"/>
              </a:lnSpc>
            </a:pPr>
            <a:r>
              <a:rPr sz="1800" spc="195" dirty="0">
                <a:latin typeface="Trebuchet MS"/>
                <a:cs typeface="Trebuchet MS"/>
              </a:rPr>
              <a:t>-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hosts: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all remote_user: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vagrant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Prompt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069220" y="2131496"/>
            <a:ext cx="4142104" cy="371157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800" spc="-10" dirty="0">
                <a:latin typeface="Trebuchet MS"/>
                <a:cs typeface="Trebuchet MS"/>
              </a:rPr>
              <a:t>vars_prompt:</a:t>
            </a:r>
            <a:endParaRPr sz="1800">
              <a:latin typeface="Trebuchet MS"/>
              <a:cs typeface="Trebuchet MS"/>
            </a:endParaRPr>
          </a:p>
          <a:p>
            <a:pPr marL="530225" indent="-156210">
              <a:lnSpc>
                <a:spcPct val="100000"/>
              </a:lnSpc>
              <a:spcBef>
                <a:spcPts val="1065"/>
              </a:spcBef>
              <a:buChar char="-"/>
              <a:tabLst>
                <a:tab pos="530225" algn="l"/>
              </a:tabLst>
            </a:pPr>
            <a:r>
              <a:rPr sz="1800" spc="-60" dirty="0">
                <a:latin typeface="Trebuchet MS"/>
                <a:cs typeface="Trebuchet MS"/>
              </a:rPr>
              <a:t>name: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"name"</a:t>
            </a:r>
            <a:endParaRPr sz="1800">
              <a:latin typeface="Trebuchet MS"/>
              <a:cs typeface="Trebuchet MS"/>
            </a:endParaRPr>
          </a:p>
          <a:p>
            <a:pPr marL="374015">
              <a:lnSpc>
                <a:spcPct val="100000"/>
              </a:lnSpc>
              <a:spcBef>
                <a:spcPts val="1065"/>
              </a:spcBef>
            </a:pPr>
            <a:r>
              <a:rPr sz="1800" spc="-40" dirty="0">
                <a:latin typeface="Trebuchet MS"/>
                <a:cs typeface="Trebuchet MS"/>
              </a:rPr>
              <a:t>prompt: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"what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your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name?"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Trebuchet MS"/>
              <a:cs typeface="Trebuchet MS"/>
            </a:endParaRPr>
          </a:p>
          <a:p>
            <a:pPr marL="530225" indent="-156210">
              <a:lnSpc>
                <a:spcPct val="100000"/>
              </a:lnSpc>
              <a:spcBef>
                <a:spcPts val="5"/>
              </a:spcBef>
              <a:buChar char="-"/>
              <a:tabLst>
                <a:tab pos="530225" algn="l"/>
              </a:tabLst>
            </a:pPr>
            <a:r>
              <a:rPr sz="1800" spc="-60" dirty="0">
                <a:latin typeface="Trebuchet MS"/>
                <a:cs typeface="Trebuchet MS"/>
              </a:rPr>
              <a:t>name: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"quest"</a:t>
            </a:r>
            <a:endParaRPr sz="1800">
              <a:latin typeface="Trebuchet MS"/>
              <a:cs typeface="Trebuchet MS"/>
            </a:endParaRPr>
          </a:p>
          <a:p>
            <a:pPr marL="374015">
              <a:lnSpc>
                <a:spcPct val="100000"/>
              </a:lnSpc>
              <a:spcBef>
                <a:spcPts val="1065"/>
              </a:spcBef>
            </a:pPr>
            <a:r>
              <a:rPr sz="1800" spc="-40" dirty="0">
                <a:latin typeface="Trebuchet MS"/>
                <a:cs typeface="Trebuchet MS"/>
              </a:rPr>
              <a:t>prompt: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"what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your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quest?"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Trebuchet MS"/>
              <a:cs typeface="Trebuchet MS"/>
            </a:endParaRPr>
          </a:p>
          <a:p>
            <a:pPr marL="530225" indent="-156210">
              <a:lnSpc>
                <a:spcPct val="100000"/>
              </a:lnSpc>
              <a:spcBef>
                <a:spcPts val="5"/>
              </a:spcBef>
              <a:buChar char="-"/>
              <a:tabLst>
                <a:tab pos="530225" algn="l"/>
              </a:tabLst>
            </a:pPr>
            <a:r>
              <a:rPr sz="1800" spc="-60" dirty="0">
                <a:latin typeface="Trebuchet MS"/>
                <a:cs typeface="Trebuchet MS"/>
              </a:rPr>
              <a:t>name: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"favcolor"</a:t>
            </a:r>
            <a:endParaRPr sz="1800">
              <a:latin typeface="Trebuchet MS"/>
              <a:cs typeface="Trebuchet MS"/>
            </a:endParaRPr>
          </a:p>
          <a:p>
            <a:pPr marL="374015">
              <a:lnSpc>
                <a:spcPct val="100000"/>
              </a:lnSpc>
              <a:spcBef>
                <a:spcPts val="1065"/>
              </a:spcBef>
            </a:pPr>
            <a:r>
              <a:rPr sz="1800" spc="-40" dirty="0">
                <a:latin typeface="Trebuchet MS"/>
                <a:cs typeface="Trebuchet MS"/>
              </a:rPr>
              <a:t>prompt: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"what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your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favorite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color?"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7799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65" dirty="0">
                <a:latin typeface="Trebuchet MS"/>
                <a:cs typeface="Trebuchet MS"/>
              </a:rPr>
              <a:t>write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playbook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accomplish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following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tasks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user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input,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group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Playbook </a:t>
            </a:r>
            <a:r>
              <a:rPr spc="75" dirty="0"/>
              <a:t>Exercises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2695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rebuchet MS"/>
                <a:cs typeface="Trebuchet MS"/>
              </a:rPr>
              <a:t>input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host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name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input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0865" y="1733352"/>
            <a:ext cx="6132830" cy="416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Create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user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name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admin,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group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admin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Create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folder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366395">
              <a:lnSpc>
                <a:spcPct val="100000"/>
              </a:lnSpc>
              <a:spcBef>
                <a:spcPts val="5"/>
              </a:spcBef>
              <a:buFont typeface="Arial"/>
              <a:buChar char="■"/>
              <a:tabLst>
                <a:tab pos="9264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mydir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rial"/>
              <a:buChar char="■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Create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file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366395">
              <a:lnSpc>
                <a:spcPct val="100000"/>
              </a:lnSpc>
              <a:spcBef>
                <a:spcPts val="5"/>
              </a:spcBef>
              <a:buFont typeface="Arial"/>
              <a:buChar char="■"/>
              <a:tabLst>
                <a:tab pos="9264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myfile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rial"/>
              <a:buChar char="■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Create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symlink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file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myfile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366395">
              <a:lnSpc>
                <a:spcPct val="100000"/>
              </a:lnSpc>
              <a:spcBef>
                <a:spcPts val="5"/>
              </a:spcBef>
              <a:buFont typeface="Arial"/>
              <a:buChar char="■"/>
              <a:tabLst>
                <a:tab pos="9264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mysymlink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rial"/>
              <a:buChar char="■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Copy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file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from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your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local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directory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mydir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4624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85" dirty="0">
                <a:latin typeface="Trebuchet MS"/>
                <a:cs typeface="Trebuchet MS"/>
              </a:rPr>
              <a:t>Write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playbook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print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all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variables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Variable </a:t>
            </a:r>
            <a:r>
              <a:rPr spc="75" dirty="0"/>
              <a:t>Exercises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6226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85" dirty="0">
                <a:latin typeface="Trebuchet MS"/>
                <a:cs typeface="Trebuchet MS"/>
              </a:rPr>
              <a:t>Write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playbook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create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user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where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user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variable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733352"/>
            <a:ext cx="4813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85" dirty="0">
                <a:latin typeface="Trebuchet MS"/>
                <a:cs typeface="Trebuchet MS"/>
              </a:rPr>
              <a:t>Write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playbook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prompt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user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details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4624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85" dirty="0">
                <a:latin typeface="Trebuchet MS"/>
                <a:cs typeface="Trebuchet MS"/>
              </a:rPr>
              <a:t>Write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playbook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print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all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variables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222567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Variable </a:t>
            </a:r>
            <a:r>
              <a:rPr spc="75" dirty="0"/>
              <a:t>Exercises </a:t>
            </a:r>
            <a:r>
              <a:rPr spc="60" dirty="0"/>
              <a:t>Solution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5013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ansible-playbook</a:t>
            </a:r>
            <a:r>
              <a:rPr sz="1800" spc="30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debug_module_usage.yml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733352"/>
            <a:ext cx="6226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85" dirty="0">
                <a:latin typeface="Trebuchet MS"/>
                <a:cs typeface="Trebuchet MS"/>
              </a:rPr>
              <a:t>Write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playbook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create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user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where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user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variable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3666" y="2285801"/>
            <a:ext cx="4813300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ansible-playbook</a:t>
            </a:r>
            <a:r>
              <a:rPr sz="1800" spc="30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create_user.yml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85" dirty="0">
                <a:latin typeface="Trebuchet MS"/>
                <a:cs typeface="Trebuchet MS"/>
              </a:rPr>
              <a:t>Write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playbook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prompt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user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details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ansible-playbook</a:t>
            </a:r>
            <a:r>
              <a:rPr sz="1800" spc="30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vars_prompt.yml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1921" y="232946"/>
            <a:ext cx="8450580" cy="4406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51305" marR="5080" indent="-1539240">
              <a:lnSpc>
                <a:spcPct val="149700"/>
              </a:lnSpc>
              <a:spcBef>
                <a:spcPts val="105"/>
              </a:spcBef>
            </a:pPr>
            <a:r>
              <a:rPr sz="9600" spc="-135" dirty="0">
                <a:solidFill>
                  <a:srgbClr val="FF0000"/>
                </a:solidFill>
              </a:rPr>
              <a:t>Controlling</a:t>
            </a:r>
            <a:r>
              <a:rPr sz="9600" spc="-785" dirty="0">
                <a:solidFill>
                  <a:srgbClr val="FF0000"/>
                </a:solidFill>
              </a:rPr>
              <a:t> </a:t>
            </a:r>
            <a:r>
              <a:rPr sz="9600" spc="-20" dirty="0">
                <a:solidFill>
                  <a:srgbClr val="FF0000"/>
                </a:solidFill>
              </a:rPr>
              <a:t>Play </a:t>
            </a:r>
            <a:r>
              <a:rPr sz="9600" spc="-10" dirty="0">
                <a:solidFill>
                  <a:srgbClr val="FF0000"/>
                </a:solidFill>
              </a:rPr>
              <a:t>Execution</a:t>
            </a:r>
            <a:endParaRPr sz="9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117</a:t>
            </a:fld>
            <a:endParaRPr spc="-25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Tags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118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4244" y="1376972"/>
            <a:ext cx="9230081" cy="4030291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7096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ansible-playbook</a:t>
            </a:r>
            <a:r>
              <a:rPr sz="1800" spc="3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41C75"/>
                </a:solidFill>
                <a:latin typeface="Trebuchet MS"/>
                <a:cs typeface="Trebuchet MS"/>
              </a:rPr>
              <a:t>playbook1.yml</a:t>
            </a:r>
            <a:r>
              <a:rPr sz="1800" spc="3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341C75"/>
                </a:solidFill>
                <a:latin typeface="Trebuchet MS"/>
                <a:cs typeface="Trebuchet MS"/>
              </a:rPr>
              <a:t>--</a:t>
            </a:r>
            <a:r>
              <a:rPr sz="1800" spc="120" dirty="0">
                <a:solidFill>
                  <a:srgbClr val="341C75"/>
                </a:solidFill>
                <a:latin typeface="Trebuchet MS"/>
                <a:cs typeface="Trebuchet MS"/>
              </a:rPr>
              <a:t>tags</a:t>
            </a:r>
            <a:r>
              <a:rPr sz="1800" spc="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"configuration,packages"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Tags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119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6397625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ansible-playbook</a:t>
            </a:r>
            <a:r>
              <a:rPr sz="1800" spc="3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41C75"/>
                </a:solidFill>
                <a:latin typeface="Trebuchet MS"/>
                <a:cs typeface="Trebuchet MS"/>
              </a:rPr>
              <a:t>playbook1.yml</a:t>
            </a:r>
            <a:r>
              <a:rPr sz="1800" spc="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--</a:t>
            </a:r>
            <a:r>
              <a:rPr sz="1800" spc="80" dirty="0">
                <a:solidFill>
                  <a:srgbClr val="341C75"/>
                </a:solidFill>
                <a:latin typeface="Trebuchet MS"/>
                <a:cs typeface="Trebuchet MS"/>
              </a:rPr>
              <a:t>skip-</a:t>
            </a:r>
            <a:r>
              <a:rPr sz="1800" spc="90" dirty="0">
                <a:solidFill>
                  <a:srgbClr val="341C75"/>
                </a:solidFill>
                <a:latin typeface="Trebuchet MS"/>
                <a:cs typeface="Trebuchet MS"/>
              </a:rPr>
              <a:t>tags</a:t>
            </a:r>
            <a:r>
              <a:rPr sz="1800" spc="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"notification"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ansible-playbook</a:t>
            </a:r>
            <a:r>
              <a:rPr sz="1800" spc="12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41C75"/>
                </a:solidFill>
                <a:latin typeface="Trebuchet MS"/>
                <a:cs typeface="Trebuchet MS"/>
              </a:rPr>
              <a:t>playbook1.yml</a:t>
            </a:r>
            <a:r>
              <a:rPr sz="1800" spc="12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114" dirty="0">
                <a:solidFill>
                  <a:srgbClr val="341C75"/>
                </a:solidFill>
                <a:latin typeface="Trebuchet MS"/>
                <a:cs typeface="Trebuchet MS"/>
              </a:rPr>
              <a:t>--</a:t>
            </a:r>
            <a:r>
              <a:rPr sz="1800" spc="40" dirty="0">
                <a:solidFill>
                  <a:srgbClr val="341C75"/>
                </a:solidFill>
                <a:latin typeface="Trebuchet MS"/>
                <a:cs typeface="Trebuchet MS"/>
              </a:rPr>
              <a:t>step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ansible-playbook</a:t>
            </a:r>
            <a:r>
              <a:rPr sz="1800" spc="16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41C75"/>
                </a:solidFill>
                <a:latin typeface="Trebuchet MS"/>
                <a:cs typeface="Trebuchet MS"/>
              </a:rPr>
              <a:t>playbook1.yml</a:t>
            </a:r>
            <a:r>
              <a:rPr sz="1800" spc="17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--</a:t>
            </a:r>
            <a:r>
              <a:rPr sz="1800" spc="55" dirty="0">
                <a:solidFill>
                  <a:srgbClr val="341C75"/>
                </a:solidFill>
                <a:latin typeface="Trebuchet MS"/>
                <a:cs typeface="Trebuchet MS"/>
              </a:rPr>
              <a:t>check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9791" y="213330"/>
            <a:ext cx="4107815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Templates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Using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facts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Using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variables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gather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server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info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roles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includes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create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role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install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apache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724"/>
            <a:ext cx="5977912" cy="682626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75761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0" dirty="0">
                <a:latin typeface="Trebuchet MS"/>
                <a:cs typeface="Trebuchet MS"/>
              </a:rPr>
              <a:t>list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all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tasks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would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executed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play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without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making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changes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270256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Play </a:t>
            </a:r>
            <a:r>
              <a:rPr spc="-10" dirty="0"/>
              <a:t>Information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4987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ansible-playbook</a:t>
            </a:r>
            <a:r>
              <a:rPr sz="1800" spc="13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41C75"/>
                </a:solidFill>
                <a:latin typeface="Trebuchet MS"/>
                <a:cs typeface="Trebuchet MS"/>
              </a:rPr>
              <a:t>playbook1.yml</a:t>
            </a:r>
            <a:r>
              <a:rPr sz="1800" spc="13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341C75"/>
                </a:solidFill>
                <a:latin typeface="Trebuchet MS"/>
                <a:cs typeface="Trebuchet MS"/>
              </a:rPr>
              <a:t>--list-</a:t>
            </a:r>
            <a:r>
              <a:rPr sz="1800" spc="60" dirty="0">
                <a:solidFill>
                  <a:srgbClr val="341C75"/>
                </a:solidFill>
                <a:latin typeface="Trebuchet MS"/>
                <a:cs typeface="Trebuchet MS"/>
              </a:rPr>
              <a:t>tasks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733352"/>
            <a:ext cx="7658100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0" dirty="0">
                <a:latin typeface="Trebuchet MS"/>
                <a:cs typeface="Trebuchet MS"/>
              </a:rPr>
              <a:t>list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all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hosts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would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affected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play,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without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running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any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tasks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ansible-playbook</a:t>
            </a:r>
            <a:r>
              <a:rPr sz="1800" spc="12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41C75"/>
                </a:solidFill>
                <a:latin typeface="Trebuchet MS"/>
                <a:cs typeface="Trebuchet MS"/>
              </a:rPr>
              <a:t>playbook1.yml</a:t>
            </a:r>
            <a:r>
              <a:rPr sz="1800" spc="12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341C75"/>
                </a:solidFill>
                <a:latin typeface="Trebuchet MS"/>
                <a:cs typeface="Trebuchet MS"/>
              </a:rPr>
              <a:t>--list-</a:t>
            </a:r>
            <a:r>
              <a:rPr sz="1800" spc="55" dirty="0">
                <a:solidFill>
                  <a:srgbClr val="341C75"/>
                </a:solidFill>
                <a:latin typeface="Trebuchet MS"/>
                <a:cs typeface="Trebuchet MS"/>
              </a:rPr>
              <a:t>hosts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use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tags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limit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execution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play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ansible-playbook</a:t>
            </a:r>
            <a:r>
              <a:rPr sz="1800" spc="13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41C75"/>
                </a:solidFill>
                <a:latin typeface="Trebuchet MS"/>
                <a:cs typeface="Trebuchet MS"/>
              </a:rPr>
              <a:t>playbook1.yml</a:t>
            </a:r>
            <a:r>
              <a:rPr sz="1800" spc="13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341C75"/>
                </a:solidFill>
                <a:latin typeface="Trebuchet MS"/>
                <a:cs typeface="Trebuchet MS"/>
              </a:rPr>
              <a:t>--list-</a:t>
            </a:r>
            <a:r>
              <a:rPr sz="1800" spc="50" dirty="0">
                <a:solidFill>
                  <a:srgbClr val="341C75"/>
                </a:solidFill>
                <a:latin typeface="Trebuchet MS"/>
                <a:cs typeface="Trebuchet MS"/>
              </a:rPr>
              <a:t>tags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7664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use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option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--</a:t>
            </a:r>
            <a:r>
              <a:rPr sz="1800" spc="80" dirty="0">
                <a:latin typeface="Trebuchet MS"/>
                <a:cs typeface="Trebuchet MS"/>
              </a:rPr>
              <a:t>start-</a:t>
            </a:r>
            <a:r>
              <a:rPr sz="1800" spc="85" dirty="0">
                <a:latin typeface="Trebuchet MS"/>
                <a:cs typeface="Trebuchet MS"/>
              </a:rPr>
              <a:t>at-</a:t>
            </a:r>
            <a:r>
              <a:rPr sz="1800" spc="90" dirty="0">
                <a:latin typeface="Trebuchet MS"/>
                <a:cs typeface="Trebuchet MS"/>
              </a:rPr>
              <a:t>task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define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new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entry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point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our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playbook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Controlling</a:t>
            </a:r>
            <a:r>
              <a:rPr spc="340" dirty="0"/>
              <a:t> </a:t>
            </a:r>
            <a:r>
              <a:rPr spc="65" dirty="0"/>
              <a:t>Play </a:t>
            </a:r>
            <a:r>
              <a:rPr spc="55" dirty="0"/>
              <a:t>Execution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673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will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skip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anything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comes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before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specified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task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733352"/>
            <a:ext cx="7572375" cy="306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requires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valid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task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name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as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argument: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ansible-playbook</a:t>
            </a:r>
            <a:r>
              <a:rPr sz="1800" spc="-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41C75"/>
                </a:solidFill>
                <a:latin typeface="Trebuchet MS"/>
                <a:cs typeface="Trebuchet MS"/>
              </a:rPr>
              <a:t>playbook1.yml</a:t>
            </a:r>
            <a:r>
              <a:rPr sz="1800" spc="-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341C75"/>
                </a:solidFill>
                <a:latin typeface="Trebuchet MS"/>
                <a:cs typeface="Trebuchet MS"/>
              </a:rPr>
              <a:t>--</a:t>
            </a:r>
            <a:r>
              <a:rPr sz="1800" spc="65" dirty="0">
                <a:solidFill>
                  <a:srgbClr val="341C75"/>
                </a:solidFill>
                <a:latin typeface="Trebuchet MS"/>
                <a:cs typeface="Trebuchet MS"/>
              </a:rPr>
              <a:t>start-at-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task="Set</a:t>
            </a:r>
            <a:r>
              <a:rPr sz="1800" spc="-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41C75"/>
                </a:solidFill>
                <a:latin typeface="Trebuchet MS"/>
                <a:cs typeface="Trebuchet MS"/>
              </a:rPr>
              <a:t>Up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Nginx"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only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execute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tasks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associated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specific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tags,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option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--</a:t>
            </a:r>
            <a:r>
              <a:rPr sz="1800" spc="100" dirty="0">
                <a:latin typeface="Trebuchet MS"/>
                <a:cs typeface="Trebuchet MS"/>
              </a:rPr>
              <a:t>tags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ansible-playbook</a:t>
            </a:r>
            <a:r>
              <a:rPr sz="1800" spc="12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41C75"/>
                </a:solidFill>
                <a:latin typeface="Trebuchet MS"/>
                <a:cs typeface="Trebuchet MS"/>
              </a:rPr>
              <a:t>playbook1.yml</a:t>
            </a:r>
            <a:r>
              <a:rPr sz="1800" spc="12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341C75"/>
                </a:solidFill>
                <a:latin typeface="Trebuchet MS"/>
                <a:cs typeface="Trebuchet MS"/>
              </a:rPr>
              <a:t>--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tags=mysql,nginx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skip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all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tasks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under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specific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tags,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--</a:t>
            </a:r>
            <a:r>
              <a:rPr sz="1800" spc="80" dirty="0">
                <a:latin typeface="Trebuchet MS"/>
                <a:cs typeface="Trebuchet MS"/>
              </a:rPr>
              <a:t>skip-</a:t>
            </a:r>
            <a:r>
              <a:rPr sz="1800" spc="70" dirty="0">
                <a:latin typeface="Trebuchet MS"/>
                <a:cs typeface="Trebuchet MS"/>
              </a:rPr>
              <a:t>tags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ansible-playbook</a:t>
            </a:r>
            <a:r>
              <a:rPr sz="1800" spc="12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41C75"/>
                </a:solidFill>
                <a:latin typeface="Trebuchet MS"/>
                <a:cs typeface="Trebuchet MS"/>
              </a:rPr>
              <a:t>playbook1.yml</a:t>
            </a:r>
            <a:r>
              <a:rPr sz="1800" spc="13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341C75"/>
                </a:solidFill>
                <a:latin typeface="Trebuchet MS"/>
                <a:cs typeface="Trebuchet MS"/>
              </a:rPr>
              <a:t>--</a:t>
            </a:r>
            <a:r>
              <a:rPr sz="1800" spc="60" dirty="0">
                <a:solidFill>
                  <a:srgbClr val="341C75"/>
                </a:solidFill>
                <a:latin typeface="Trebuchet MS"/>
                <a:cs typeface="Trebuchet MS"/>
              </a:rPr>
              <a:t>skip-</a:t>
            </a:r>
            <a:r>
              <a:rPr sz="1800" spc="40" dirty="0">
                <a:solidFill>
                  <a:srgbClr val="341C75"/>
                </a:solidFill>
                <a:latin typeface="Trebuchet MS"/>
                <a:cs typeface="Trebuchet MS"/>
              </a:rPr>
              <a:t>tags=mysql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7476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default,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will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continue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executing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actions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as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long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as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there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4241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hosts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group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have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not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yet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failed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733352"/>
            <a:ext cx="798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situations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such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as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rolling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updates,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it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may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desirable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abort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play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3666" y="2285801"/>
            <a:ext cx="598995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rebuchet MS"/>
                <a:cs typeface="Trebuchet MS"/>
              </a:rPr>
              <a:t>when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certain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threshold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failures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have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been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reached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25" dirty="0">
                <a:latin typeface="Trebuchet MS"/>
                <a:cs typeface="Trebuchet MS"/>
              </a:rPr>
              <a:t>We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do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this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"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max_fail_percentage</a:t>
            </a:r>
            <a:r>
              <a:rPr sz="1800" spc="-10" dirty="0">
                <a:latin typeface="Trebuchet MS"/>
                <a:cs typeface="Trebuchet MS"/>
              </a:rPr>
              <a:t>"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272923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Maximum </a:t>
            </a:r>
            <a:r>
              <a:rPr spc="-10" dirty="0"/>
              <a:t>Failure </a:t>
            </a:r>
            <a:r>
              <a:rPr spc="80" dirty="0"/>
              <a:t>Percentage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122</a:t>
            </a:fld>
            <a:endParaRPr spc="-25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1464" y="3465343"/>
            <a:ext cx="4233316" cy="1944846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7108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want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perform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task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host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reference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other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hosts?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96319" y="4069767"/>
            <a:ext cx="1252220" cy="274320"/>
          </a:xfrm>
          <a:custGeom>
            <a:avLst/>
            <a:gdLst/>
            <a:ahLst/>
            <a:cxnLst/>
            <a:rect l="l" t="t" r="r" b="b"/>
            <a:pathLst>
              <a:path w="1252220" h="274320">
                <a:moveTo>
                  <a:pt x="1252039" y="274319"/>
                </a:moveTo>
                <a:lnTo>
                  <a:pt x="0" y="274319"/>
                </a:lnTo>
                <a:lnTo>
                  <a:pt x="0" y="0"/>
                </a:lnTo>
                <a:lnTo>
                  <a:pt x="1252039" y="0"/>
                </a:lnTo>
                <a:lnTo>
                  <a:pt x="1252039" y="274319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73666" y="1045649"/>
            <a:ext cx="7614284" cy="534987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16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use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‘delegate_to’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keyword</a:t>
            </a: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1065"/>
              </a:spcBef>
            </a:pPr>
            <a:r>
              <a:rPr sz="1800" spc="195" dirty="0">
                <a:solidFill>
                  <a:srgbClr val="341C75"/>
                </a:solidFill>
                <a:latin typeface="Trebuchet MS"/>
                <a:cs typeface="Trebuchet MS"/>
              </a:rPr>
              <a:t>--</a:t>
            </a:r>
            <a:r>
              <a:rPr sz="1800" spc="14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  <a:p>
            <a:pPr marL="1022350" marR="4726305" lvl="1" indent="-95885">
              <a:lnSpc>
                <a:spcPct val="149300"/>
              </a:lnSpc>
              <a:buChar char="-"/>
              <a:tabLst>
                <a:tab pos="1022350" algn="l"/>
                <a:tab pos="108267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	</a:t>
            </a:r>
            <a:r>
              <a:rPr sz="1800" spc="-30" dirty="0">
                <a:solidFill>
                  <a:srgbClr val="341C75"/>
                </a:solidFill>
                <a:latin typeface="Trebuchet MS"/>
                <a:cs typeface="Trebuchet MS"/>
              </a:rPr>
              <a:t>hosts: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webservers </a:t>
            </a:r>
            <a:r>
              <a:rPr sz="1800" spc="-80" dirty="0">
                <a:solidFill>
                  <a:srgbClr val="341C75"/>
                </a:solidFill>
                <a:latin typeface="Trebuchet MS"/>
                <a:cs typeface="Trebuchet MS"/>
              </a:rPr>
              <a:t>serial:</a:t>
            </a:r>
            <a:r>
              <a:rPr sz="1800" spc="-12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 marL="1022350">
              <a:lnSpc>
                <a:spcPct val="100000"/>
              </a:lnSpc>
              <a:spcBef>
                <a:spcPts val="1065"/>
              </a:spcBef>
            </a:pP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tasks:</a:t>
            </a:r>
            <a:endParaRPr sz="1800">
              <a:latin typeface="Trebuchet MS"/>
              <a:cs typeface="Trebuchet MS"/>
            </a:endParaRPr>
          </a:p>
          <a:p>
            <a:pPr marL="1178560" lvl="2" indent="-156210">
              <a:lnSpc>
                <a:spcPct val="100000"/>
              </a:lnSpc>
              <a:spcBef>
                <a:spcPts val="1065"/>
              </a:spcBef>
              <a:buChar char="-"/>
              <a:tabLst>
                <a:tab pos="1178560" algn="l"/>
              </a:tabLst>
            </a:pP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name: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take</a:t>
            </a:r>
            <a:r>
              <a:rPr sz="1800" spc="-13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out</a:t>
            </a:r>
            <a:r>
              <a:rPr sz="1800" spc="-13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341C75"/>
                </a:solidFill>
                <a:latin typeface="Trebuchet MS"/>
                <a:cs typeface="Trebuchet MS"/>
              </a:rPr>
              <a:t>of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load</a:t>
            </a:r>
            <a:r>
              <a:rPr sz="1800" spc="-13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balancer</a:t>
            </a:r>
            <a:r>
              <a:rPr sz="1800" spc="-13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341C75"/>
                </a:solidFill>
                <a:latin typeface="Trebuchet MS"/>
                <a:cs typeface="Trebuchet MS"/>
              </a:rPr>
              <a:t>pool</a:t>
            </a:r>
            <a:endParaRPr sz="1800">
              <a:latin typeface="Trebuchet MS"/>
              <a:cs typeface="Trebuchet MS"/>
            </a:endParaRPr>
          </a:p>
          <a:p>
            <a:pPr marL="1022350" marR="107950">
              <a:lnSpc>
                <a:spcPct val="149300"/>
              </a:lnSpc>
            </a:pPr>
            <a:r>
              <a:rPr sz="1800" spc="-20" dirty="0">
                <a:solidFill>
                  <a:srgbClr val="341C75"/>
                </a:solidFill>
                <a:latin typeface="Trebuchet MS"/>
                <a:cs typeface="Trebuchet MS"/>
              </a:rPr>
              <a:t>command:</a:t>
            </a:r>
            <a:r>
              <a:rPr sz="1800" spc="-6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/usr/bin/take_out_of_pool</a:t>
            </a:r>
            <a:r>
              <a:rPr sz="1800" spc="-6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41C75"/>
                </a:solidFill>
                <a:latin typeface="Trebuchet MS"/>
                <a:cs typeface="Trebuchet MS"/>
              </a:rPr>
              <a:t>{{</a:t>
            </a:r>
            <a:r>
              <a:rPr sz="1800" spc="-6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inventory_hostname</a:t>
            </a:r>
            <a:r>
              <a:rPr sz="1800" spc="-6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}} </a:t>
            </a:r>
            <a:r>
              <a:rPr sz="1800" spc="-30" dirty="0">
                <a:solidFill>
                  <a:srgbClr val="341C75"/>
                </a:solidFill>
                <a:latin typeface="Trebuchet MS"/>
                <a:cs typeface="Trebuchet MS"/>
              </a:rPr>
              <a:t>delegate_to:</a:t>
            </a:r>
            <a:r>
              <a:rPr sz="1800" spc="-5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10.0.0.65</a:t>
            </a:r>
            <a:endParaRPr sz="1800">
              <a:latin typeface="Trebuchet MS"/>
              <a:cs typeface="Trebuchet MS"/>
            </a:endParaRPr>
          </a:p>
          <a:p>
            <a:pPr marL="1178560" lvl="2" indent="-156210">
              <a:lnSpc>
                <a:spcPct val="100000"/>
              </a:lnSpc>
              <a:spcBef>
                <a:spcPts val="1065"/>
              </a:spcBef>
              <a:buChar char="-"/>
              <a:tabLst>
                <a:tab pos="1178560" algn="l"/>
              </a:tabLst>
            </a:pP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name:</a:t>
            </a:r>
            <a:r>
              <a:rPr sz="1800" spc="-11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actual</a:t>
            </a:r>
            <a:r>
              <a:rPr sz="1800" spc="-11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steps</a:t>
            </a:r>
            <a:r>
              <a:rPr sz="1800" spc="-11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341C75"/>
                </a:solidFill>
                <a:latin typeface="Trebuchet MS"/>
                <a:cs typeface="Trebuchet MS"/>
              </a:rPr>
              <a:t>would</a:t>
            </a:r>
            <a:r>
              <a:rPr sz="1800" spc="-11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go</a:t>
            </a:r>
            <a:r>
              <a:rPr sz="1800" spc="-11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341C75"/>
                </a:solidFill>
                <a:latin typeface="Trebuchet MS"/>
                <a:cs typeface="Trebuchet MS"/>
              </a:rPr>
              <a:t>here</a:t>
            </a:r>
            <a:endParaRPr sz="1800">
              <a:latin typeface="Trebuchet MS"/>
              <a:cs typeface="Trebuchet MS"/>
            </a:endParaRPr>
          </a:p>
          <a:p>
            <a:pPr marL="1022350">
              <a:lnSpc>
                <a:spcPct val="100000"/>
              </a:lnSpc>
              <a:spcBef>
                <a:spcPts val="1065"/>
              </a:spcBef>
            </a:pPr>
            <a:r>
              <a:rPr sz="1800" spc="-80" dirty="0">
                <a:solidFill>
                  <a:srgbClr val="341C75"/>
                </a:solidFill>
                <a:latin typeface="Trebuchet MS"/>
                <a:cs typeface="Trebuchet MS"/>
              </a:rPr>
              <a:t>yum:</a:t>
            </a:r>
            <a:r>
              <a:rPr sz="1800" spc="9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name=acme-web-</a:t>
            </a:r>
            <a:r>
              <a:rPr sz="1800" spc="50" dirty="0">
                <a:solidFill>
                  <a:srgbClr val="341C75"/>
                </a:solidFill>
                <a:latin typeface="Trebuchet MS"/>
                <a:cs typeface="Trebuchet MS"/>
              </a:rPr>
              <a:t>stack</a:t>
            </a:r>
            <a:r>
              <a:rPr sz="1800" spc="9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state=latest</a:t>
            </a:r>
            <a:endParaRPr sz="1800">
              <a:latin typeface="Trebuchet MS"/>
              <a:cs typeface="Trebuchet MS"/>
            </a:endParaRPr>
          </a:p>
          <a:p>
            <a:pPr marL="1178560" lvl="2" indent="-156210">
              <a:lnSpc>
                <a:spcPct val="100000"/>
              </a:lnSpc>
              <a:spcBef>
                <a:spcPts val="1065"/>
              </a:spcBef>
              <a:buChar char="-"/>
              <a:tabLst>
                <a:tab pos="1178560" algn="l"/>
              </a:tabLst>
            </a:pP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name:</a:t>
            </a:r>
            <a:r>
              <a:rPr sz="1800" spc="-10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add</a:t>
            </a:r>
            <a:r>
              <a:rPr sz="1800" spc="-10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back</a:t>
            </a:r>
            <a:r>
              <a:rPr sz="1800" spc="-10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to</a:t>
            </a:r>
            <a:r>
              <a:rPr sz="1800" spc="-10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load</a:t>
            </a:r>
            <a:r>
              <a:rPr sz="1800" spc="-10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balancer</a:t>
            </a:r>
            <a:r>
              <a:rPr sz="1800" spc="-10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341C75"/>
                </a:solidFill>
                <a:latin typeface="Trebuchet MS"/>
                <a:cs typeface="Trebuchet MS"/>
              </a:rPr>
              <a:t>pool</a:t>
            </a:r>
            <a:endParaRPr sz="1800">
              <a:latin typeface="Trebuchet MS"/>
              <a:cs typeface="Trebuchet MS"/>
            </a:endParaRPr>
          </a:p>
          <a:p>
            <a:pPr marL="1022350" marR="5080">
              <a:lnSpc>
                <a:spcPct val="149300"/>
              </a:lnSpc>
            </a:pPr>
            <a:r>
              <a:rPr sz="1800" spc="-20" dirty="0">
                <a:solidFill>
                  <a:srgbClr val="341C75"/>
                </a:solidFill>
                <a:latin typeface="Trebuchet MS"/>
                <a:cs typeface="Trebuchet MS"/>
              </a:rPr>
              <a:t>command:</a:t>
            </a: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/usr/bin/add_back_to_pool</a:t>
            </a: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41C75"/>
                </a:solidFill>
                <a:latin typeface="Trebuchet MS"/>
                <a:cs typeface="Trebuchet MS"/>
              </a:rPr>
              <a:t>{{</a:t>
            </a: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inventory_hostname</a:t>
            </a:r>
            <a:r>
              <a:rPr sz="1800" spc="-5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}} </a:t>
            </a:r>
            <a:r>
              <a:rPr sz="1800" spc="-30" dirty="0">
                <a:solidFill>
                  <a:srgbClr val="341C75"/>
                </a:solidFill>
                <a:latin typeface="Trebuchet MS"/>
                <a:cs typeface="Trebuchet MS"/>
              </a:rPr>
              <a:t>delegate_to:</a:t>
            </a:r>
            <a:r>
              <a:rPr sz="1800" spc="-5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10.0.0.65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Delegation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123</a:t>
            </a:fld>
            <a:endParaRPr spc="-25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7571" y="628455"/>
            <a:ext cx="2620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delegate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localhost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25920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Localhost </a:t>
            </a:r>
            <a:r>
              <a:rPr spc="80" dirty="0"/>
              <a:t>Delegation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357571" y="1180903"/>
            <a:ext cx="4827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0" dirty="0">
                <a:latin typeface="Trebuchet MS"/>
                <a:cs typeface="Trebuchet MS"/>
              </a:rPr>
              <a:t>There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shorthand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this: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"local_action"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4770" y="1598097"/>
            <a:ext cx="8008620" cy="248285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--</a:t>
            </a:r>
            <a:r>
              <a:rPr sz="1800" spc="14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tasks:</a:t>
            </a:r>
            <a:endParaRPr sz="1800">
              <a:latin typeface="Trebuchet MS"/>
              <a:cs typeface="Trebuchet MS"/>
            </a:endParaRPr>
          </a:p>
          <a:p>
            <a:pPr marL="264160" indent="-156210">
              <a:lnSpc>
                <a:spcPct val="100000"/>
              </a:lnSpc>
              <a:spcBef>
                <a:spcPts val="1065"/>
              </a:spcBef>
              <a:buChar char="-"/>
              <a:tabLst>
                <a:tab pos="264160" algn="l"/>
              </a:tabLst>
            </a:pPr>
            <a:r>
              <a:rPr sz="1800" spc="-60" dirty="0">
                <a:solidFill>
                  <a:srgbClr val="264D12"/>
                </a:solidFill>
                <a:latin typeface="Trebuchet MS"/>
                <a:cs typeface="Trebuchet MS"/>
              </a:rPr>
              <a:t>name: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take</a:t>
            </a:r>
            <a:r>
              <a:rPr sz="1800" spc="-13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out</a:t>
            </a:r>
            <a:r>
              <a:rPr sz="1800" spc="-13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of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load</a:t>
            </a:r>
            <a:r>
              <a:rPr sz="1800" spc="-13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balancer</a:t>
            </a:r>
            <a:r>
              <a:rPr sz="1800" spc="-13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pool</a:t>
            </a:r>
            <a:endParaRPr sz="1800">
              <a:latin typeface="Trebuchet MS"/>
              <a:cs typeface="Trebuchet MS"/>
            </a:endParaRPr>
          </a:p>
          <a:p>
            <a:pPr marL="107950">
              <a:lnSpc>
                <a:spcPct val="100000"/>
              </a:lnSpc>
              <a:spcBef>
                <a:spcPts val="1065"/>
              </a:spcBef>
            </a:pPr>
            <a:r>
              <a:rPr sz="1800" spc="-35" dirty="0">
                <a:solidFill>
                  <a:srgbClr val="264D12"/>
                </a:solidFill>
                <a:latin typeface="Trebuchet MS"/>
                <a:cs typeface="Trebuchet MS"/>
              </a:rPr>
              <a:t>local_action:</a:t>
            </a:r>
            <a:r>
              <a:rPr sz="1800" spc="-1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command</a:t>
            </a:r>
            <a:r>
              <a:rPr sz="1800" spc="-1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/usr/bin/take_out_of_pool </a:t>
            </a:r>
            <a:r>
              <a:rPr sz="1800" spc="-75" dirty="0">
                <a:solidFill>
                  <a:srgbClr val="264D12"/>
                </a:solidFill>
                <a:latin typeface="Trebuchet MS"/>
                <a:cs typeface="Trebuchet MS"/>
              </a:rPr>
              <a:t>{{</a:t>
            </a:r>
            <a:r>
              <a:rPr sz="1800" spc="-1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inventory_hostname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}}</a:t>
            </a:r>
            <a:endParaRPr sz="1800">
              <a:latin typeface="Trebuchet MS"/>
              <a:cs typeface="Trebuchet MS"/>
            </a:endParaRPr>
          </a:p>
          <a:p>
            <a:pPr marL="264160" indent="-156210">
              <a:lnSpc>
                <a:spcPct val="100000"/>
              </a:lnSpc>
              <a:spcBef>
                <a:spcPts val="1065"/>
              </a:spcBef>
              <a:buChar char="-"/>
              <a:tabLst>
                <a:tab pos="264160" algn="l"/>
              </a:tabLst>
            </a:pPr>
            <a:r>
              <a:rPr sz="1800" spc="-60" dirty="0">
                <a:solidFill>
                  <a:srgbClr val="264D12"/>
                </a:solidFill>
                <a:latin typeface="Trebuchet MS"/>
                <a:cs typeface="Trebuchet MS"/>
              </a:rPr>
              <a:t>name:</a:t>
            </a:r>
            <a:r>
              <a:rPr sz="1800" spc="-10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add</a:t>
            </a:r>
            <a:r>
              <a:rPr sz="1800" spc="-10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back</a:t>
            </a:r>
            <a:r>
              <a:rPr sz="1800" spc="-10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to</a:t>
            </a:r>
            <a:r>
              <a:rPr sz="1800" spc="-10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load</a:t>
            </a:r>
            <a:r>
              <a:rPr sz="1800" spc="-10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balancer</a:t>
            </a:r>
            <a:r>
              <a:rPr sz="1800" spc="-10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pool</a:t>
            </a:r>
            <a:endParaRPr sz="1800">
              <a:latin typeface="Trebuchet MS"/>
              <a:cs typeface="Trebuchet MS"/>
            </a:endParaRPr>
          </a:p>
          <a:p>
            <a:pPr marL="107950">
              <a:lnSpc>
                <a:spcPct val="100000"/>
              </a:lnSpc>
              <a:spcBef>
                <a:spcPts val="1065"/>
              </a:spcBef>
            </a:pPr>
            <a:r>
              <a:rPr sz="1800" spc="-35" dirty="0">
                <a:solidFill>
                  <a:srgbClr val="264D12"/>
                </a:solidFill>
                <a:latin typeface="Trebuchet MS"/>
                <a:cs typeface="Trebuchet MS"/>
              </a:rPr>
              <a:t>local_action: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command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/usr/bin/add_back_to_pool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64D12"/>
                </a:solidFill>
                <a:latin typeface="Trebuchet MS"/>
                <a:cs typeface="Trebuchet MS"/>
              </a:rPr>
              <a:t>{{</a:t>
            </a:r>
            <a:r>
              <a:rPr sz="1800" spc="-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inventory_hostname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}}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3101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Ignoring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failed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commands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Error</a:t>
            </a:r>
            <a:r>
              <a:rPr spc="-270" dirty="0"/>
              <a:t> </a:t>
            </a:r>
            <a:r>
              <a:rPr spc="105" dirty="0"/>
              <a:t>Handling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3261360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Ensuring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Handler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behaviour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Specifying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Failure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States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Aborting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Play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Blocks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493200"/>
            <a:ext cx="5224780" cy="125412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16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Ignoring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Errors</a:t>
            </a:r>
            <a:endParaRPr sz="1800">
              <a:latin typeface="Trebuchet MS"/>
              <a:cs typeface="Trebuchet MS"/>
            </a:endParaRPr>
          </a:p>
          <a:p>
            <a:pPr marL="1022350" marR="5080" indent="-95885">
              <a:lnSpc>
                <a:spcPct val="149300"/>
              </a:lnSpc>
            </a:pPr>
            <a:r>
              <a:rPr sz="1800" spc="19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-15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name:</a:t>
            </a:r>
            <a:r>
              <a:rPr sz="1800" spc="-15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this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41C75"/>
                </a:solidFill>
                <a:latin typeface="Trebuchet MS"/>
                <a:cs typeface="Trebuchet MS"/>
              </a:rPr>
              <a:t>will</a:t>
            </a:r>
            <a:r>
              <a:rPr sz="1800" spc="-15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not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be</a:t>
            </a:r>
            <a:r>
              <a:rPr sz="1800" spc="-15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counted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341C75"/>
                </a:solidFill>
                <a:latin typeface="Trebuchet MS"/>
                <a:cs typeface="Trebuchet MS"/>
              </a:rPr>
              <a:t>as</a:t>
            </a:r>
            <a:r>
              <a:rPr sz="1800" spc="-15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341C75"/>
                </a:solidFill>
                <a:latin typeface="Trebuchet MS"/>
                <a:cs typeface="Trebuchet MS"/>
              </a:rPr>
              <a:t>a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failure </a:t>
            </a:r>
            <a:r>
              <a:rPr sz="1800" spc="-20" dirty="0">
                <a:solidFill>
                  <a:srgbClr val="341C75"/>
                </a:solidFill>
                <a:latin typeface="Trebuchet MS"/>
                <a:cs typeface="Trebuchet MS"/>
              </a:rPr>
              <a:t>command:</a:t>
            </a:r>
            <a:r>
              <a:rPr sz="1800" spc="-9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/bin/false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96319" y="1879021"/>
            <a:ext cx="1395095" cy="274320"/>
          </a:xfrm>
          <a:custGeom>
            <a:avLst/>
            <a:gdLst/>
            <a:ahLst/>
            <a:cxnLst/>
            <a:rect l="l" t="t" r="r" b="b"/>
            <a:pathLst>
              <a:path w="1395095" h="274319">
                <a:moveTo>
                  <a:pt x="1394914" y="274319"/>
                </a:moveTo>
                <a:lnTo>
                  <a:pt x="0" y="274319"/>
                </a:lnTo>
                <a:lnTo>
                  <a:pt x="0" y="0"/>
                </a:lnTo>
                <a:lnTo>
                  <a:pt x="1394914" y="0"/>
                </a:lnTo>
                <a:lnTo>
                  <a:pt x="1394914" y="274319"/>
                </a:lnTo>
                <a:close/>
              </a:path>
            </a:pathLst>
          </a:custGeom>
          <a:solidFill>
            <a:srgbClr val="FFE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96319" y="3660192"/>
            <a:ext cx="1533525" cy="274320"/>
          </a:xfrm>
          <a:custGeom>
            <a:avLst/>
            <a:gdLst/>
            <a:ahLst/>
            <a:cxnLst/>
            <a:rect l="l" t="t" r="r" b="b"/>
            <a:pathLst>
              <a:path w="1533525" h="274320">
                <a:moveTo>
                  <a:pt x="1533445" y="274319"/>
                </a:moveTo>
                <a:lnTo>
                  <a:pt x="0" y="274319"/>
                </a:lnTo>
                <a:lnTo>
                  <a:pt x="0" y="0"/>
                </a:lnTo>
                <a:lnTo>
                  <a:pt x="1533445" y="0"/>
                </a:lnTo>
                <a:lnTo>
                  <a:pt x="1533445" y="274319"/>
                </a:lnTo>
                <a:close/>
              </a:path>
            </a:pathLst>
          </a:custGeom>
          <a:solidFill>
            <a:srgbClr val="FFE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96319" y="5993813"/>
            <a:ext cx="1229360" cy="274320"/>
          </a:xfrm>
          <a:custGeom>
            <a:avLst/>
            <a:gdLst/>
            <a:ahLst/>
            <a:cxnLst/>
            <a:rect l="l" t="t" r="r" b="b"/>
            <a:pathLst>
              <a:path w="1229360" h="274320">
                <a:moveTo>
                  <a:pt x="1229179" y="274319"/>
                </a:moveTo>
                <a:lnTo>
                  <a:pt x="0" y="274319"/>
                </a:lnTo>
                <a:lnTo>
                  <a:pt x="0" y="0"/>
                </a:lnTo>
                <a:lnTo>
                  <a:pt x="1229179" y="0"/>
                </a:lnTo>
                <a:lnTo>
                  <a:pt x="1229179" y="274319"/>
                </a:lnTo>
                <a:close/>
              </a:path>
            </a:pathLst>
          </a:custGeom>
          <a:solidFill>
            <a:srgbClr val="F6B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73666" y="1857177"/>
            <a:ext cx="5982335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35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41C75"/>
                </a:solidFill>
                <a:latin typeface="Trebuchet MS"/>
                <a:cs typeface="Trebuchet MS"/>
              </a:rPr>
              <a:t>ignore_errors:</a:t>
            </a:r>
            <a:r>
              <a:rPr sz="1800" spc="-9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yes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AoyagiKouzanFontT"/>
              <a:buChar char="❖"/>
              <a:tabLst>
                <a:tab pos="469265" algn="l"/>
              </a:tabLst>
            </a:pPr>
            <a:r>
              <a:rPr sz="1800" spc="-25" dirty="0">
                <a:latin typeface="Trebuchet MS"/>
                <a:cs typeface="Trebuchet MS"/>
              </a:rPr>
              <a:t>Forcing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handlers</a:t>
            </a:r>
            <a:endParaRPr sz="1800">
              <a:latin typeface="Trebuchet MS"/>
              <a:cs typeface="Trebuchet MS"/>
            </a:endParaRPr>
          </a:p>
          <a:p>
            <a:pPr marL="1022350" marR="762635" lvl="1" indent="-95885">
              <a:lnSpc>
                <a:spcPct val="149300"/>
              </a:lnSpc>
              <a:buChar char="-"/>
              <a:tabLst>
                <a:tab pos="1022350" algn="l"/>
                <a:tab pos="108267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	</a:t>
            </a: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name:</a:t>
            </a:r>
            <a:r>
              <a:rPr sz="1800" spc="-15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this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41C75"/>
                </a:solidFill>
                <a:latin typeface="Trebuchet MS"/>
                <a:cs typeface="Trebuchet MS"/>
              </a:rPr>
              <a:t>will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not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be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counted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341C75"/>
                </a:solidFill>
                <a:latin typeface="Trebuchet MS"/>
                <a:cs typeface="Trebuchet MS"/>
              </a:rPr>
              <a:t>as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341C75"/>
                </a:solidFill>
                <a:latin typeface="Trebuchet MS"/>
                <a:cs typeface="Trebuchet MS"/>
              </a:rPr>
              <a:t>a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failure </a:t>
            </a:r>
            <a:r>
              <a:rPr sz="1800" spc="-20" dirty="0">
                <a:solidFill>
                  <a:srgbClr val="341C75"/>
                </a:solidFill>
                <a:latin typeface="Trebuchet MS"/>
                <a:cs typeface="Trebuchet MS"/>
              </a:rPr>
              <a:t>command:</a:t>
            </a:r>
            <a:r>
              <a:rPr sz="1800" spc="-9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/bin/false</a:t>
            </a:r>
            <a:endParaRPr sz="1800">
              <a:latin typeface="Trebuchet MS"/>
              <a:cs typeface="Trebuchet MS"/>
            </a:endParaRPr>
          </a:p>
          <a:p>
            <a:pPr marL="1022350">
              <a:lnSpc>
                <a:spcPct val="100000"/>
              </a:lnSpc>
              <a:spcBef>
                <a:spcPts val="1065"/>
              </a:spcBef>
            </a:pPr>
            <a:r>
              <a:rPr sz="1800" spc="-35" dirty="0">
                <a:solidFill>
                  <a:srgbClr val="341C75"/>
                </a:solidFill>
                <a:latin typeface="Trebuchet MS"/>
                <a:cs typeface="Trebuchet MS"/>
              </a:rPr>
              <a:t>force_handlers:</a:t>
            </a:r>
            <a:r>
              <a:rPr sz="1800" spc="-7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341C75"/>
                </a:solidFill>
                <a:latin typeface="Trebuchet MS"/>
                <a:cs typeface="Trebuchet MS"/>
              </a:rPr>
              <a:t>True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AoyagiKouzanFontT"/>
              <a:buChar char="❖"/>
              <a:tabLst>
                <a:tab pos="469265" algn="l"/>
              </a:tabLst>
            </a:pPr>
            <a:r>
              <a:rPr sz="1800" spc="-55" dirty="0">
                <a:latin typeface="Trebuchet MS"/>
                <a:cs typeface="Trebuchet MS"/>
              </a:rPr>
              <a:t>Failed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in</a:t>
            </a:r>
            <a:endParaRPr sz="1800">
              <a:latin typeface="Trebuchet MS"/>
              <a:cs typeface="Trebuchet MS"/>
            </a:endParaRPr>
          </a:p>
          <a:p>
            <a:pPr marL="1022350" marR="91440" lvl="1" indent="-95885">
              <a:lnSpc>
                <a:spcPct val="149300"/>
              </a:lnSpc>
              <a:spcBef>
                <a:spcPts val="1125"/>
              </a:spcBef>
              <a:buChar char="-"/>
              <a:tabLst>
                <a:tab pos="1022350" algn="l"/>
                <a:tab pos="108267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	</a:t>
            </a: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name:</a:t>
            </a:r>
            <a:r>
              <a:rPr sz="1800" spc="-10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this</a:t>
            </a:r>
            <a:r>
              <a:rPr sz="1800" spc="-10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command</a:t>
            </a:r>
            <a:r>
              <a:rPr sz="1800" spc="-10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prints</a:t>
            </a:r>
            <a:r>
              <a:rPr sz="1800" spc="-10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341C75"/>
                </a:solidFill>
                <a:latin typeface="Trebuchet MS"/>
                <a:cs typeface="Trebuchet MS"/>
              </a:rPr>
              <a:t>FAILED</a:t>
            </a:r>
            <a:r>
              <a:rPr sz="1800" spc="-10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41C75"/>
                </a:solidFill>
                <a:latin typeface="Trebuchet MS"/>
                <a:cs typeface="Trebuchet MS"/>
              </a:rPr>
              <a:t>when</a:t>
            </a:r>
            <a:r>
              <a:rPr sz="1800" spc="-10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341C75"/>
                </a:solidFill>
                <a:latin typeface="Trebuchet MS"/>
                <a:cs typeface="Trebuchet MS"/>
              </a:rPr>
              <a:t>it</a:t>
            </a:r>
            <a:r>
              <a:rPr sz="1800" spc="-10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fails </a:t>
            </a:r>
            <a:r>
              <a:rPr sz="1800" spc="-20" dirty="0">
                <a:solidFill>
                  <a:srgbClr val="341C75"/>
                </a:solidFill>
                <a:latin typeface="Trebuchet MS"/>
                <a:cs typeface="Trebuchet MS"/>
              </a:rPr>
              <a:t>command:</a:t>
            </a:r>
            <a:r>
              <a:rPr sz="1800" spc="-15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/usr/bin/example-command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14" dirty="0">
                <a:solidFill>
                  <a:srgbClr val="341C75"/>
                </a:solidFill>
                <a:latin typeface="Trebuchet MS"/>
                <a:cs typeface="Trebuchet MS"/>
              </a:rPr>
              <a:t>x</a:t>
            </a:r>
            <a:r>
              <a:rPr sz="1800" spc="-15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30" dirty="0">
                <a:solidFill>
                  <a:srgbClr val="341C75"/>
                </a:solidFill>
                <a:latin typeface="Trebuchet MS"/>
                <a:cs typeface="Trebuchet MS"/>
              </a:rPr>
              <a:t>y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50" dirty="0">
                <a:solidFill>
                  <a:srgbClr val="341C75"/>
                </a:solidFill>
                <a:latin typeface="Trebuchet MS"/>
                <a:cs typeface="Trebuchet MS"/>
              </a:rPr>
              <a:t>z </a:t>
            </a:r>
            <a:r>
              <a:rPr sz="1800" spc="-50" dirty="0">
                <a:solidFill>
                  <a:srgbClr val="341C75"/>
                </a:solidFill>
                <a:latin typeface="Trebuchet MS"/>
                <a:cs typeface="Trebuchet MS"/>
              </a:rPr>
              <a:t>register:</a:t>
            </a:r>
            <a:r>
              <a:rPr sz="1800" spc="-12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command_result</a:t>
            </a:r>
            <a:endParaRPr sz="1800">
              <a:latin typeface="Trebuchet MS"/>
              <a:cs typeface="Trebuchet MS"/>
            </a:endParaRPr>
          </a:p>
          <a:p>
            <a:pPr marL="1022350">
              <a:lnSpc>
                <a:spcPct val="100000"/>
              </a:lnSpc>
              <a:spcBef>
                <a:spcPts val="1065"/>
              </a:spcBef>
            </a:pPr>
            <a:r>
              <a:rPr sz="1800" spc="-65" dirty="0">
                <a:solidFill>
                  <a:srgbClr val="341C75"/>
                </a:solidFill>
                <a:latin typeface="Trebuchet MS"/>
                <a:cs typeface="Trebuchet MS"/>
              </a:rPr>
              <a:t>failed_when:</a:t>
            </a:r>
            <a:r>
              <a:rPr sz="1800" spc="-10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"'FAILED'</a:t>
            </a:r>
            <a:r>
              <a:rPr sz="1800" spc="-10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in</a:t>
            </a:r>
            <a:r>
              <a:rPr sz="1800" spc="-10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command_result.stderr"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Error</a:t>
            </a:r>
            <a:r>
              <a:rPr spc="-270" dirty="0"/>
              <a:t> </a:t>
            </a:r>
            <a:r>
              <a:rPr spc="105" dirty="0"/>
              <a:t>Handling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126</a:t>
            </a:fld>
            <a:endParaRPr spc="-25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Asynchronous </a:t>
            </a:r>
            <a:r>
              <a:rPr spc="70" dirty="0"/>
              <a:t>Actions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127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3041" y="640773"/>
            <a:ext cx="7628884" cy="3098868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5404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Convert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install_docker.sh</a:t>
            </a:r>
            <a:r>
              <a:rPr sz="1800" spc="-12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playbook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Exercises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128</a:t>
            </a:fld>
            <a:endParaRPr spc="-25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1779" y="960655"/>
            <a:ext cx="828929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605" dirty="0">
                <a:solidFill>
                  <a:srgbClr val="FF0000"/>
                </a:solidFill>
              </a:rPr>
              <a:t>F</a:t>
            </a:r>
            <a:r>
              <a:rPr sz="9600" spc="150" dirty="0">
                <a:solidFill>
                  <a:srgbClr val="FF0000"/>
                </a:solidFill>
              </a:rPr>
              <a:t>acts</a:t>
            </a:r>
            <a:r>
              <a:rPr sz="9600" spc="-780" dirty="0">
                <a:solidFill>
                  <a:srgbClr val="FF0000"/>
                </a:solidFill>
              </a:rPr>
              <a:t> </a:t>
            </a:r>
            <a:r>
              <a:rPr sz="9600" spc="-245" dirty="0">
                <a:solidFill>
                  <a:srgbClr val="FF0000"/>
                </a:solidFill>
              </a:rPr>
              <a:t>in</a:t>
            </a:r>
            <a:r>
              <a:rPr sz="9600" spc="-780" dirty="0">
                <a:solidFill>
                  <a:srgbClr val="FF0000"/>
                </a:solidFill>
              </a:rPr>
              <a:t> </a:t>
            </a:r>
            <a:r>
              <a:rPr sz="9600" spc="-20" dirty="0">
                <a:solidFill>
                  <a:srgbClr val="FF0000"/>
                </a:solidFill>
              </a:rPr>
              <a:t>Ansible</a:t>
            </a:r>
            <a:endParaRPr sz="9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129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9791" y="213330"/>
            <a:ext cx="4634865" cy="582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galaxy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how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its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used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Using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multiple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roles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30" dirty="0">
                <a:latin typeface="Trebuchet MS"/>
                <a:cs typeface="Trebuchet MS"/>
              </a:rPr>
              <a:t>What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parallelism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5" dirty="0">
                <a:latin typeface="Trebuchet MS"/>
                <a:cs typeface="Trebuchet MS"/>
              </a:rPr>
              <a:t>Parallelism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playbook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Adding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windows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nodes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Setting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up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patch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management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Installing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softwares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using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chocolatey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setting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repository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custom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module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ansible-</a:t>
            </a:r>
            <a:r>
              <a:rPr sz="1800" spc="-10" dirty="0">
                <a:latin typeface="Trebuchet MS"/>
                <a:cs typeface="Trebuchet MS"/>
              </a:rPr>
              <a:t>vault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Tower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data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inventory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6990" y="6290268"/>
            <a:ext cx="2288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run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sample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task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724"/>
            <a:ext cx="5977912" cy="682626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19168" y="6360645"/>
            <a:ext cx="2095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595959"/>
                </a:solidFill>
                <a:latin typeface="Arial"/>
                <a:cs typeface="Arial"/>
              </a:rPr>
              <a:t>16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9871" y="628455"/>
            <a:ext cx="4608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55" dirty="0">
                <a:latin typeface="Trebuchet MS"/>
                <a:cs typeface="Trebuchet MS"/>
              </a:rPr>
              <a:t>System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information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provided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"Facter"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12547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Facts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130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399871" y="1180903"/>
            <a:ext cx="6684009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Gathered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as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discrete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step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during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run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Accessible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via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"setup"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module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An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extensible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framework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Custom </a:t>
            </a:r>
            <a:r>
              <a:rPr sz="1800" spc="-20" dirty="0">
                <a:latin typeface="Trebuchet MS"/>
                <a:cs typeface="Trebuchet MS"/>
              </a:rPr>
              <a:t>Facts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30" dirty="0">
                <a:latin typeface="Trebuchet MS"/>
                <a:cs typeface="Trebuchet MS"/>
              </a:rPr>
              <a:t>Local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Facts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Fact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gathering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disabled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via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"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gather_facts</a:t>
            </a:r>
            <a:r>
              <a:rPr sz="1800" dirty="0">
                <a:latin typeface="Trebuchet MS"/>
                <a:cs typeface="Trebuchet MS"/>
              </a:rPr>
              <a:t>"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setting:</a:t>
            </a:r>
            <a:endParaRPr sz="1800">
              <a:latin typeface="Trebuchet MS"/>
              <a:cs typeface="Trebuchet MS"/>
            </a:endParaRPr>
          </a:p>
          <a:p>
            <a:pPr marL="926465" marR="3931920" lvl="1" indent="-457200">
              <a:lnSpc>
                <a:spcPct val="201399"/>
              </a:lnSpc>
              <a:buFont typeface="AoyagiKouzanFontT"/>
              <a:buChar char="➢"/>
              <a:tabLst>
                <a:tab pos="1069975" algn="l"/>
              </a:tabLst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64D12"/>
                </a:solidFill>
                <a:latin typeface="Trebuchet MS"/>
                <a:cs typeface="Trebuchet MS"/>
              </a:rPr>
              <a:t>hosts: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whatever 	gather_facts: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no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5" dirty="0">
                <a:latin typeface="Trebuchet MS"/>
                <a:cs typeface="Trebuchet MS"/>
              </a:rPr>
              <a:t>You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may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wish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do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this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performance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9871" y="628455"/>
            <a:ext cx="4196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ansible</a:t>
            </a:r>
            <a:r>
              <a:rPr sz="1800" spc="-14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195" dirty="0">
                <a:solidFill>
                  <a:srgbClr val="1F114D"/>
                </a:solidFill>
                <a:latin typeface="Trebuchet MS"/>
                <a:cs typeface="Trebuchet MS"/>
              </a:rPr>
              <a:t>m</a:t>
            </a:r>
            <a:r>
              <a:rPr sz="1800" spc="-1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setup</a:t>
            </a:r>
            <a:r>
              <a:rPr sz="1800" spc="-1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main</a:t>
            </a:r>
            <a:r>
              <a:rPr sz="1800" spc="-1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160" dirty="0">
                <a:solidFill>
                  <a:srgbClr val="1F114D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filter=*ipv4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12547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Facts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131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399871" y="1180903"/>
            <a:ext cx="5913755" cy="416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marR="1127760" indent="-456565" algn="r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56565" algn="l"/>
              </a:tabLst>
            </a:pPr>
            <a:r>
              <a:rPr sz="1800" dirty="0">
                <a:latin typeface="Trebuchet MS"/>
                <a:cs typeface="Trebuchet MS"/>
              </a:rPr>
              <a:t>Display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facts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from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all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hosts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store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them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56565" marR="1132840" lvl="1" indent="-456565" algn="r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565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ansible</a:t>
            </a:r>
            <a:r>
              <a:rPr sz="1800" spc="-1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1F114D"/>
                </a:solidFill>
                <a:latin typeface="Trebuchet MS"/>
                <a:cs typeface="Trebuchet MS"/>
              </a:rPr>
              <a:t>all</a:t>
            </a:r>
            <a:r>
              <a:rPr sz="1800" spc="-13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195" dirty="0">
                <a:solidFill>
                  <a:srgbClr val="1F114D"/>
                </a:solidFill>
                <a:latin typeface="Trebuchet MS"/>
                <a:cs typeface="Trebuchet MS"/>
              </a:rPr>
              <a:t>m</a:t>
            </a:r>
            <a:r>
              <a:rPr sz="1800" spc="-13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setup</a:t>
            </a:r>
            <a:r>
              <a:rPr sz="1800" spc="-13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--</a:t>
            </a:r>
            <a:r>
              <a:rPr sz="1800" spc="55" dirty="0">
                <a:solidFill>
                  <a:srgbClr val="1F114D"/>
                </a:solidFill>
                <a:latin typeface="Trebuchet MS"/>
                <a:cs typeface="Trebuchet MS"/>
              </a:rPr>
              <a:t>tree</a:t>
            </a:r>
            <a:r>
              <a:rPr sz="1800" spc="-13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/tmp/facts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Display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only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facts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regarding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memory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ansible</a:t>
            </a:r>
            <a:r>
              <a:rPr sz="1800" spc="-15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1F114D"/>
                </a:solidFill>
                <a:latin typeface="Trebuchet MS"/>
                <a:cs typeface="Trebuchet MS"/>
              </a:rPr>
              <a:t>all</a:t>
            </a:r>
            <a:r>
              <a:rPr sz="1800" spc="-15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195" dirty="0">
                <a:solidFill>
                  <a:srgbClr val="1F114D"/>
                </a:solidFill>
                <a:latin typeface="Trebuchet MS"/>
                <a:cs typeface="Trebuchet MS"/>
              </a:rPr>
              <a:t>m</a:t>
            </a:r>
            <a:r>
              <a:rPr sz="1800" spc="-15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setup</a:t>
            </a:r>
            <a:r>
              <a:rPr sz="1800" spc="-15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160" dirty="0">
                <a:solidFill>
                  <a:srgbClr val="1F114D"/>
                </a:solidFill>
                <a:latin typeface="Trebuchet MS"/>
                <a:cs typeface="Trebuchet MS"/>
              </a:rPr>
              <a:t>a</a:t>
            </a:r>
            <a:r>
              <a:rPr sz="1800" spc="-15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'filter=ansible_*_mb'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Display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only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facts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returned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facter.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ansible</a:t>
            </a:r>
            <a:r>
              <a:rPr sz="1800" spc="-15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1F114D"/>
                </a:solidFill>
                <a:latin typeface="Trebuchet MS"/>
                <a:cs typeface="Trebuchet MS"/>
              </a:rPr>
              <a:t>all</a:t>
            </a:r>
            <a:r>
              <a:rPr sz="1800" spc="-15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195" dirty="0">
                <a:solidFill>
                  <a:srgbClr val="1F114D"/>
                </a:solidFill>
                <a:latin typeface="Trebuchet MS"/>
                <a:cs typeface="Trebuchet MS"/>
              </a:rPr>
              <a:t>m</a:t>
            </a:r>
            <a:r>
              <a:rPr sz="1800" spc="-15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setup</a:t>
            </a:r>
            <a:r>
              <a:rPr sz="1800" spc="-15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160" dirty="0">
                <a:solidFill>
                  <a:srgbClr val="1F114D"/>
                </a:solidFill>
                <a:latin typeface="Trebuchet MS"/>
                <a:cs typeface="Trebuchet MS"/>
              </a:rPr>
              <a:t>a</a:t>
            </a:r>
            <a:r>
              <a:rPr sz="1800" spc="-15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'filter=facter_*'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0" dirty="0">
                <a:latin typeface="Trebuchet MS"/>
                <a:cs typeface="Trebuchet MS"/>
              </a:rPr>
              <a:t>Collect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only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facts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returned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facter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ansible</a:t>
            </a:r>
            <a:r>
              <a:rPr sz="1800" spc="-15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1F114D"/>
                </a:solidFill>
                <a:latin typeface="Trebuchet MS"/>
                <a:cs typeface="Trebuchet MS"/>
              </a:rPr>
              <a:t>all</a:t>
            </a:r>
            <a:r>
              <a:rPr sz="1800" spc="-15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195" dirty="0">
                <a:solidFill>
                  <a:srgbClr val="1F114D"/>
                </a:solidFill>
                <a:latin typeface="Trebuchet MS"/>
                <a:cs typeface="Trebuchet MS"/>
              </a:rPr>
              <a:t>m</a:t>
            </a:r>
            <a:r>
              <a:rPr sz="1800" spc="-15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setup</a:t>
            </a:r>
            <a:r>
              <a:rPr sz="1800" spc="-15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160" dirty="0">
                <a:solidFill>
                  <a:srgbClr val="1F114D"/>
                </a:solidFill>
                <a:latin typeface="Trebuchet MS"/>
                <a:cs typeface="Trebuchet MS"/>
              </a:rPr>
              <a:t>a</a:t>
            </a:r>
            <a:r>
              <a:rPr sz="1800" spc="-15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'gather_subset=!all,facter'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9871" y="628455"/>
            <a:ext cx="3333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35" dirty="0">
                <a:latin typeface="Trebuchet MS"/>
                <a:cs typeface="Trebuchet MS"/>
              </a:rPr>
              <a:t>Available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gather_subset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12547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Facts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857071" y="1180903"/>
            <a:ext cx="1453515" cy="361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all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min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hardware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network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virtual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ohai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facter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9871" y="628455"/>
            <a:ext cx="3575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Also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known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as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"External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Facts"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26511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Local</a:t>
            </a:r>
            <a:r>
              <a:rPr spc="-295" dirty="0"/>
              <a:t> </a:t>
            </a:r>
            <a:r>
              <a:rPr spc="45" dirty="0"/>
              <a:t>Facts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133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399871" y="1180903"/>
            <a:ext cx="8311515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Loaded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from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/etc/ansible/facts.d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from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every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remote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server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195" dirty="0">
                <a:latin typeface="Trebuchet MS"/>
                <a:cs typeface="Trebuchet MS"/>
              </a:rPr>
              <a:t>-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hence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local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facts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Must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end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.fact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Must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either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contain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JSON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executable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return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JSON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Return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as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part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"ansible_local"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fact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30" dirty="0">
                <a:latin typeface="Trebuchet MS"/>
                <a:cs typeface="Trebuchet MS"/>
              </a:rPr>
              <a:t>local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fact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file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returning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JSON: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cat</a:t>
            </a:r>
            <a:r>
              <a:rPr sz="1800" spc="-9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41C75"/>
                </a:solidFill>
                <a:latin typeface="Trebuchet MS"/>
                <a:cs typeface="Trebuchet MS"/>
              </a:rPr>
              <a:t>/etc/ansible/facts.d/cluster.fact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1800" spc="-75" dirty="0">
                <a:solidFill>
                  <a:srgbClr val="264D12"/>
                </a:solidFill>
                <a:latin typeface="Trebuchet MS"/>
                <a:cs typeface="Trebuchet MS"/>
              </a:rPr>
              <a:t>{</a:t>
            </a:r>
            <a:r>
              <a:rPr sz="1800" spc="-114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"state":</a:t>
            </a:r>
            <a:r>
              <a:rPr sz="1800" spc="-11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"green","backup":</a:t>
            </a:r>
            <a:r>
              <a:rPr sz="1800" spc="-114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"complete"</a:t>
            </a:r>
            <a:r>
              <a:rPr sz="1800" spc="-11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ansible</a:t>
            </a:r>
            <a:r>
              <a:rPr sz="1800" spc="-1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195" dirty="0">
                <a:solidFill>
                  <a:srgbClr val="1F114D"/>
                </a:solidFill>
                <a:latin typeface="Trebuchet MS"/>
                <a:cs typeface="Trebuchet MS"/>
              </a:rPr>
              <a:t>m</a:t>
            </a:r>
            <a:r>
              <a:rPr sz="1800" spc="-1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setup</a:t>
            </a:r>
            <a:r>
              <a:rPr sz="1800" spc="-1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160" dirty="0">
                <a:solidFill>
                  <a:srgbClr val="1F114D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'filter=ansible_local'</a:t>
            </a:r>
            <a:r>
              <a:rPr sz="1800" spc="-1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main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52213" y="628455"/>
            <a:ext cx="70205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want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re-read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facts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after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deploying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new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195" dirty="0">
                <a:latin typeface="Trebuchet MS"/>
                <a:cs typeface="Trebuchet MS"/>
              </a:rPr>
              <a:t>-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rebuchet MS"/>
                <a:cs typeface="Trebuchet MS"/>
              </a:rPr>
              <a:t>localfacts.yaml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329437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Filtering</a:t>
            </a:r>
            <a:r>
              <a:rPr spc="-240" dirty="0"/>
              <a:t> </a:t>
            </a:r>
            <a:r>
              <a:rPr spc="35" dirty="0"/>
              <a:t>Facts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66611" y="1180903"/>
            <a:ext cx="6071870" cy="416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" indent="-156210">
              <a:lnSpc>
                <a:spcPct val="100000"/>
              </a:lnSpc>
              <a:spcBef>
                <a:spcPts val="100"/>
              </a:spcBef>
              <a:buChar char="-"/>
              <a:tabLst>
                <a:tab pos="168910" algn="l"/>
              </a:tabLst>
            </a:pPr>
            <a:r>
              <a:rPr sz="1800" spc="-30" dirty="0">
                <a:solidFill>
                  <a:srgbClr val="341C75"/>
                </a:solidFill>
                <a:latin typeface="Trebuchet MS"/>
                <a:cs typeface="Trebuchet MS"/>
              </a:rPr>
              <a:t>hosts: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webservers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Trebuchet MS"/>
              <a:buChar char="-"/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tasks: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168910" indent="-156210">
              <a:lnSpc>
                <a:spcPct val="100000"/>
              </a:lnSpc>
              <a:spcBef>
                <a:spcPts val="5"/>
              </a:spcBef>
              <a:buChar char="-"/>
              <a:tabLst>
                <a:tab pos="168910" algn="l"/>
              </a:tabLst>
            </a:pP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name:</a:t>
            </a:r>
            <a:r>
              <a:rPr sz="1800" spc="-11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create</a:t>
            </a:r>
            <a:r>
              <a:rPr sz="1800" spc="-10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341C75"/>
                </a:solidFill>
                <a:latin typeface="Trebuchet MS"/>
                <a:cs typeface="Trebuchet MS"/>
              </a:rPr>
              <a:t>directory</a:t>
            </a:r>
            <a:r>
              <a:rPr sz="1800" spc="-10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41C75"/>
                </a:solidFill>
                <a:latin typeface="Trebuchet MS"/>
                <a:cs typeface="Trebuchet MS"/>
              </a:rPr>
              <a:t>for</a:t>
            </a:r>
            <a:r>
              <a:rPr sz="1800" spc="-10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</a:t>
            </a:r>
            <a:r>
              <a:rPr sz="1800" spc="-10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custom</a:t>
            </a:r>
            <a:r>
              <a:rPr sz="1800" spc="-10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facts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Trebuchet MS"/>
              <a:buChar char="-"/>
            </a:pPr>
            <a:endParaRPr sz="1800">
              <a:latin typeface="Trebuchet MS"/>
              <a:cs typeface="Trebuchet MS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800" spc="-155" dirty="0">
                <a:solidFill>
                  <a:srgbClr val="341C75"/>
                </a:solidFill>
                <a:latin typeface="Trebuchet MS"/>
                <a:cs typeface="Trebuchet MS"/>
              </a:rPr>
              <a:t>file: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state=directory</a:t>
            </a:r>
            <a:r>
              <a:rPr sz="1800" spc="-13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recurse=yes</a:t>
            </a:r>
            <a:r>
              <a:rPr sz="1800" spc="-13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341C75"/>
                </a:solidFill>
                <a:latin typeface="Trebuchet MS"/>
                <a:cs typeface="Trebuchet MS"/>
              </a:rPr>
              <a:t>path=/etc/ansible/facts.d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168910" indent="-156210">
              <a:lnSpc>
                <a:spcPct val="100000"/>
              </a:lnSpc>
              <a:spcBef>
                <a:spcPts val="5"/>
              </a:spcBef>
              <a:buChar char="-"/>
              <a:tabLst>
                <a:tab pos="168910" algn="l"/>
              </a:tabLst>
            </a:pP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name:</a:t>
            </a:r>
            <a:r>
              <a:rPr sz="1800" spc="-9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41C75"/>
                </a:solidFill>
                <a:latin typeface="Trebuchet MS"/>
                <a:cs typeface="Trebuchet MS"/>
              </a:rPr>
              <a:t>install</a:t>
            </a:r>
            <a:r>
              <a:rPr sz="1800" spc="-8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custom</a:t>
            </a:r>
            <a:r>
              <a:rPr sz="1800" spc="-8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impi</a:t>
            </a:r>
            <a:r>
              <a:rPr sz="1800" spc="-8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341C75"/>
                </a:solidFill>
                <a:latin typeface="Trebuchet MS"/>
                <a:cs typeface="Trebuchet MS"/>
              </a:rPr>
              <a:t>fact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Trebuchet MS"/>
              <a:buChar char="-"/>
            </a:pPr>
            <a:endParaRPr sz="1800">
              <a:latin typeface="Trebuchet MS"/>
              <a:cs typeface="Trebuchet MS"/>
            </a:endParaRPr>
          </a:p>
          <a:p>
            <a:pPr marL="155575">
              <a:lnSpc>
                <a:spcPct val="100000"/>
              </a:lnSpc>
              <a:spcBef>
                <a:spcPts val="5"/>
              </a:spcBef>
            </a:pPr>
            <a:r>
              <a:rPr sz="1800" spc="-50" dirty="0">
                <a:solidFill>
                  <a:srgbClr val="341C75"/>
                </a:solidFill>
                <a:latin typeface="Trebuchet MS"/>
                <a:cs typeface="Trebuchet MS"/>
              </a:rPr>
              <a:t>copy:</a:t>
            </a:r>
            <a:r>
              <a:rPr sz="1800" spc="-10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341C75"/>
                </a:solidFill>
                <a:latin typeface="Trebuchet MS"/>
                <a:cs typeface="Trebuchet MS"/>
              </a:rPr>
              <a:t>src=ipmi.fact</a:t>
            </a:r>
            <a:r>
              <a:rPr sz="1800" spc="-10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dest=/etc/ansible/facts.d</a:t>
            </a:r>
            <a:endParaRPr sz="1800">
              <a:latin typeface="Trebuchet MS"/>
              <a:cs typeface="Trebuchet MS"/>
            </a:endParaRPr>
          </a:p>
          <a:p>
            <a:pPr marL="168275" marR="1335405" indent="-156210">
              <a:lnSpc>
                <a:spcPct val="201399"/>
              </a:lnSpc>
              <a:buChar char="-"/>
              <a:tabLst>
                <a:tab pos="203200" algn="l"/>
              </a:tabLst>
            </a:pP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name:</a:t>
            </a:r>
            <a:r>
              <a:rPr sz="1800" spc="-7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re-read</a:t>
            </a:r>
            <a:r>
              <a:rPr sz="1800" spc="-7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facts</a:t>
            </a:r>
            <a:r>
              <a:rPr sz="1800" spc="-7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341C75"/>
                </a:solidFill>
                <a:latin typeface="Trebuchet MS"/>
                <a:cs typeface="Trebuchet MS"/>
              </a:rPr>
              <a:t>after</a:t>
            </a:r>
            <a:r>
              <a:rPr sz="1800" spc="-7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adding</a:t>
            </a:r>
            <a:r>
              <a:rPr sz="1800" spc="-7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custom</a:t>
            </a:r>
            <a:r>
              <a:rPr sz="1800" spc="-7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341C75"/>
                </a:solidFill>
                <a:latin typeface="Trebuchet MS"/>
                <a:cs typeface="Trebuchet MS"/>
              </a:rPr>
              <a:t>fact 	</a:t>
            </a:r>
            <a:r>
              <a:rPr sz="1800" spc="-50" dirty="0">
                <a:solidFill>
                  <a:srgbClr val="341C75"/>
                </a:solidFill>
                <a:latin typeface="Trebuchet MS"/>
                <a:cs typeface="Trebuchet MS"/>
              </a:rPr>
              <a:t>setup:</a:t>
            </a:r>
            <a:r>
              <a:rPr sz="1800" spc="-12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filter=ansible_local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9871" y="628455"/>
            <a:ext cx="7857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95" dirty="0">
                <a:solidFill>
                  <a:srgbClr val="341C75"/>
                </a:solidFill>
                <a:latin typeface="Trebuchet MS"/>
                <a:cs typeface="Trebuchet MS"/>
              </a:rPr>
              <a:t>m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setup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all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-l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41C75"/>
                </a:solidFill>
                <a:latin typeface="Trebuchet MS"/>
                <a:cs typeface="Trebuchet MS"/>
              </a:rPr>
              <a:t>192.168.10.30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60" dirty="0">
                <a:solidFill>
                  <a:srgbClr val="341C75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"filter=ansible_python.executable"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86744" y="1202747"/>
            <a:ext cx="1922145" cy="274320"/>
          </a:xfrm>
          <a:custGeom>
            <a:avLst/>
            <a:gdLst/>
            <a:ahLst/>
            <a:cxnLst/>
            <a:rect l="l" t="t" r="r" b="b"/>
            <a:pathLst>
              <a:path w="1922145" h="274319">
                <a:moveTo>
                  <a:pt x="1922064" y="274319"/>
                </a:moveTo>
                <a:lnTo>
                  <a:pt x="0" y="274319"/>
                </a:lnTo>
                <a:lnTo>
                  <a:pt x="0" y="0"/>
                </a:lnTo>
                <a:lnTo>
                  <a:pt x="1922064" y="0"/>
                </a:lnTo>
                <a:lnTo>
                  <a:pt x="1922064" y="274319"/>
                </a:lnTo>
                <a:close/>
              </a:path>
            </a:pathLst>
          </a:custGeom>
          <a:solidFill>
            <a:srgbClr val="E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9871" y="1180903"/>
            <a:ext cx="4913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</a:t>
            </a:r>
            <a:r>
              <a:rPr sz="1800" spc="-15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95" dirty="0">
                <a:solidFill>
                  <a:srgbClr val="341C75"/>
                </a:solidFill>
                <a:latin typeface="Trebuchet MS"/>
                <a:cs typeface="Trebuchet MS"/>
              </a:rPr>
              <a:t>m</a:t>
            </a:r>
            <a:r>
              <a:rPr sz="1800" spc="-15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setup</a:t>
            </a:r>
            <a:r>
              <a:rPr sz="1800" spc="-15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all</a:t>
            </a:r>
            <a:r>
              <a:rPr sz="1800" spc="-15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60" dirty="0">
                <a:solidFill>
                  <a:srgbClr val="341C75"/>
                </a:solidFill>
                <a:latin typeface="Trebuchet MS"/>
                <a:cs typeface="Trebuchet MS"/>
              </a:rPr>
              <a:t>a</a:t>
            </a:r>
            <a:r>
              <a:rPr sz="1800" spc="-15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"filter=ansible_local"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12547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Facts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135</a:t>
            </a:fld>
            <a:endParaRPr spc="-25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2463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5" dirty="0">
                <a:latin typeface="Trebuchet MS"/>
                <a:cs typeface="Trebuchet MS"/>
              </a:rPr>
              <a:t>allows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view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Facts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Fact</a:t>
            </a:r>
            <a:r>
              <a:rPr spc="-280" dirty="0"/>
              <a:t> </a:t>
            </a:r>
            <a:r>
              <a:rPr spc="145" dirty="0"/>
              <a:t>Caching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136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6530340" cy="416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5" dirty="0">
                <a:latin typeface="Trebuchet MS"/>
                <a:cs typeface="Trebuchet MS"/>
              </a:rPr>
              <a:t>from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previous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runs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5" dirty="0">
                <a:latin typeface="Trebuchet MS"/>
                <a:cs typeface="Trebuchet MS"/>
              </a:rPr>
              <a:t>from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other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Hosts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56565" marR="5080" indent="-456565" algn="r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56565" algn="l"/>
              </a:tabLst>
            </a:pPr>
            <a:r>
              <a:rPr sz="1800" dirty="0">
                <a:latin typeface="Trebuchet MS"/>
                <a:cs typeface="Trebuchet MS"/>
              </a:rPr>
              <a:t>possible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server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reference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variables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about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another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56565" marR="46990" lvl="1" indent="-456565" algn="r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56565" algn="l"/>
              </a:tabLst>
            </a:pPr>
            <a:r>
              <a:rPr sz="1800" spc="-75" dirty="0">
                <a:solidFill>
                  <a:srgbClr val="1F114D"/>
                </a:solidFill>
                <a:latin typeface="Trebuchet MS"/>
                <a:cs typeface="Trebuchet MS"/>
              </a:rPr>
              <a:t>{{</a:t>
            </a:r>
            <a:r>
              <a:rPr sz="1800" spc="2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hostvars['asdf.example.com']['ansible_os_family']</a:t>
            </a:r>
            <a:r>
              <a:rPr sz="1800" spc="2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}}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save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facts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between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playbook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runs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35" dirty="0">
                <a:latin typeface="Trebuchet MS"/>
                <a:cs typeface="Trebuchet MS"/>
              </a:rPr>
              <a:t>feature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must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manually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enabled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0" dirty="0">
                <a:latin typeface="Trebuchet MS"/>
                <a:cs typeface="Trebuchet MS"/>
              </a:rPr>
              <a:t>useful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very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large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infrastructure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thousands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hosts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Fact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caching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could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configured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run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nightly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5192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ships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two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persistent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cache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plugins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Fact</a:t>
            </a:r>
            <a:r>
              <a:rPr spc="-280" dirty="0"/>
              <a:t> </a:t>
            </a:r>
            <a:r>
              <a:rPr spc="145" dirty="0"/>
              <a:t>Caching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137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6893559" cy="361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redis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jsonfile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get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redis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up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running,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perform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equivalent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OS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commands: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yum</a:t>
            </a:r>
            <a:r>
              <a:rPr sz="1800" spc="-9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install</a:t>
            </a:r>
            <a:r>
              <a:rPr sz="1800" spc="-9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redis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service</a:t>
            </a:r>
            <a:r>
              <a:rPr sz="1800" spc="-1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redis</a:t>
            </a:r>
            <a:r>
              <a:rPr sz="1800" spc="-1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start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pip</a:t>
            </a:r>
            <a:r>
              <a:rPr sz="1800" spc="-14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install</a:t>
            </a:r>
            <a:r>
              <a:rPr sz="1800" spc="-14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redis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Redis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plugin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does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not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support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port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password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configuration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71634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enable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fact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caching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via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redis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enabling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it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ansible.cfg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as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follows: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Fact</a:t>
            </a:r>
            <a:r>
              <a:rPr spc="-280" dirty="0"/>
              <a:t> </a:t>
            </a:r>
            <a:r>
              <a:rPr spc="145" dirty="0"/>
              <a:t>Caching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138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888064" y="1180903"/>
            <a:ext cx="3171190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[defaults]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201399"/>
              </a:lnSpc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gathering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 =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smart</a:t>
            </a:r>
            <a:r>
              <a:rPr sz="1800" spc="50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fact_caching</a:t>
            </a:r>
            <a:r>
              <a:rPr sz="1800" spc="-7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=</a:t>
            </a:r>
            <a:r>
              <a:rPr sz="1800" spc="-6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redis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fact_caching_timeout</a:t>
            </a:r>
            <a:r>
              <a:rPr sz="1800" spc="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=</a:t>
            </a:r>
            <a:r>
              <a:rPr sz="1800" spc="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264D12"/>
                </a:solidFill>
                <a:latin typeface="Trebuchet MS"/>
                <a:cs typeface="Trebuchet MS"/>
              </a:rPr>
              <a:t>86400 </a:t>
            </a:r>
            <a:r>
              <a:rPr sz="1800" spc="265" dirty="0">
                <a:solidFill>
                  <a:srgbClr val="264D12"/>
                </a:solidFill>
                <a:latin typeface="Trebuchet MS"/>
                <a:cs typeface="Trebuchet MS"/>
              </a:rPr>
              <a:t>#</a:t>
            </a:r>
            <a:r>
              <a:rPr sz="1800" spc="-17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seconds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4239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5" dirty="0">
                <a:latin typeface="Trebuchet MS"/>
                <a:cs typeface="Trebuchet MS"/>
              </a:rPr>
              <a:t>configure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Fact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Caching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jsonfile: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Fact</a:t>
            </a:r>
            <a:r>
              <a:rPr spc="-280" dirty="0"/>
              <a:t> </a:t>
            </a:r>
            <a:r>
              <a:rPr spc="145" dirty="0"/>
              <a:t>Caching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139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5370830" cy="525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[defaults]</a:t>
            </a:r>
            <a:endParaRPr sz="1800">
              <a:latin typeface="Trebuchet MS"/>
              <a:cs typeface="Trebuchet MS"/>
            </a:endParaRPr>
          </a:p>
          <a:p>
            <a:pPr marL="926465" marR="2187575">
              <a:lnSpc>
                <a:spcPct val="149300"/>
              </a:lnSpc>
              <a:spcBef>
                <a:spcPts val="1125"/>
              </a:spcBef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gathering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 =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smart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fact_caching</a:t>
            </a:r>
            <a:r>
              <a:rPr sz="1800" spc="-7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=</a:t>
            </a:r>
            <a:r>
              <a:rPr sz="1800" spc="-6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64D12"/>
                </a:solidFill>
                <a:latin typeface="Trebuchet MS"/>
                <a:cs typeface="Trebuchet MS"/>
              </a:rPr>
              <a:t>jsonfile</a:t>
            </a:r>
            <a:endParaRPr sz="1800">
              <a:latin typeface="Trebuchet MS"/>
              <a:cs typeface="Trebuchet MS"/>
            </a:endParaRPr>
          </a:p>
          <a:p>
            <a:pPr marL="926465" marR="62865">
              <a:lnSpc>
                <a:spcPct val="149300"/>
              </a:lnSpc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fact_caching_connection</a:t>
            </a:r>
            <a:r>
              <a:rPr sz="1800" spc="3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=</a:t>
            </a:r>
            <a:r>
              <a:rPr sz="1800" spc="3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/home/vagrant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fact_caching_timeout</a:t>
            </a:r>
            <a:r>
              <a:rPr sz="1800" spc="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=</a:t>
            </a:r>
            <a:r>
              <a:rPr sz="1800" spc="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264D12"/>
                </a:solidFill>
                <a:latin typeface="Trebuchet MS"/>
                <a:cs typeface="Trebuchet MS"/>
              </a:rPr>
              <a:t>86400</a:t>
            </a: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1065"/>
              </a:spcBef>
            </a:pPr>
            <a:r>
              <a:rPr sz="1800" spc="265" dirty="0">
                <a:solidFill>
                  <a:srgbClr val="264D12"/>
                </a:solidFill>
                <a:latin typeface="Trebuchet MS"/>
                <a:cs typeface="Trebuchet MS"/>
              </a:rPr>
              <a:t>#</a:t>
            </a:r>
            <a:r>
              <a:rPr sz="1800" spc="-17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seconds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Execute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some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playbooks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ansible-playbook</a:t>
            </a:r>
            <a:r>
              <a:rPr sz="1800" spc="30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local-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facts.yml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ls</a:t>
            </a:r>
            <a:r>
              <a:rPr sz="1800" spc="-14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-ltr</a:t>
            </a:r>
            <a:r>
              <a:rPr sz="1800" spc="-1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1F114D"/>
                </a:solidFill>
                <a:latin typeface="Trebuchet MS"/>
                <a:cs typeface="Trebuchet MS"/>
              </a:rPr>
              <a:t>~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ansible</a:t>
            </a:r>
            <a:r>
              <a:rPr sz="1800" spc="-15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195" dirty="0">
                <a:solidFill>
                  <a:srgbClr val="1F114D"/>
                </a:solidFill>
                <a:latin typeface="Trebuchet MS"/>
                <a:cs typeface="Trebuchet MS"/>
              </a:rPr>
              <a:t>m</a:t>
            </a:r>
            <a:r>
              <a:rPr sz="1800" spc="-15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setup</a:t>
            </a:r>
            <a:r>
              <a:rPr sz="1800" spc="-15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1F114D"/>
                </a:solidFill>
                <a:latin typeface="Trebuchet MS"/>
                <a:cs typeface="Trebuchet MS"/>
              </a:rPr>
              <a:t>all</a:t>
            </a:r>
            <a:r>
              <a:rPr sz="1800" spc="-15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160" dirty="0">
                <a:solidFill>
                  <a:srgbClr val="1F114D"/>
                </a:solidFill>
                <a:latin typeface="Trebuchet MS"/>
                <a:cs typeface="Trebuchet MS"/>
              </a:rPr>
              <a:t>a</a:t>
            </a:r>
            <a:r>
              <a:rPr sz="1800" spc="-15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"filter=ansible_local"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ls</a:t>
            </a:r>
            <a:r>
              <a:rPr sz="1800" spc="-14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-ltr</a:t>
            </a:r>
            <a:r>
              <a:rPr sz="1800" spc="-1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1F114D"/>
                </a:solidFill>
                <a:latin typeface="Trebuchet MS"/>
                <a:cs typeface="Trebuchet MS"/>
              </a:rPr>
              <a:t>~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9791" y="213330"/>
            <a:ext cx="2770505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Other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Galaxy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65" dirty="0">
                <a:latin typeface="Trebuchet MS"/>
                <a:cs typeface="Trebuchet MS"/>
              </a:rPr>
              <a:t>AWX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Project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35" dirty="0">
                <a:latin typeface="Trebuchet MS"/>
                <a:cs typeface="Trebuchet MS"/>
              </a:rPr>
              <a:t>Testing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Strategies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45" dirty="0">
                <a:latin typeface="Trebuchet MS"/>
                <a:cs typeface="Trebuchet MS"/>
              </a:rPr>
              <a:t>YAML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Syntax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724"/>
            <a:ext cx="5977912" cy="682626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3282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ansible-playbook</a:t>
            </a:r>
            <a:r>
              <a:rPr sz="1800" spc="30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set_facts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Set</a:t>
            </a:r>
            <a:r>
              <a:rPr spc="-180" dirty="0"/>
              <a:t> </a:t>
            </a:r>
            <a:r>
              <a:rPr spc="45" dirty="0"/>
              <a:t>Facts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140</a:t>
            </a:fld>
            <a:endParaRPr spc="-25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225" y="960655"/>
            <a:ext cx="1145921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1030" dirty="0">
                <a:solidFill>
                  <a:srgbClr val="FF0000"/>
                </a:solidFill>
              </a:rPr>
              <a:t>T</a:t>
            </a:r>
            <a:r>
              <a:rPr sz="9600" spc="5" dirty="0">
                <a:solidFill>
                  <a:srgbClr val="FF0000"/>
                </a:solidFill>
              </a:rPr>
              <a:t>emplating</a:t>
            </a:r>
            <a:r>
              <a:rPr sz="9600" spc="-855" dirty="0">
                <a:solidFill>
                  <a:srgbClr val="FF0000"/>
                </a:solidFill>
              </a:rPr>
              <a:t> </a:t>
            </a:r>
            <a:r>
              <a:rPr sz="9600" spc="-245" dirty="0">
                <a:solidFill>
                  <a:srgbClr val="FF0000"/>
                </a:solidFill>
              </a:rPr>
              <a:t>in</a:t>
            </a:r>
            <a:r>
              <a:rPr sz="9600" spc="-850" dirty="0">
                <a:solidFill>
                  <a:srgbClr val="FF0000"/>
                </a:solidFill>
              </a:rPr>
              <a:t> </a:t>
            </a:r>
            <a:r>
              <a:rPr sz="9600" spc="-25" dirty="0">
                <a:solidFill>
                  <a:srgbClr val="FF0000"/>
                </a:solidFill>
              </a:rPr>
              <a:t>Ansible</a:t>
            </a:r>
            <a:endParaRPr sz="9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141</a:t>
            </a:fld>
            <a:endParaRPr spc="-25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4704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Jinja2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templating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system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Jinja2 </a:t>
            </a:r>
            <a:r>
              <a:rPr spc="35" dirty="0"/>
              <a:t>Templates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142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5790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85" dirty="0">
                <a:latin typeface="Trebuchet MS"/>
                <a:cs typeface="Trebuchet MS"/>
              </a:rPr>
              <a:t>All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variables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in-scope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available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inside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template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733352"/>
            <a:ext cx="6654800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ansible-playbook</a:t>
            </a:r>
            <a:r>
              <a:rPr sz="1800" spc="40" dirty="0">
                <a:solidFill>
                  <a:srgbClr val="1F114D"/>
                </a:solidFill>
                <a:latin typeface="Trebuchet MS"/>
                <a:cs typeface="Trebuchet MS"/>
              </a:rPr>
              <a:t> 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local-facts-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template.yml</a:t>
            </a:r>
            <a:endParaRPr sz="1800">
              <a:latin typeface="Trebuchet MS"/>
              <a:cs typeface="Trebuchet MS"/>
            </a:endParaRPr>
          </a:p>
          <a:p>
            <a:pPr marL="469265" marR="5080" indent="-457200">
              <a:lnSpc>
                <a:spcPct val="201399"/>
              </a:lnSpc>
              <a:buFont typeface="AoyagiKouzanFontT"/>
              <a:buChar char="❖"/>
              <a:tabLst>
                <a:tab pos="469265" algn="l"/>
              </a:tabLst>
            </a:pPr>
            <a:r>
              <a:rPr sz="1800" spc="-25" dirty="0">
                <a:latin typeface="Trebuchet MS"/>
                <a:cs typeface="Trebuchet MS"/>
              </a:rPr>
              <a:t>Templates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essential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managing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services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vary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their configurations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6321" y="60200"/>
            <a:ext cx="7403465" cy="248285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--</a:t>
            </a:r>
            <a:r>
              <a:rPr sz="1800" spc="14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  <a:p>
            <a:pPr marL="107950" marR="5798820" indent="-95885">
              <a:lnSpc>
                <a:spcPct val="149300"/>
              </a:lnSpc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64D12"/>
                </a:solidFill>
                <a:latin typeface="Trebuchet MS"/>
                <a:cs typeface="Trebuchet MS"/>
              </a:rPr>
              <a:t>hosts: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70" dirty="0">
                <a:solidFill>
                  <a:srgbClr val="264D12"/>
                </a:solidFill>
                <a:latin typeface="Trebuchet MS"/>
                <a:cs typeface="Trebuchet MS"/>
              </a:rPr>
              <a:t>127.0.0.1 </a:t>
            </a:r>
            <a:r>
              <a:rPr sz="1800" spc="-55" dirty="0">
                <a:solidFill>
                  <a:srgbClr val="264D12"/>
                </a:solidFill>
                <a:latin typeface="Trebuchet MS"/>
                <a:cs typeface="Trebuchet MS"/>
              </a:rPr>
              <a:t>sudo: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yes</a:t>
            </a:r>
            <a:endParaRPr sz="1800">
              <a:latin typeface="Trebuchet MS"/>
              <a:cs typeface="Trebuchet MS"/>
            </a:endParaRPr>
          </a:p>
          <a:p>
            <a:pPr marL="107950" marR="5101590">
              <a:lnSpc>
                <a:spcPct val="149300"/>
              </a:lnSpc>
            </a:pP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remote_user:</a:t>
            </a:r>
            <a:r>
              <a:rPr sz="1800" spc="-7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runuser tasks:</a:t>
            </a:r>
            <a:endParaRPr sz="1800">
              <a:latin typeface="Trebuchet MS"/>
              <a:cs typeface="Trebuchet MS"/>
            </a:endParaRPr>
          </a:p>
          <a:p>
            <a:pPr marL="203200">
              <a:lnSpc>
                <a:spcPct val="100000"/>
              </a:lnSpc>
              <a:spcBef>
                <a:spcPts val="1065"/>
              </a:spcBef>
            </a:pPr>
            <a:r>
              <a:rPr sz="1800" spc="265" dirty="0">
                <a:solidFill>
                  <a:srgbClr val="264D12"/>
                </a:solidFill>
                <a:latin typeface="Trebuchet MS"/>
                <a:cs typeface="Trebuchet MS"/>
              </a:rPr>
              <a:t>#</a:t>
            </a:r>
            <a:r>
              <a:rPr sz="1800" spc="-8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Example</a:t>
            </a:r>
            <a:r>
              <a:rPr sz="1800" spc="-8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that</a:t>
            </a:r>
            <a:r>
              <a:rPr sz="1800" spc="-8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prints</a:t>
            </a:r>
            <a:r>
              <a:rPr sz="1800" spc="-8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the</a:t>
            </a:r>
            <a:r>
              <a:rPr sz="1800" spc="-8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loopback</a:t>
            </a:r>
            <a:r>
              <a:rPr sz="1800" spc="-8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address</a:t>
            </a:r>
            <a:r>
              <a:rPr sz="1800" spc="-8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and</a:t>
            </a:r>
            <a:r>
              <a:rPr sz="1800" spc="-8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gateway</a:t>
            </a:r>
            <a:r>
              <a:rPr sz="1800" spc="-8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64D12"/>
                </a:solidFill>
                <a:latin typeface="Trebuchet MS"/>
                <a:cs typeface="Trebuchet MS"/>
              </a:rPr>
              <a:t>for</a:t>
            </a:r>
            <a:r>
              <a:rPr sz="1800" spc="-8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each</a:t>
            </a:r>
            <a:r>
              <a:rPr sz="1800" spc="-8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host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17635" y="2674744"/>
            <a:ext cx="639445" cy="274320"/>
          </a:xfrm>
          <a:custGeom>
            <a:avLst/>
            <a:gdLst/>
            <a:ahLst/>
            <a:cxnLst/>
            <a:rect l="l" t="t" r="r" b="b"/>
            <a:pathLst>
              <a:path w="639445" h="274319">
                <a:moveTo>
                  <a:pt x="639164" y="274319"/>
                </a:moveTo>
                <a:lnTo>
                  <a:pt x="0" y="274319"/>
                </a:lnTo>
                <a:lnTo>
                  <a:pt x="0" y="0"/>
                </a:lnTo>
                <a:lnTo>
                  <a:pt x="639164" y="0"/>
                </a:lnTo>
                <a:lnTo>
                  <a:pt x="639164" y="27431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17635" y="3084318"/>
            <a:ext cx="639445" cy="274320"/>
          </a:xfrm>
          <a:custGeom>
            <a:avLst/>
            <a:gdLst/>
            <a:ahLst/>
            <a:cxnLst/>
            <a:rect l="l" t="t" r="r" b="b"/>
            <a:pathLst>
              <a:path w="639445" h="274320">
                <a:moveTo>
                  <a:pt x="639164" y="274319"/>
                </a:moveTo>
                <a:lnTo>
                  <a:pt x="0" y="274319"/>
                </a:lnTo>
                <a:lnTo>
                  <a:pt x="0" y="0"/>
                </a:lnTo>
                <a:lnTo>
                  <a:pt x="639164" y="0"/>
                </a:lnTo>
                <a:lnTo>
                  <a:pt x="639164" y="27431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17635" y="5132189"/>
            <a:ext cx="639445" cy="274320"/>
          </a:xfrm>
          <a:custGeom>
            <a:avLst/>
            <a:gdLst/>
            <a:ahLst/>
            <a:cxnLst/>
            <a:rect l="l" t="t" r="r" b="b"/>
            <a:pathLst>
              <a:path w="639445" h="274320">
                <a:moveTo>
                  <a:pt x="639164" y="274319"/>
                </a:moveTo>
                <a:lnTo>
                  <a:pt x="0" y="274319"/>
                </a:lnTo>
                <a:lnTo>
                  <a:pt x="0" y="0"/>
                </a:lnTo>
                <a:lnTo>
                  <a:pt x="639164" y="0"/>
                </a:lnTo>
                <a:lnTo>
                  <a:pt x="639164" y="27431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55685" y="5951337"/>
            <a:ext cx="639445" cy="274320"/>
          </a:xfrm>
          <a:custGeom>
            <a:avLst/>
            <a:gdLst/>
            <a:ahLst/>
            <a:cxnLst/>
            <a:rect l="l" t="t" r="r" b="b"/>
            <a:pathLst>
              <a:path w="639445" h="274320">
                <a:moveTo>
                  <a:pt x="639164" y="274319"/>
                </a:moveTo>
                <a:lnTo>
                  <a:pt x="0" y="274319"/>
                </a:lnTo>
                <a:lnTo>
                  <a:pt x="0" y="0"/>
                </a:lnTo>
                <a:lnTo>
                  <a:pt x="639164" y="0"/>
                </a:lnTo>
                <a:lnTo>
                  <a:pt x="639164" y="27431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56321" y="2517645"/>
            <a:ext cx="6620509" cy="371157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59410" indent="-156210">
              <a:lnSpc>
                <a:spcPct val="100000"/>
              </a:lnSpc>
              <a:spcBef>
                <a:spcPts val="1165"/>
              </a:spcBef>
              <a:buChar char="-"/>
              <a:tabLst>
                <a:tab pos="359410" algn="l"/>
              </a:tabLst>
            </a:pPr>
            <a:r>
              <a:rPr sz="1800" spc="-40" dirty="0">
                <a:solidFill>
                  <a:srgbClr val="264D12"/>
                </a:solidFill>
                <a:latin typeface="Trebuchet MS"/>
                <a:cs typeface="Trebuchet MS"/>
              </a:rPr>
              <a:t>debug:</a:t>
            </a:r>
            <a:r>
              <a:rPr sz="1800" spc="-17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264D12"/>
                </a:solidFill>
                <a:latin typeface="Trebuchet MS"/>
                <a:cs typeface="Trebuchet MS"/>
              </a:rPr>
              <a:t>msg="System"</a:t>
            </a:r>
            <a:endParaRPr sz="1800">
              <a:latin typeface="Trebuchet MS"/>
              <a:cs typeface="Trebuchet MS"/>
            </a:endParaRPr>
          </a:p>
          <a:p>
            <a:pPr marL="12700" marR="5080" indent="346710">
              <a:lnSpc>
                <a:spcPct val="149300"/>
              </a:lnSpc>
              <a:buChar char="-"/>
              <a:tabLst>
                <a:tab pos="359410" algn="l"/>
              </a:tabLst>
            </a:pPr>
            <a:r>
              <a:rPr sz="1800" spc="-40" dirty="0">
                <a:solidFill>
                  <a:srgbClr val="264D12"/>
                </a:solidFill>
                <a:latin typeface="Trebuchet MS"/>
                <a:cs typeface="Trebuchet MS"/>
              </a:rPr>
              <a:t>debug: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264D12"/>
                </a:solidFill>
                <a:latin typeface="Trebuchet MS"/>
                <a:cs typeface="Trebuchet MS"/>
              </a:rPr>
              <a:t>msg="System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64D12"/>
                </a:solidFill>
                <a:latin typeface="Trebuchet MS"/>
                <a:cs typeface="Trebuchet MS"/>
              </a:rPr>
              <a:t>{{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inventory_hostname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64D12"/>
                </a:solidFill>
                <a:latin typeface="Trebuchet MS"/>
                <a:cs typeface="Trebuchet MS"/>
              </a:rPr>
              <a:t>}}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264D12"/>
                </a:solidFill>
                <a:latin typeface="Trebuchet MS"/>
                <a:cs typeface="Trebuchet MS"/>
              </a:rPr>
              <a:t>has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gateway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{{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ansible_default_ipv4.gateway</a:t>
            </a:r>
            <a:r>
              <a:rPr sz="1800" spc="-12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}}"</a:t>
            </a:r>
            <a:endParaRPr sz="18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  <a:spcBef>
                <a:spcPts val="1065"/>
              </a:spcBef>
            </a:pP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when:</a:t>
            </a:r>
            <a:r>
              <a:rPr sz="1800" spc="-11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"ansible_default_ipv4.gateway</a:t>
            </a:r>
            <a:r>
              <a:rPr sz="1800" spc="-11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is</a:t>
            </a:r>
            <a:r>
              <a:rPr sz="1800" spc="-10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defined"</a:t>
            </a:r>
            <a:endParaRPr sz="1800">
              <a:latin typeface="Trebuchet MS"/>
              <a:cs typeface="Trebuchet MS"/>
            </a:endParaRPr>
          </a:p>
          <a:p>
            <a:pPr marL="299085" marR="4079240" indent="-95885">
              <a:lnSpc>
                <a:spcPct val="149300"/>
              </a:lnSpc>
              <a:buChar char="-"/>
              <a:tabLst>
                <a:tab pos="299085" algn="l"/>
                <a:tab pos="359410" algn="l"/>
              </a:tabLst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	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shell:</a:t>
            </a:r>
            <a:r>
              <a:rPr sz="1800" spc="-13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/usr/bin/uptime register:</a:t>
            </a:r>
            <a:r>
              <a:rPr sz="1800" spc="-12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result</a:t>
            </a:r>
            <a:endParaRPr sz="1800">
              <a:latin typeface="Trebuchet MS"/>
              <a:cs typeface="Trebuchet MS"/>
            </a:endParaRPr>
          </a:p>
          <a:p>
            <a:pPr marL="359410" indent="-156210">
              <a:lnSpc>
                <a:spcPct val="100000"/>
              </a:lnSpc>
              <a:spcBef>
                <a:spcPts val="1065"/>
              </a:spcBef>
              <a:buChar char="-"/>
              <a:tabLst>
                <a:tab pos="359410" algn="l"/>
              </a:tabLst>
            </a:pPr>
            <a:r>
              <a:rPr sz="1800" spc="-40" dirty="0">
                <a:solidFill>
                  <a:srgbClr val="264D12"/>
                </a:solidFill>
                <a:latin typeface="Trebuchet MS"/>
                <a:cs typeface="Trebuchet MS"/>
              </a:rPr>
              <a:t>debug:</a:t>
            </a:r>
            <a:r>
              <a:rPr sz="1800" spc="-13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var=result</a:t>
            </a:r>
            <a:r>
              <a:rPr sz="1800" spc="-12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verbosity=2</a:t>
            </a:r>
            <a:endParaRPr sz="1800">
              <a:latin typeface="Trebuchet MS"/>
              <a:cs typeface="Trebuchet MS"/>
            </a:endParaRPr>
          </a:p>
          <a:p>
            <a:pPr marL="299085" marR="716915" indent="-95885">
              <a:lnSpc>
                <a:spcPct val="149300"/>
              </a:lnSpc>
              <a:buChar char="-"/>
              <a:tabLst>
                <a:tab pos="299085" algn="l"/>
                <a:tab pos="359410" algn="l"/>
              </a:tabLst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	</a:t>
            </a:r>
            <a:r>
              <a:rPr sz="1800" spc="-60" dirty="0">
                <a:solidFill>
                  <a:srgbClr val="264D12"/>
                </a:solidFill>
                <a:latin typeface="Trebuchet MS"/>
                <a:cs typeface="Trebuchet MS"/>
              </a:rPr>
              <a:t>name: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Display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64D12"/>
                </a:solidFill>
                <a:latin typeface="Trebuchet MS"/>
                <a:cs typeface="Trebuchet MS"/>
              </a:rPr>
              <a:t>all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variables/facts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known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64D12"/>
                </a:solidFill>
                <a:latin typeface="Trebuchet MS"/>
                <a:cs typeface="Trebuchet MS"/>
              </a:rPr>
              <a:t>for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264D12"/>
                </a:solidFill>
                <a:latin typeface="Trebuchet MS"/>
                <a:cs typeface="Trebuchet MS"/>
              </a:rPr>
              <a:t>a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host </a:t>
            </a:r>
            <a:r>
              <a:rPr sz="1800" spc="-40" dirty="0">
                <a:solidFill>
                  <a:srgbClr val="264D12"/>
                </a:solidFill>
                <a:latin typeface="Trebuchet MS"/>
                <a:cs typeface="Trebuchet MS"/>
              </a:rPr>
              <a:t>debug:</a:t>
            </a:r>
            <a:r>
              <a:rPr sz="1800" spc="18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var=hostvars[inventory_hostname]</a:t>
            </a:r>
            <a:r>
              <a:rPr sz="1800" spc="18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verbosity=4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Printing Variables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143</a:t>
            </a:fld>
            <a:endParaRPr spc="-25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9486" y="628455"/>
            <a:ext cx="6455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85" dirty="0">
                <a:latin typeface="Trebuchet MS"/>
                <a:cs typeface="Trebuchet MS"/>
              </a:rPr>
              <a:t>few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additional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variables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195" dirty="0">
                <a:latin typeface="Trebuchet MS"/>
                <a:cs typeface="Trebuchet MS"/>
              </a:rPr>
              <a:t>-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cannot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set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directly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user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39486" y="1180903"/>
            <a:ext cx="6638925" cy="4843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will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always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override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them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reflect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internal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state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hostvars</a:t>
            </a: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106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group_names</a:t>
            </a: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106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groups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hostvars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Ask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about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variables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another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host</a:t>
            </a: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106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75" dirty="0">
                <a:solidFill>
                  <a:srgbClr val="264D12"/>
                </a:solidFill>
                <a:latin typeface="Trebuchet MS"/>
                <a:cs typeface="Trebuchet MS"/>
              </a:rPr>
              <a:t>{{</a:t>
            </a:r>
            <a:r>
              <a:rPr sz="1800" spc="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hostvars['test.example.com']['ansible_distribution']</a:t>
            </a:r>
            <a:r>
              <a:rPr sz="1800" spc="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}}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group_names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40" dirty="0">
                <a:latin typeface="Trebuchet MS"/>
                <a:cs typeface="Trebuchet MS"/>
              </a:rPr>
              <a:t>list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all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Groups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Host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in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groups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6686" y="6276768"/>
            <a:ext cx="5665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40" dirty="0">
                <a:latin typeface="Trebuchet MS"/>
                <a:cs typeface="Trebuchet MS"/>
              </a:rPr>
              <a:t>list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all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Groups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their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Hosts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Inventory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Magic</a:t>
            </a:r>
            <a:r>
              <a:rPr spc="-310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27375" y="6360645"/>
            <a:ext cx="30099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595959"/>
                </a:solidFill>
                <a:latin typeface="Arial"/>
                <a:cs typeface="Arial"/>
              </a:rPr>
              <a:t>147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9486" y="628455"/>
            <a:ext cx="4282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Using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group_names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0" dirty="0">
                <a:latin typeface="Trebuchet MS"/>
                <a:cs typeface="Trebuchet MS"/>
              </a:rPr>
              <a:t> template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logic: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Magic</a:t>
            </a:r>
            <a:r>
              <a:rPr spc="-310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145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139486" y="1180903"/>
            <a:ext cx="7573009" cy="361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{%</a:t>
            </a:r>
            <a:r>
              <a:rPr sz="1800" spc="-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341C75"/>
                </a:solidFill>
                <a:latin typeface="Trebuchet MS"/>
                <a:cs typeface="Trebuchet MS"/>
              </a:rPr>
              <a:t>if</a:t>
            </a:r>
            <a:r>
              <a:rPr sz="1800" spc="-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'webserver'</a:t>
            </a:r>
            <a:r>
              <a:rPr sz="1800" spc="-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in</a:t>
            </a:r>
            <a:r>
              <a:rPr sz="1800" spc="-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group_names</a:t>
            </a:r>
            <a:r>
              <a:rPr sz="1800" spc="-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%}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1800" spc="265" dirty="0">
                <a:solidFill>
                  <a:srgbClr val="341C75"/>
                </a:solidFill>
                <a:latin typeface="Trebuchet MS"/>
                <a:cs typeface="Trebuchet MS"/>
              </a:rPr>
              <a:t>#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341C75"/>
                </a:solidFill>
                <a:latin typeface="Trebuchet MS"/>
                <a:cs typeface="Trebuchet MS"/>
              </a:rPr>
              <a:t>some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part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341C75"/>
                </a:solidFill>
                <a:latin typeface="Trebuchet MS"/>
                <a:cs typeface="Trebuchet MS"/>
              </a:rPr>
              <a:t>of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341C75"/>
                </a:solidFill>
                <a:latin typeface="Trebuchet MS"/>
                <a:cs typeface="Trebuchet MS"/>
              </a:rPr>
              <a:t>a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configuration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41C75"/>
                </a:solidFill>
                <a:latin typeface="Trebuchet MS"/>
                <a:cs typeface="Trebuchet MS"/>
              </a:rPr>
              <a:t>file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that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only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applies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to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webservers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{%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341C75"/>
                </a:solidFill>
                <a:latin typeface="Trebuchet MS"/>
                <a:cs typeface="Trebuchet MS"/>
              </a:rPr>
              <a:t>endif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%}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Using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groups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template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logic: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{%</a:t>
            </a:r>
            <a:r>
              <a:rPr sz="1800" spc="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41C75"/>
                </a:solidFill>
                <a:latin typeface="Trebuchet MS"/>
                <a:cs typeface="Trebuchet MS"/>
              </a:rPr>
              <a:t>for</a:t>
            </a:r>
            <a:r>
              <a:rPr sz="1800" spc="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host</a:t>
            </a:r>
            <a:r>
              <a:rPr sz="1800" spc="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in</a:t>
            </a:r>
            <a:r>
              <a:rPr sz="1800" spc="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groups['slaves']</a:t>
            </a:r>
            <a:r>
              <a:rPr sz="1800" spc="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%}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1800" spc="265" dirty="0">
                <a:solidFill>
                  <a:srgbClr val="341C75"/>
                </a:solidFill>
                <a:latin typeface="Trebuchet MS"/>
                <a:cs typeface="Trebuchet MS"/>
              </a:rPr>
              <a:t>#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something</a:t>
            </a:r>
            <a:r>
              <a:rPr sz="1800" spc="-13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that</a:t>
            </a:r>
            <a:r>
              <a:rPr sz="1800" spc="-13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applies</a:t>
            </a:r>
            <a:r>
              <a:rPr sz="1800" spc="-13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to</a:t>
            </a:r>
            <a:r>
              <a:rPr sz="1800" spc="-13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all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341C75"/>
                </a:solidFill>
                <a:latin typeface="Trebuchet MS"/>
                <a:cs typeface="Trebuchet MS"/>
              </a:rPr>
              <a:t>app</a:t>
            </a:r>
            <a:r>
              <a:rPr sz="1800" spc="-13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servers.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{%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endfor</a:t>
            </a:r>
            <a:r>
              <a:rPr sz="1800" spc="-13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%}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9486" y="628455"/>
            <a:ext cx="3925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Finding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all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IP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addresses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Group: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Magic</a:t>
            </a:r>
            <a:r>
              <a:rPr spc="-310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146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596686" y="1180903"/>
            <a:ext cx="5839460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{%</a:t>
            </a:r>
            <a:r>
              <a:rPr sz="1800" spc="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41C75"/>
                </a:solidFill>
                <a:latin typeface="Trebuchet MS"/>
                <a:cs typeface="Trebuchet MS"/>
              </a:rPr>
              <a:t>for</a:t>
            </a:r>
            <a:r>
              <a:rPr sz="1800" spc="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host</a:t>
            </a:r>
            <a:r>
              <a:rPr sz="1800" spc="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in</a:t>
            </a:r>
            <a:r>
              <a:rPr sz="1800" spc="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groups['slaves']</a:t>
            </a:r>
            <a:r>
              <a:rPr sz="1800" spc="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%}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800" spc="-75" dirty="0">
                <a:solidFill>
                  <a:srgbClr val="341C75"/>
                </a:solidFill>
                <a:latin typeface="Trebuchet MS"/>
                <a:cs typeface="Trebuchet MS"/>
              </a:rPr>
              <a:t>{{</a:t>
            </a:r>
            <a:r>
              <a:rPr sz="1800" spc="120" dirty="0">
                <a:solidFill>
                  <a:srgbClr val="341C75"/>
                </a:solidFill>
                <a:latin typeface="Trebuchet MS"/>
                <a:cs typeface="Trebuchet MS"/>
              </a:rPr>
              <a:t> 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hostvars[host]['ansible_eth0']['ipv4']['address']</a:t>
            </a:r>
            <a:r>
              <a:rPr sz="1800" spc="125" dirty="0">
                <a:solidFill>
                  <a:srgbClr val="341C75"/>
                </a:solidFill>
                <a:latin typeface="Trebuchet MS"/>
                <a:cs typeface="Trebuchet MS"/>
              </a:rPr>
              <a:t> 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}}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{%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endfor</a:t>
            </a:r>
            <a:r>
              <a:rPr sz="1800" spc="-13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%}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9486" y="628455"/>
            <a:ext cx="7641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inventory_hostname: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hostname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as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configured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Ansible’s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inventory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file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Few</a:t>
            </a:r>
            <a:r>
              <a:rPr spc="-290" dirty="0"/>
              <a:t> </a:t>
            </a:r>
            <a:r>
              <a:rPr spc="90" dirty="0"/>
              <a:t>more </a:t>
            </a:r>
            <a:r>
              <a:rPr spc="210" dirty="0"/>
              <a:t>Magic</a:t>
            </a:r>
            <a:r>
              <a:rPr spc="-310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147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139486" y="1180903"/>
            <a:ext cx="7181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play_hosts: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list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hostnames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scope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current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play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9486" y="1733352"/>
            <a:ext cx="7654290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5" dirty="0">
                <a:latin typeface="Trebuchet MS"/>
                <a:cs typeface="Trebuchet MS"/>
              </a:rPr>
              <a:t>inventory_dir: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Pathname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directory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holding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Ansible’s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inventory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file</a:t>
            </a:r>
            <a:endParaRPr sz="1800">
              <a:latin typeface="Trebuchet MS"/>
              <a:cs typeface="Trebuchet MS"/>
            </a:endParaRPr>
          </a:p>
          <a:p>
            <a:pPr marL="469265" marR="812800" indent="-457200">
              <a:lnSpc>
                <a:spcPct val="201399"/>
              </a:lnSpc>
              <a:buFont typeface="AoyagiKouzanFontT"/>
              <a:buChar char="❖"/>
              <a:tabLst>
                <a:tab pos="469265" algn="l"/>
              </a:tabLst>
            </a:pPr>
            <a:r>
              <a:rPr sz="1800" spc="-55" dirty="0">
                <a:latin typeface="Trebuchet MS"/>
                <a:cs typeface="Trebuchet MS"/>
              </a:rPr>
              <a:t>inventory_file: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pathname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filename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pointing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Ansible’s </a:t>
            </a:r>
            <a:r>
              <a:rPr sz="1800" spc="-20" dirty="0">
                <a:latin typeface="Trebuchet MS"/>
                <a:cs typeface="Trebuchet MS"/>
              </a:rPr>
              <a:t>inventory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file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72110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5" dirty="0">
                <a:latin typeface="Trebuchet MS"/>
                <a:cs typeface="Trebuchet MS"/>
              </a:rPr>
              <a:t>major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variables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running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command,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saving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result,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Registered </a:t>
            </a:r>
            <a:r>
              <a:rPr spc="-10" dirty="0"/>
              <a:t>Variables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148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6378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rebuchet MS"/>
                <a:cs typeface="Trebuchet MS"/>
              </a:rPr>
              <a:t>performing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actions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variable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195" dirty="0">
                <a:latin typeface="Trebuchet MS"/>
                <a:cs typeface="Trebuchet MS"/>
              </a:rPr>
              <a:t>-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"Registering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Variable"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598097"/>
            <a:ext cx="6850380" cy="330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0" marR="4279265" indent="-95885">
              <a:lnSpc>
                <a:spcPct val="149300"/>
              </a:lnSpc>
              <a:spcBef>
                <a:spcPts val="100"/>
              </a:spcBef>
              <a:buChar char="-"/>
              <a:tabLst>
                <a:tab pos="565150" algn="l"/>
                <a:tab pos="625475" algn="l"/>
              </a:tabLst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	</a:t>
            </a:r>
            <a:r>
              <a:rPr sz="1800" spc="-30" dirty="0">
                <a:solidFill>
                  <a:srgbClr val="264D12"/>
                </a:solidFill>
                <a:latin typeface="Trebuchet MS"/>
                <a:cs typeface="Trebuchet MS"/>
              </a:rPr>
              <a:t>hosts: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web_servers tasks:</a:t>
            </a:r>
            <a:endParaRPr sz="1800">
              <a:latin typeface="Trebuchet MS"/>
              <a:cs typeface="Trebuchet MS"/>
            </a:endParaRPr>
          </a:p>
          <a:p>
            <a:pPr marL="803910" marR="4116070" lvl="1" indent="-95885">
              <a:lnSpc>
                <a:spcPct val="149300"/>
              </a:lnSpc>
              <a:buChar char="-"/>
              <a:tabLst>
                <a:tab pos="803910" algn="l"/>
                <a:tab pos="864235" algn="l"/>
              </a:tabLst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	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shell:</a:t>
            </a:r>
            <a:r>
              <a:rPr sz="1800" spc="-13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/usr/bin/foo </a:t>
            </a: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register:</a:t>
            </a:r>
            <a:r>
              <a:rPr sz="1800" spc="-12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foo_result 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ignore_errors:</a:t>
            </a:r>
            <a:r>
              <a:rPr sz="1800" spc="-8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64D12"/>
                </a:solidFill>
                <a:latin typeface="Trebuchet MS"/>
                <a:cs typeface="Trebuchet MS"/>
              </a:rPr>
              <a:t>True</a:t>
            </a:r>
            <a:endParaRPr sz="1800">
              <a:latin typeface="Trebuchet MS"/>
              <a:cs typeface="Trebuchet MS"/>
            </a:endParaRPr>
          </a:p>
          <a:p>
            <a:pPr marL="803910" marR="3694429" lvl="1" indent="-95885">
              <a:lnSpc>
                <a:spcPct val="149300"/>
              </a:lnSpc>
              <a:buChar char="-"/>
              <a:tabLst>
                <a:tab pos="803910" algn="l"/>
                <a:tab pos="864235" algn="l"/>
              </a:tabLst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	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shell:</a:t>
            </a:r>
            <a:r>
              <a:rPr sz="1800" spc="-13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/usr/bin/bar 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when:</a:t>
            </a:r>
            <a:r>
              <a:rPr sz="1800" spc="-12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64D12"/>
                </a:solidFill>
                <a:latin typeface="Trebuchet MS"/>
                <a:cs typeface="Trebuchet MS"/>
              </a:rPr>
              <a:t>foo_result.rc</a:t>
            </a:r>
            <a:r>
              <a:rPr sz="1800" spc="-12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==</a:t>
            </a:r>
            <a:r>
              <a:rPr sz="1800" spc="-12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106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Registered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variables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have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same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scope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lifetime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as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Facts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9486" y="628455"/>
            <a:ext cx="5913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Using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debug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statement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print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following: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Exercises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149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139486" y="1180903"/>
            <a:ext cx="5997575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hostvars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group_names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groups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inventory_hostname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play_hosts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inventory_dir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inventory_file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role_path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Use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register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register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output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task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print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it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3828" y="59946"/>
            <a:ext cx="8107680" cy="4406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07565" marR="5080" indent="-2095500">
              <a:lnSpc>
                <a:spcPct val="149700"/>
              </a:lnSpc>
              <a:spcBef>
                <a:spcPts val="105"/>
              </a:spcBef>
            </a:pPr>
            <a:r>
              <a:rPr sz="9600" spc="-70" dirty="0">
                <a:solidFill>
                  <a:srgbClr val="FF0000"/>
                </a:solidFill>
              </a:rPr>
              <a:t>Introduction</a:t>
            </a:r>
            <a:r>
              <a:rPr sz="9600" spc="-785" dirty="0">
                <a:solidFill>
                  <a:srgbClr val="FF0000"/>
                </a:solidFill>
              </a:rPr>
              <a:t> </a:t>
            </a:r>
            <a:r>
              <a:rPr sz="9600" spc="35" dirty="0">
                <a:solidFill>
                  <a:srgbClr val="FF0000"/>
                </a:solidFill>
              </a:rPr>
              <a:t>to </a:t>
            </a:r>
            <a:r>
              <a:rPr sz="9600" spc="-10" dirty="0">
                <a:solidFill>
                  <a:srgbClr val="FF0000"/>
                </a:solidFill>
              </a:rPr>
              <a:t>Ansible</a:t>
            </a:r>
            <a:endParaRPr sz="9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9486" y="628455"/>
            <a:ext cx="5554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ansible-playbook</a:t>
            </a:r>
            <a:r>
              <a:rPr sz="1800" spc="4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template_example.yml</a:t>
            </a:r>
            <a:r>
              <a:rPr sz="1800" spc="4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95" dirty="0">
                <a:solidFill>
                  <a:srgbClr val="1F114D"/>
                </a:solidFill>
                <a:latin typeface="Trebuchet MS"/>
                <a:cs typeface="Trebuchet MS"/>
              </a:rPr>
              <a:t>e</a:t>
            </a:r>
            <a:r>
              <a:rPr sz="1800" spc="4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1F114D"/>
                </a:solidFill>
                <a:latin typeface="Trebuchet MS"/>
                <a:cs typeface="Trebuchet MS"/>
              </a:rPr>
              <a:t>"id=1”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Exercises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150</a:t>
            </a:fld>
            <a:endParaRPr spc="-25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5833" y="232946"/>
            <a:ext cx="11381105" cy="4406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0710" marR="5080" indent="-3128645">
              <a:lnSpc>
                <a:spcPct val="149700"/>
              </a:lnSpc>
              <a:spcBef>
                <a:spcPts val="105"/>
              </a:spcBef>
            </a:pPr>
            <a:r>
              <a:rPr sz="9600" spc="-50" dirty="0">
                <a:solidFill>
                  <a:srgbClr val="FF0000"/>
                </a:solidFill>
              </a:rPr>
              <a:t>Conditionals</a:t>
            </a:r>
            <a:r>
              <a:rPr sz="9600" spc="-855" dirty="0">
                <a:solidFill>
                  <a:srgbClr val="FF0000"/>
                </a:solidFill>
              </a:rPr>
              <a:t> </a:t>
            </a:r>
            <a:r>
              <a:rPr sz="9600" spc="-680" dirty="0">
                <a:solidFill>
                  <a:srgbClr val="FF0000"/>
                </a:solidFill>
              </a:rPr>
              <a:t>&amp;</a:t>
            </a:r>
            <a:r>
              <a:rPr sz="9600" spc="-855" dirty="0">
                <a:solidFill>
                  <a:srgbClr val="FF0000"/>
                </a:solidFill>
              </a:rPr>
              <a:t> </a:t>
            </a:r>
            <a:r>
              <a:rPr sz="9600" spc="-70" dirty="0">
                <a:solidFill>
                  <a:srgbClr val="FF0000"/>
                </a:solidFill>
              </a:rPr>
              <a:t>Filters </a:t>
            </a:r>
            <a:r>
              <a:rPr sz="9600" spc="-245" dirty="0">
                <a:solidFill>
                  <a:srgbClr val="FF0000"/>
                </a:solidFill>
              </a:rPr>
              <a:t>in</a:t>
            </a:r>
            <a:r>
              <a:rPr sz="9600" spc="-880" dirty="0">
                <a:solidFill>
                  <a:srgbClr val="FF0000"/>
                </a:solidFill>
              </a:rPr>
              <a:t> </a:t>
            </a:r>
            <a:r>
              <a:rPr sz="9600" spc="-10" dirty="0">
                <a:solidFill>
                  <a:srgbClr val="FF0000"/>
                </a:solidFill>
              </a:rPr>
              <a:t>Ansible</a:t>
            </a:r>
            <a:endParaRPr sz="9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151</a:t>
            </a:fld>
            <a:endParaRPr spc="-25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3921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"when"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conditional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keyword: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3666" y="1045649"/>
            <a:ext cx="5469890" cy="221615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165"/>
              </a:spcBef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tasks:</a:t>
            </a:r>
            <a:endParaRPr sz="1800">
              <a:latin typeface="Trebuchet MS"/>
              <a:cs typeface="Trebuchet MS"/>
            </a:endParaRPr>
          </a:p>
          <a:p>
            <a:pPr marL="1069975" marR="5080" indent="-143510">
              <a:lnSpc>
                <a:spcPct val="149300"/>
              </a:lnSpc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1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64D12"/>
                </a:solidFill>
                <a:latin typeface="Trebuchet MS"/>
                <a:cs typeface="Trebuchet MS"/>
              </a:rPr>
              <a:t>name:</a:t>
            </a:r>
            <a:r>
              <a:rPr sz="1800" spc="-10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"shutdown</a:t>
            </a:r>
            <a:r>
              <a:rPr sz="1800" spc="-10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Debian</a:t>
            </a:r>
            <a:r>
              <a:rPr sz="1800" spc="-11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flavored</a:t>
            </a:r>
            <a:r>
              <a:rPr sz="1800" spc="-10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264D12"/>
                </a:solidFill>
                <a:latin typeface="Trebuchet MS"/>
                <a:cs typeface="Trebuchet MS"/>
              </a:rPr>
              <a:t>systems" 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command:</a:t>
            </a:r>
            <a:r>
              <a:rPr sz="1800" spc="-11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64D12"/>
                </a:solidFill>
                <a:latin typeface="Trebuchet MS"/>
                <a:cs typeface="Trebuchet MS"/>
              </a:rPr>
              <a:t>/sbin/shutdown</a:t>
            </a:r>
            <a:r>
              <a:rPr sz="1800" spc="-10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95" dirty="0">
                <a:solidFill>
                  <a:srgbClr val="264D12"/>
                </a:solidFill>
                <a:latin typeface="Trebuchet MS"/>
                <a:cs typeface="Trebuchet MS"/>
              </a:rPr>
              <a:t>t</a:t>
            </a:r>
            <a:r>
              <a:rPr sz="1800" spc="-10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now</a:t>
            </a:r>
            <a:endParaRPr sz="1800">
              <a:latin typeface="Trebuchet MS"/>
              <a:cs typeface="Trebuchet MS"/>
            </a:endParaRPr>
          </a:p>
          <a:p>
            <a:pPr marL="1069975">
              <a:lnSpc>
                <a:spcPct val="100000"/>
              </a:lnSpc>
              <a:spcBef>
                <a:spcPts val="1065"/>
              </a:spcBef>
            </a:pP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when:</a:t>
            </a:r>
            <a:r>
              <a:rPr sz="1800" spc="-7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ansible_os_family</a:t>
            </a:r>
            <a:r>
              <a:rPr sz="1800" spc="-6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==</a:t>
            </a:r>
            <a:r>
              <a:rPr sz="1800" spc="-6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"Debian”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use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parentheses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group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conditions: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Conditionals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152</a:t>
            </a:fld>
            <a:endParaRPr spc="-25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720" y="3367268"/>
            <a:ext cx="9886930" cy="1620446"/>
          </a:xfrm>
          <a:prstGeom prst="rect">
            <a:avLst/>
          </a:prstGeom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3537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Booleans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also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checked: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Conditionals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153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045649"/>
            <a:ext cx="6268085" cy="399732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165"/>
              </a:spcBef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tasks:</a:t>
            </a:r>
            <a:endParaRPr sz="1800">
              <a:latin typeface="Trebuchet MS"/>
              <a:cs typeface="Trebuchet MS"/>
            </a:endParaRPr>
          </a:p>
          <a:p>
            <a:pPr marL="1069975" marR="2160905" indent="-143510">
              <a:lnSpc>
                <a:spcPct val="149300"/>
              </a:lnSpc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1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shell:</a:t>
            </a:r>
            <a:r>
              <a:rPr sz="1800" spc="-10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echo</a:t>
            </a:r>
            <a:r>
              <a:rPr sz="1800" spc="-11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"Executing</a:t>
            </a:r>
            <a:r>
              <a:rPr sz="1800" spc="-10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Action!" 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when: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myvariable</a:t>
            </a:r>
            <a:endParaRPr sz="1800">
              <a:latin typeface="Trebuchet MS"/>
              <a:cs typeface="Trebuchet MS"/>
            </a:endParaRPr>
          </a:p>
          <a:p>
            <a:pPr marL="469265" marR="591185" indent="-457200">
              <a:lnSpc>
                <a:spcPct val="201399"/>
              </a:lnSpc>
              <a:buFont typeface="AoyagiKouzanFontT"/>
              <a:buChar char="❖"/>
              <a:tabLst>
                <a:tab pos="469265" algn="l"/>
              </a:tabLst>
            </a:pPr>
            <a:r>
              <a:rPr sz="1800" spc="-55" dirty="0">
                <a:latin typeface="Trebuchet MS"/>
                <a:cs typeface="Trebuchet MS"/>
              </a:rPr>
              <a:t>Jinja2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contains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tests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combine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well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"when":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tasks:</a:t>
            </a:r>
            <a:endParaRPr sz="1800">
              <a:latin typeface="Trebuchet MS"/>
              <a:cs typeface="Trebuchet MS"/>
            </a:endParaRPr>
          </a:p>
          <a:p>
            <a:pPr marL="612775" marR="5080" lvl="1" indent="-143510">
              <a:lnSpc>
                <a:spcPct val="149300"/>
              </a:lnSpc>
              <a:buChar char="-"/>
              <a:tabLst>
                <a:tab pos="612775" algn="l"/>
                <a:tab pos="625475" algn="l"/>
              </a:tabLst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	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shell:</a:t>
            </a:r>
            <a:r>
              <a:rPr sz="1800" spc="-12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echo</a:t>
            </a:r>
            <a:r>
              <a:rPr sz="1800" spc="-12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"I've</a:t>
            </a:r>
            <a:r>
              <a:rPr sz="1800" spc="-12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got</a:t>
            </a:r>
            <a:r>
              <a:rPr sz="1800" spc="-12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'{{</a:t>
            </a:r>
            <a:r>
              <a:rPr sz="1800" spc="-114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foo</a:t>
            </a:r>
            <a:r>
              <a:rPr sz="1800" spc="-12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}}'</a:t>
            </a:r>
            <a:r>
              <a:rPr sz="1800" spc="-12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and</a:t>
            </a:r>
            <a:r>
              <a:rPr sz="1800" spc="-12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264D12"/>
                </a:solidFill>
                <a:latin typeface="Trebuchet MS"/>
                <a:cs typeface="Trebuchet MS"/>
              </a:rPr>
              <a:t>am</a:t>
            </a:r>
            <a:r>
              <a:rPr sz="1800" spc="-12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not</a:t>
            </a:r>
            <a:r>
              <a:rPr sz="1800" spc="-114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64D12"/>
                </a:solidFill>
                <a:latin typeface="Trebuchet MS"/>
                <a:cs typeface="Trebuchet MS"/>
              </a:rPr>
              <a:t>afraid</a:t>
            </a:r>
            <a:r>
              <a:rPr sz="1800" spc="-12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to</a:t>
            </a:r>
            <a:r>
              <a:rPr sz="1800" spc="-12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use</a:t>
            </a:r>
            <a:r>
              <a:rPr sz="1800" spc="-12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it!" 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when:</a:t>
            </a:r>
            <a:r>
              <a:rPr sz="1800" spc="-15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foo</a:t>
            </a:r>
            <a:r>
              <a:rPr sz="1800" spc="-15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is</a:t>
            </a:r>
            <a:r>
              <a:rPr sz="1800" spc="-15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defined</a:t>
            </a:r>
            <a:endParaRPr sz="1800">
              <a:latin typeface="Trebuchet MS"/>
              <a:cs typeface="Trebuchet MS"/>
            </a:endParaRPr>
          </a:p>
          <a:p>
            <a:pPr marL="612775" marR="1133475" lvl="1" indent="-143510">
              <a:lnSpc>
                <a:spcPct val="149300"/>
              </a:lnSpc>
              <a:buChar char="-"/>
              <a:tabLst>
                <a:tab pos="612775" algn="l"/>
                <a:tab pos="625475" algn="l"/>
              </a:tabLst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	</a:t>
            </a:r>
            <a:r>
              <a:rPr sz="1800" spc="-140" dirty="0">
                <a:solidFill>
                  <a:srgbClr val="264D12"/>
                </a:solidFill>
                <a:latin typeface="Trebuchet MS"/>
                <a:cs typeface="Trebuchet MS"/>
              </a:rPr>
              <a:t>fail:</a:t>
            </a:r>
            <a:r>
              <a:rPr sz="1800" spc="-11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msg="Bailing</a:t>
            </a:r>
            <a:r>
              <a:rPr sz="1800" spc="-11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64D12"/>
                </a:solidFill>
                <a:latin typeface="Trebuchet MS"/>
                <a:cs typeface="Trebuchet MS"/>
              </a:rPr>
              <a:t>out.</a:t>
            </a:r>
            <a:r>
              <a:rPr sz="1800" spc="-11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this</a:t>
            </a:r>
            <a:r>
              <a:rPr sz="1800" spc="-11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play</a:t>
            </a:r>
            <a:r>
              <a:rPr sz="1800" spc="-11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requires</a:t>
            </a:r>
            <a:r>
              <a:rPr sz="1800" spc="-11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264D12"/>
                </a:solidFill>
                <a:latin typeface="Trebuchet MS"/>
                <a:cs typeface="Trebuchet MS"/>
              </a:rPr>
              <a:t>'bar'" 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when:</a:t>
            </a:r>
            <a:r>
              <a:rPr sz="1800" spc="-12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bar</a:t>
            </a:r>
            <a:r>
              <a:rPr sz="1800" spc="-12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is</a:t>
            </a:r>
            <a:r>
              <a:rPr sz="1800" spc="-12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undefined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3091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50" dirty="0">
                <a:latin typeface="Trebuchet MS"/>
                <a:cs typeface="Trebuchet MS"/>
              </a:rPr>
              <a:t>As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do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registered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variables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Conditionals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154</a:t>
            </a:fld>
            <a:endParaRPr spc="-2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0391" y="1209672"/>
            <a:ext cx="7515984" cy="3159768"/>
          </a:xfrm>
          <a:prstGeom prst="rect">
            <a:avLst/>
          </a:prstGeom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6062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ansible-playbook</a:t>
            </a:r>
            <a:r>
              <a:rPr sz="1800" spc="1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conditionals.yml</a:t>
            </a:r>
            <a:r>
              <a:rPr sz="1800" spc="1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95" dirty="0">
                <a:solidFill>
                  <a:srgbClr val="1F114D"/>
                </a:solidFill>
                <a:latin typeface="Trebuchet MS"/>
                <a:cs typeface="Trebuchet MS"/>
              </a:rPr>
              <a:t>e</a:t>
            </a:r>
            <a:r>
              <a:rPr sz="1800" spc="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'myvariable=true'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Conditionals </a:t>
            </a:r>
            <a:r>
              <a:rPr spc="75" dirty="0"/>
              <a:t>Exercises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155</a:t>
            </a:fld>
            <a:endParaRPr spc="-25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0027" y="232946"/>
            <a:ext cx="8893175" cy="4406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07360" marR="5080" indent="-2995295">
              <a:lnSpc>
                <a:spcPct val="149700"/>
              </a:lnSpc>
              <a:spcBef>
                <a:spcPts val="105"/>
              </a:spcBef>
            </a:pPr>
            <a:r>
              <a:rPr sz="9600" spc="-95" dirty="0">
                <a:solidFill>
                  <a:srgbClr val="FF0000"/>
                </a:solidFill>
              </a:rPr>
              <a:t>Ansible</a:t>
            </a:r>
            <a:r>
              <a:rPr sz="9600" spc="-869" dirty="0">
                <a:solidFill>
                  <a:srgbClr val="FF0000"/>
                </a:solidFill>
              </a:rPr>
              <a:t> </a:t>
            </a:r>
            <a:r>
              <a:rPr sz="9600" dirty="0">
                <a:solidFill>
                  <a:srgbClr val="FF0000"/>
                </a:solidFill>
              </a:rPr>
              <a:t>Galaxy</a:t>
            </a:r>
            <a:r>
              <a:rPr sz="9600" spc="-865" dirty="0">
                <a:solidFill>
                  <a:srgbClr val="FF0000"/>
                </a:solidFill>
              </a:rPr>
              <a:t> </a:t>
            </a:r>
            <a:r>
              <a:rPr sz="9600" spc="-730" dirty="0">
                <a:solidFill>
                  <a:srgbClr val="FF0000"/>
                </a:solidFill>
              </a:rPr>
              <a:t>&amp; </a:t>
            </a:r>
            <a:r>
              <a:rPr sz="9600" spc="-10" dirty="0">
                <a:solidFill>
                  <a:srgbClr val="FF0000"/>
                </a:solidFill>
              </a:rPr>
              <a:t>Roles</a:t>
            </a:r>
            <a:endParaRPr sz="9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156</a:t>
            </a:fld>
            <a:endParaRPr spc="-25" dirty="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7822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Galaxy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free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site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finding,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downloading,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rating,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reviewing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Ansible</a:t>
            </a:r>
            <a:r>
              <a:rPr spc="-190" dirty="0"/>
              <a:t> </a:t>
            </a:r>
            <a:r>
              <a:rPr spc="50" dirty="0"/>
              <a:t>Galaxy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157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7689850" cy="361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rebuchet MS"/>
                <a:cs typeface="Trebuchet MS"/>
              </a:rPr>
              <a:t>all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kinds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community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developed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Roles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ansible-galaxy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command-line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tool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managing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creating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Roles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ansible-galaxy</a:t>
            </a:r>
            <a:r>
              <a:rPr sz="1800" spc="5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search</a:t>
            </a:r>
            <a:r>
              <a:rPr sz="1800" spc="5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mysql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ansible-galaxy</a:t>
            </a:r>
            <a:r>
              <a:rPr sz="1800" spc="8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search</a:t>
            </a:r>
            <a:r>
              <a:rPr sz="1800" spc="9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--server</a:t>
            </a:r>
            <a:r>
              <a:rPr sz="1800" spc="8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41C75"/>
                </a:solidFill>
                <a:latin typeface="Trebuchet MS"/>
                <a:cs typeface="Trebuchet MS"/>
              </a:rPr>
              <a:t>https://galaxy-</a:t>
            </a:r>
            <a:r>
              <a:rPr sz="1800" spc="-35" dirty="0">
                <a:solidFill>
                  <a:srgbClr val="341C75"/>
                </a:solidFill>
                <a:latin typeface="Trebuchet MS"/>
                <a:cs typeface="Trebuchet MS"/>
              </a:rPr>
              <a:t>qa.ansible.com</a:t>
            </a:r>
            <a:r>
              <a:rPr sz="1800" spc="9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mysql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--</a:t>
            </a:r>
            <a:r>
              <a:rPr sz="1800" spc="60" dirty="0">
                <a:solidFill>
                  <a:srgbClr val="341C75"/>
                </a:solidFill>
                <a:latin typeface="Trebuchet MS"/>
                <a:cs typeface="Trebuchet MS"/>
              </a:rPr>
              <a:t>author</a:t>
            </a:r>
            <a:r>
              <a:rPr sz="1800" spc="-7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geerlingguy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ansible-galaxy</a:t>
            </a:r>
            <a:r>
              <a:rPr sz="1800" spc="1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341C75"/>
                </a:solidFill>
                <a:latin typeface="Trebuchet MS"/>
                <a:cs typeface="Trebuchet MS"/>
              </a:rPr>
              <a:t>info</a:t>
            </a:r>
            <a:r>
              <a:rPr sz="1800" spc="2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username.role_name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ansible-galaxy</a:t>
            </a:r>
            <a:r>
              <a:rPr sz="1800" spc="3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41C75"/>
                </a:solidFill>
                <a:latin typeface="Trebuchet MS"/>
                <a:cs typeface="Trebuchet MS"/>
              </a:rPr>
              <a:t>install</a:t>
            </a:r>
            <a:r>
              <a:rPr sz="1800" spc="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username.rolename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2338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ansible-galaxy</a:t>
            </a:r>
            <a:r>
              <a:rPr sz="1800" spc="17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341C75"/>
                </a:solidFill>
                <a:latin typeface="Trebuchet MS"/>
                <a:cs typeface="Trebuchet MS"/>
              </a:rPr>
              <a:t>list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Ansible</a:t>
            </a:r>
            <a:r>
              <a:rPr spc="-190" dirty="0"/>
              <a:t> </a:t>
            </a:r>
            <a:r>
              <a:rPr spc="50" dirty="0"/>
              <a:t>Galaxy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158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488442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ansible-galaxy remove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username.rolename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ansible-galaxy</a:t>
            </a:r>
            <a:r>
              <a:rPr sz="1800" spc="1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init</a:t>
            </a:r>
            <a:r>
              <a:rPr sz="1800" spc="1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rolename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886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fork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Ansible </a:t>
            </a:r>
            <a:r>
              <a:rPr spc="35" dirty="0"/>
              <a:t>Configurations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159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159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roles_path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73666" y="700180"/>
            <a:ext cx="4173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30" dirty="0">
                <a:latin typeface="Trebuchet MS"/>
                <a:cs typeface="Trebuchet MS"/>
              </a:rPr>
              <a:t>What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Configuration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management?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252629"/>
            <a:ext cx="7823200" cy="361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practices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50" dirty="0">
                <a:latin typeface="Trebuchet MS"/>
                <a:cs typeface="Trebuchet MS"/>
              </a:rPr>
              <a:t>&amp;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tooling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automate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delivery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operation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of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 dirty="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Trebuchet MS"/>
                <a:cs typeface="Trebuchet MS"/>
              </a:rPr>
              <a:t>infrastructure</a:t>
            </a:r>
            <a:endParaRPr sz="1800" dirty="0">
              <a:latin typeface="Trebuchet MS"/>
              <a:cs typeface="Trebuchet MS"/>
            </a:endParaRPr>
          </a:p>
          <a:p>
            <a:pPr marL="469265" marR="5080" indent="-457200">
              <a:lnSpc>
                <a:spcPct val="201399"/>
              </a:lnSpc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solutions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model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infrastructure,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continually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monitor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50" dirty="0">
                <a:latin typeface="Trebuchet MS"/>
                <a:cs typeface="Trebuchet MS"/>
              </a:rPr>
              <a:t>&amp;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enforce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desired </a:t>
            </a:r>
            <a:r>
              <a:rPr sz="1800" spc="-30" dirty="0">
                <a:latin typeface="Trebuchet MS"/>
                <a:cs typeface="Trebuchet MS"/>
              </a:rPr>
              <a:t>configurations,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automatically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remediate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any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unexpected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changes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or </a:t>
            </a:r>
            <a:r>
              <a:rPr sz="1800" spc="-10" dirty="0">
                <a:latin typeface="Trebuchet MS"/>
                <a:cs typeface="Trebuchet MS"/>
              </a:rPr>
              <a:t>configuration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drift</a:t>
            </a:r>
            <a:endParaRPr sz="1800" dirty="0">
              <a:latin typeface="Trebuchet MS"/>
              <a:cs typeface="Trebuchet MS"/>
            </a:endParaRPr>
          </a:p>
          <a:p>
            <a:pPr marL="469265" marR="189865" indent="-457200">
              <a:lnSpc>
                <a:spcPct val="201399"/>
              </a:lnSpc>
              <a:buFont typeface="AoyagiKouzanFontT"/>
              <a:buChar char="❖"/>
              <a:tabLst>
                <a:tab pos="469265" algn="l"/>
              </a:tabLst>
            </a:pPr>
            <a:r>
              <a:rPr sz="1800" spc="-50" dirty="0">
                <a:latin typeface="Trebuchet MS"/>
                <a:cs typeface="Trebuchet MS"/>
              </a:rPr>
              <a:t>deliver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better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software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faster,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configuration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management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helps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lay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the </a:t>
            </a:r>
            <a:r>
              <a:rPr sz="1800" spc="-10" dirty="0">
                <a:latin typeface="Trebuchet MS"/>
                <a:cs typeface="Trebuchet MS"/>
              </a:rPr>
              <a:t>foundation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DevOps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24" y="1181022"/>
            <a:ext cx="3733867" cy="3733867"/>
          </a:xfrm>
          <a:prstGeom prst="rect">
            <a:avLst/>
          </a:prstGeom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9486" y="628455"/>
            <a:ext cx="4283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structured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set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Playbooks,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Handlers,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Roles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160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139486" y="1180903"/>
            <a:ext cx="7840980" cy="361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95" dirty="0">
                <a:latin typeface="Trebuchet MS"/>
                <a:cs typeface="Trebuchet MS"/>
              </a:rPr>
              <a:t>Files,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Variables,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Templates,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fulfil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defined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purpose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Problem</a:t>
            </a:r>
            <a:endParaRPr sz="1800">
              <a:latin typeface="Trebuchet MS"/>
              <a:cs typeface="Trebuchet MS"/>
            </a:endParaRPr>
          </a:p>
          <a:p>
            <a:pPr marL="926465" marR="5080" lvl="1" indent="-457200">
              <a:lnSpc>
                <a:spcPct val="201399"/>
              </a:lnSpc>
              <a:buClr>
                <a:srgbClr val="264D12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Playbooks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include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plays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from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other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playbooks,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handlers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and </a:t>
            </a:r>
            <a:r>
              <a:rPr sz="1800" dirty="0">
                <a:latin typeface="Trebuchet MS"/>
                <a:cs typeface="Trebuchet MS"/>
              </a:rPr>
              <a:t>variables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from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elsewhere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Solution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Clr>
                <a:srgbClr val="264D12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latin typeface="Trebuchet MS"/>
                <a:cs typeface="Trebuchet MS"/>
              </a:rPr>
              <a:t>Roles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abstraction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cover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everything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Clr>
                <a:srgbClr val="264D12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spc="-125" dirty="0">
                <a:latin typeface="Trebuchet MS"/>
                <a:cs typeface="Trebuchet MS"/>
              </a:rPr>
              <a:t>We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bundle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everything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into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structured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environment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9486" y="628455"/>
            <a:ext cx="40754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Roles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provide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following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benefits: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Roles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161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139486" y="1180903"/>
            <a:ext cx="7348855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Clr>
                <a:srgbClr val="264D12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spc="-45" dirty="0">
                <a:latin typeface="Trebuchet MS"/>
                <a:cs typeface="Trebuchet MS"/>
              </a:rPr>
              <a:t>Defined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scope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functionality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Clr>
                <a:srgbClr val="264D12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Promote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re-use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configuration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steps</a:t>
            </a:r>
            <a:endParaRPr sz="1800">
              <a:latin typeface="Trebuchet MS"/>
              <a:cs typeface="Trebuchet MS"/>
            </a:endParaRPr>
          </a:p>
          <a:p>
            <a:pPr marL="926465" marR="5080" indent="-457200">
              <a:lnSpc>
                <a:spcPct val="201399"/>
              </a:lnSpc>
              <a:buClr>
                <a:srgbClr val="264D12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Should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represent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business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logic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55" dirty="0">
                <a:latin typeface="Trebuchet MS"/>
                <a:cs typeface="Trebuchet MS"/>
              </a:rPr>
              <a:t>(e.g.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Deploy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new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webserver,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or </a:t>
            </a:r>
            <a:r>
              <a:rPr sz="1800" dirty="0">
                <a:latin typeface="Trebuchet MS"/>
                <a:cs typeface="Trebuchet MS"/>
              </a:rPr>
              <a:t>application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layer)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Community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roles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available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"ansible-</a:t>
            </a:r>
            <a:r>
              <a:rPr sz="1800" spc="-10" dirty="0">
                <a:latin typeface="Trebuchet MS"/>
                <a:cs typeface="Trebuchet MS"/>
              </a:rPr>
              <a:t>galaxy"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9486" y="628455"/>
            <a:ext cx="2990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ansible-galaxy</a:t>
            </a:r>
            <a:r>
              <a:rPr sz="1800" spc="1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init</a:t>
            </a:r>
            <a:r>
              <a:rPr sz="1800" spc="1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341C75"/>
                </a:solidFill>
                <a:latin typeface="Trebuchet MS"/>
                <a:cs typeface="Trebuchet MS"/>
              </a:rPr>
              <a:t>demo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Roles </a:t>
            </a:r>
            <a:r>
              <a:rPr spc="65" dirty="0"/>
              <a:t>Construction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162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139486" y="1180903"/>
            <a:ext cx="1535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35" dirty="0">
                <a:solidFill>
                  <a:srgbClr val="341C75"/>
                </a:solidFill>
                <a:latin typeface="Trebuchet MS"/>
                <a:cs typeface="Trebuchet MS"/>
              </a:rPr>
              <a:t>tree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341C75"/>
                </a:solidFill>
                <a:latin typeface="Trebuchet MS"/>
                <a:cs typeface="Trebuchet MS"/>
              </a:rPr>
              <a:t>demo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9486" y="628455"/>
            <a:ext cx="1316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Defaults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Roles</a:t>
            </a:r>
            <a:r>
              <a:rPr spc="-175" dirty="0"/>
              <a:t> </a:t>
            </a:r>
            <a:r>
              <a:rPr spc="70" dirty="0"/>
              <a:t>Folder </a:t>
            </a:r>
            <a:r>
              <a:rPr spc="-10" dirty="0"/>
              <a:t>Structure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163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596686" y="1180903"/>
            <a:ext cx="1534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5" dirty="0">
                <a:latin typeface="Trebuchet MS"/>
                <a:cs typeface="Trebuchet MS"/>
              </a:rPr>
              <a:t>main.yaml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9486" y="1733352"/>
            <a:ext cx="7113270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Clr>
                <a:srgbClr val="264D12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spc="-60" dirty="0">
                <a:latin typeface="Trebuchet MS"/>
                <a:cs typeface="Trebuchet MS"/>
              </a:rPr>
              <a:t>all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default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values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used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roles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Files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Clr>
                <a:srgbClr val="264D12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contains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all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files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used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role,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referred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copy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module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Handlers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Clr>
                <a:srgbClr val="264D12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place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all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handlers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Meta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Clr>
                <a:srgbClr val="264D12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metadata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like </a:t>
            </a:r>
            <a:r>
              <a:rPr sz="1800" spc="-35" dirty="0">
                <a:latin typeface="Trebuchet MS"/>
                <a:cs typeface="Trebuchet MS"/>
              </a:rPr>
              <a:t>authors,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dependencies,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date,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versions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etc.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Tasks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Clr>
                <a:srgbClr val="264D12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Playbooks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used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role,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main.yml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entry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point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9486" y="628455"/>
            <a:ext cx="1541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Templates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Roles</a:t>
            </a:r>
            <a:r>
              <a:rPr spc="-175" dirty="0"/>
              <a:t> </a:t>
            </a:r>
            <a:r>
              <a:rPr spc="70" dirty="0"/>
              <a:t>Folder </a:t>
            </a:r>
            <a:r>
              <a:rPr spc="-10" dirty="0"/>
              <a:t>Structure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164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596686" y="1180903"/>
            <a:ext cx="6634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264D12"/>
              </a:buClr>
              <a:buFont typeface="AoyagiKouzanFontT"/>
              <a:buChar char="➢"/>
              <a:tabLst>
                <a:tab pos="469265" algn="l"/>
              </a:tabLst>
            </a:pPr>
            <a:r>
              <a:rPr sz="1800" spc="-60" dirty="0">
                <a:latin typeface="Trebuchet MS"/>
                <a:cs typeface="Trebuchet MS"/>
              </a:rPr>
              <a:t>files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modified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at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runtime,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95" dirty="0">
                <a:latin typeface="Trebuchet MS"/>
                <a:cs typeface="Trebuchet MS"/>
              </a:rPr>
              <a:t>.j2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extension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ideal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scenarios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9486" y="1733352"/>
            <a:ext cx="4662170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Clr>
                <a:srgbClr val="264D12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latin typeface="Trebuchet MS"/>
                <a:cs typeface="Trebuchet MS"/>
              </a:rPr>
              <a:t>powered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Jinja2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templating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engine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Vars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Clr>
                <a:srgbClr val="264D12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another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place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variables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Clr>
                <a:srgbClr val="264D12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more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priority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than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default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variables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9486" y="628455"/>
            <a:ext cx="5457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Created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when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pass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parameters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include: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Parameterized </a:t>
            </a:r>
            <a:r>
              <a:rPr spc="114" dirty="0"/>
              <a:t>Includes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165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053884" y="1180903"/>
            <a:ext cx="615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tasks: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6584" y="1612322"/>
            <a:ext cx="3824604" cy="274320"/>
          </a:xfrm>
          <a:prstGeom prst="rect">
            <a:avLst/>
          </a:prstGeom>
          <a:solidFill>
            <a:srgbClr val="F9CA9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19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-15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41C75"/>
                </a:solidFill>
                <a:latin typeface="Trebuchet MS"/>
                <a:cs typeface="Trebuchet MS"/>
              </a:rPr>
              <a:t>include:</a:t>
            </a:r>
            <a:r>
              <a:rPr sz="1800" spc="-15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core_app.yml</a:t>
            </a:r>
            <a:r>
              <a:rPr sz="1800" spc="-15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admin=timmy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6584" y="2021896"/>
            <a:ext cx="3629660" cy="274320"/>
          </a:xfrm>
          <a:prstGeom prst="rect">
            <a:avLst/>
          </a:prstGeom>
          <a:solidFill>
            <a:srgbClr val="F9CA9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19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-15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41C75"/>
                </a:solidFill>
                <a:latin typeface="Trebuchet MS"/>
                <a:cs typeface="Trebuchet MS"/>
              </a:rPr>
              <a:t>include:</a:t>
            </a:r>
            <a:r>
              <a:rPr sz="1800" spc="-15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core_app.yml</a:t>
            </a:r>
            <a:r>
              <a:rPr sz="1800" spc="-15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341C75"/>
                </a:solidFill>
                <a:latin typeface="Trebuchet MS"/>
                <a:cs typeface="Trebuchet MS"/>
              </a:rPr>
              <a:t>admin=alice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6584" y="2431470"/>
            <a:ext cx="3561715" cy="274320"/>
          </a:xfrm>
          <a:prstGeom prst="rect">
            <a:avLst/>
          </a:prstGeom>
          <a:solidFill>
            <a:srgbClr val="F9CA9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19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-15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41C75"/>
                </a:solidFill>
                <a:latin typeface="Trebuchet MS"/>
                <a:cs typeface="Trebuchet MS"/>
              </a:rPr>
              <a:t>include:</a:t>
            </a:r>
            <a:r>
              <a:rPr sz="1800" spc="-15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core_app.yml</a:t>
            </a:r>
            <a:r>
              <a:rPr sz="1800" spc="-15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admin=bob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6584" y="2841044"/>
            <a:ext cx="2362835" cy="274320"/>
          </a:xfrm>
          <a:prstGeom prst="rect">
            <a:avLst/>
          </a:prstGeom>
          <a:solidFill>
            <a:srgbClr val="F9CA9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19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-15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41C75"/>
                </a:solidFill>
                <a:latin typeface="Trebuchet MS"/>
                <a:cs typeface="Trebuchet MS"/>
              </a:rPr>
              <a:t>include: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core_app.yml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3884" y="3093519"/>
            <a:ext cx="1455420" cy="207327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vars:</a:t>
            </a:r>
            <a:endParaRPr sz="1800">
              <a:latin typeface="Trebuchet MS"/>
              <a:cs typeface="Trebuchet MS"/>
            </a:endParaRPr>
          </a:p>
          <a:p>
            <a:pPr marL="12700" marR="6350">
              <a:lnSpc>
                <a:spcPct val="149300"/>
              </a:lnSpc>
            </a:pPr>
            <a:r>
              <a:rPr sz="1800" spc="-55" dirty="0">
                <a:solidFill>
                  <a:srgbClr val="341C75"/>
                </a:solidFill>
                <a:latin typeface="Trebuchet MS"/>
                <a:cs typeface="Trebuchet MS"/>
              </a:rPr>
              <a:t>admin:</a:t>
            </a:r>
            <a:r>
              <a:rPr sz="1800" spc="-12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sharon ssh_keys:</a:t>
            </a:r>
            <a:endParaRPr sz="1800">
              <a:latin typeface="Trebuchet MS"/>
              <a:cs typeface="Trebuchet MS"/>
            </a:endParaRPr>
          </a:p>
          <a:p>
            <a:pPr marL="168910" indent="-156210">
              <a:lnSpc>
                <a:spcPct val="100000"/>
              </a:lnSpc>
              <a:spcBef>
                <a:spcPts val="1065"/>
              </a:spcBef>
              <a:buChar char="-"/>
              <a:tabLst>
                <a:tab pos="168910" algn="l"/>
              </a:tabLst>
            </a:pPr>
            <a:r>
              <a:rPr sz="1800" spc="-35" dirty="0">
                <a:solidFill>
                  <a:srgbClr val="341C75"/>
                </a:solidFill>
                <a:latin typeface="Trebuchet MS"/>
                <a:cs typeface="Trebuchet MS"/>
              </a:rPr>
              <a:t>keys/one.txt</a:t>
            </a:r>
            <a:endParaRPr sz="1800">
              <a:latin typeface="Trebuchet MS"/>
              <a:cs typeface="Trebuchet MS"/>
            </a:endParaRPr>
          </a:p>
          <a:p>
            <a:pPr marL="168910" indent="-156210">
              <a:lnSpc>
                <a:spcPct val="100000"/>
              </a:lnSpc>
              <a:spcBef>
                <a:spcPts val="1065"/>
              </a:spcBef>
              <a:buChar char="-"/>
              <a:tabLst>
                <a:tab pos="168910" algn="l"/>
              </a:tabLst>
            </a:pPr>
            <a:r>
              <a:rPr sz="1800" spc="-40" dirty="0">
                <a:solidFill>
                  <a:srgbClr val="341C75"/>
                </a:solidFill>
                <a:latin typeface="Trebuchet MS"/>
                <a:cs typeface="Trebuchet MS"/>
              </a:rPr>
              <a:t>keys/two.txt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9486" y="628455"/>
            <a:ext cx="6240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Variables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as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normal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within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Tasks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Templates: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Parameterized </a:t>
            </a:r>
            <a:r>
              <a:rPr spc="114" dirty="0"/>
              <a:t>Includes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166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053884" y="1045649"/>
            <a:ext cx="5441315" cy="207327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--</a:t>
            </a:r>
            <a:r>
              <a:rPr sz="1800" spc="14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  <a:p>
            <a:pPr marL="168910" indent="-156210">
              <a:lnSpc>
                <a:spcPct val="100000"/>
              </a:lnSpc>
              <a:spcBef>
                <a:spcPts val="1065"/>
              </a:spcBef>
              <a:buChar char="-"/>
              <a:tabLst>
                <a:tab pos="168910" algn="l"/>
              </a:tabLst>
            </a:pPr>
            <a:r>
              <a:rPr sz="1800" spc="-60" dirty="0">
                <a:solidFill>
                  <a:srgbClr val="264D12"/>
                </a:solidFill>
                <a:latin typeface="Trebuchet MS"/>
                <a:cs typeface="Trebuchet MS"/>
              </a:rPr>
              <a:t>name:</a:t>
            </a:r>
            <a:r>
              <a:rPr sz="1800" spc="-114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Deploying</a:t>
            </a:r>
            <a:r>
              <a:rPr sz="1800" spc="-114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core_app</a:t>
            </a:r>
            <a:endParaRPr sz="1800">
              <a:latin typeface="Trebuchet MS"/>
              <a:cs typeface="Trebuchet MS"/>
            </a:endParaRPr>
          </a:p>
          <a:p>
            <a:pPr marL="155575">
              <a:lnSpc>
                <a:spcPct val="100000"/>
              </a:lnSpc>
              <a:spcBef>
                <a:spcPts val="1065"/>
              </a:spcBef>
            </a:pPr>
            <a:r>
              <a:rPr sz="1800" spc="-80" dirty="0">
                <a:solidFill>
                  <a:srgbClr val="264D12"/>
                </a:solidFill>
                <a:latin typeface="Trebuchet MS"/>
                <a:cs typeface="Trebuchet MS"/>
              </a:rPr>
              <a:t>yum:</a:t>
            </a:r>
            <a:r>
              <a:rPr sz="1800" spc="4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name=core_app</a:t>
            </a:r>
            <a:r>
              <a:rPr sz="1800" spc="4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state=present</a:t>
            </a:r>
            <a:endParaRPr sz="1800">
              <a:latin typeface="Trebuchet MS"/>
              <a:cs typeface="Trebuchet MS"/>
            </a:endParaRPr>
          </a:p>
          <a:p>
            <a:pPr marL="168910" indent="-156210">
              <a:lnSpc>
                <a:spcPct val="100000"/>
              </a:lnSpc>
              <a:spcBef>
                <a:spcPts val="1065"/>
              </a:spcBef>
              <a:buChar char="-"/>
              <a:tabLst>
                <a:tab pos="168910" algn="l"/>
              </a:tabLst>
            </a:pPr>
            <a:r>
              <a:rPr sz="1800" spc="-60" dirty="0">
                <a:solidFill>
                  <a:srgbClr val="264D12"/>
                </a:solidFill>
                <a:latin typeface="Trebuchet MS"/>
                <a:cs typeface="Trebuchet MS"/>
              </a:rPr>
              <a:t>name:</a:t>
            </a:r>
            <a:r>
              <a:rPr sz="1800" spc="-12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Configuration</a:t>
            </a:r>
            <a:endParaRPr sz="1800">
              <a:latin typeface="Trebuchet MS"/>
              <a:cs typeface="Trebuchet MS"/>
            </a:endParaRPr>
          </a:p>
          <a:p>
            <a:pPr marL="155575">
              <a:lnSpc>
                <a:spcPct val="100000"/>
              </a:lnSpc>
              <a:spcBef>
                <a:spcPts val="1065"/>
              </a:spcBef>
            </a:pP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copy:</a:t>
            </a:r>
            <a:r>
              <a:rPr sz="1800" spc="-10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64D12"/>
                </a:solidFill>
                <a:latin typeface="Trebuchet MS"/>
                <a:cs typeface="Trebuchet MS"/>
              </a:rPr>
              <a:t>src=adminfile</a:t>
            </a:r>
            <a:r>
              <a:rPr sz="1800" spc="-10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64D12"/>
                </a:solidFill>
                <a:latin typeface="Trebuchet MS"/>
                <a:cs typeface="Trebuchet MS"/>
              </a:rPr>
              <a:t>dest="/home/{{</a:t>
            </a:r>
            <a:r>
              <a:rPr sz="1800" spc="-10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admin</a:t>
            </a:r>
            <a:r>
              <a:rPr sz="1800" spc="-10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64D12"/>
                </a:solidFill>
                <a:latin typeface="Trebuchet MS"/>
                <a:cs typeface="Trebuchet MS"/>
              </a:rPr>
              <a:t>}}/keyfile"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68173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Inside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our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top-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Playbook,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we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need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very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little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information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Using</a:t>
            </a:r>
            <a:r>
              <a:rPr spc="-170" dirty="0"/>
              <a:t> </a:t>
            </a:r>
            <a:r>
              <a:rPr spc="135" dirty="0"/>
              <a:t>Roles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167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3488054" cy="181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45" dirty="0">
                <a:latin typeface="Trebuchet MS"/>
                <a:cs typeface="Trebuchet MS"/>
              </a:rPr>
              <a:t>define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hosts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5" dirty="0">
                <a:latin typeface="Trebuchet MS"/>
                <a:cs typeface="Trebuchet MS"/>
              </a:rPr>
              <a:t>declare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role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we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using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--</a:t>
            </a:r>
            <a:r>
              <a:rPr sz="1800" spc="14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1065"/>
              </a:spcBef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64D12"/>
                </a:solidFill>
                <a:latin typeface="Trebuchet MS"/>
                <a:cs typeface="Trebuchet MS"/>
              </a:rPr>
              <a:t>hosts: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wordpress_hosts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7963" y="3126794"/>
            <a:ext cx="540385" cy="274320"/>
          </a:xfrm>
          <a:prstGeom prst="rect">
            <a:avLst/>
          </a:prstGeom>
          <a:solidFill>
            <a:srgbClr val="F9CA9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70" dirty="0">
                <a:solidFill>
                  <a:srgbClr val="264D12"/>
                </a:solidFill>
                <a:latin typeface="Trebuchet MS"/>
                <a:cs typeface="Trebuchet MS"/>
              </a:rPr>
              <a:t>roles: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7963" y="3536368"/>
            <a:ext cx="815340" cy="274320"/>
          </a:xfrm>
          <a:prstGeom prst="rect">
            <a:avLst/>
          </a:prstGeom>
          <a:solidFill>
            <a:srgbClr val="F9CA9C"/>
          </a:solidFill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ts val="2090"/>
              </a:lnSpc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7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nginx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7963" y="3945942"/>
            <a:ext cx="662305" cy="274320"/>
          </a:xfrm>
          <a:prstGeom prst="rect">
            <a:avLst/>
          </a:prstGeom>
          <a:solidFill>
            <a:srgbClr val="F9CA9C"/>
          </a:solidFill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ts val="2090"/>
              </a:lnSpc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7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php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7963" y="4355516"/>
            <a:ext cx="875665" cy="274320"/>
          </a:xfrm>
          <a:prstGeom prst="rect">
            <a:avLst/>
          </a:prstGeom>
          <a:solidFill>
            <a:srgbClr val="F9CA9C"/>
          </a:solidFill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ts val="2090"/>
              </a:lnSpc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7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mysql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7963" y="4765090"/>
            <a:ext cx="1318260" cy="274320"/>
          </a:xfrm>
          <a:prstGeom prst="rect">
            <a:avLst/>
          </a:prstGeom>
          <a:solidFill>
            <a:srgbClr val="F9CA9C"/>
          </a:solidFill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ts val="2090"/>
              </a:lnSpc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7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wordpress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4726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0" dirty="0">
                <a:latin typeface="Trebuchet MS"/>
                <a:cs typeface="Trebuchet MS"/>
              </a:rPr>
              <a:t>Include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your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Role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"roles"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keyword: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Using</a:t>
            </a:r>
            <a:r>
              <a:rPr spc="-170" dirty="0"/>
              <a:t> </a:t>
            </a:r>
            <a:r>
              <a:rPr spc="135" dirty="0"/>
              <a:t>Roles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168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888064" y="1180903"/>
            <a:ext cx="2725420" cy="306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--</a:t>
            </a:r>
            <a:r>
              <a:rPr sz="1800" spc="14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  <a:p>
            <a:pPr marL="168275" marR="5080" indent="-156210">
              <a:lnSpc>
                <a:spcPct val="201399"/>
              </a:lnSpc>
              <a:buChar char="-"/>
              <a:tabLst>
                <a:tab pos="203200" algn="l"/>
              </a:tabLst>
            </a:pPr>
            <a:r>
              <a:rPr sz="1800" spc="-60" dirty="0">
                <a:solidFill>
                  <a:srgbClr val="264D12"/>
                </a:solidFill>
                <a:latin typeface="Trebuchet MS"/>
                <a:cs typeface="Trebuchet MS"/>
              </a:rPr>
              <a:t>name:</a:t>
            </a: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deploy-</a:t>
            </a:r>
            <a:r>
              <a:rPr sz="1800" spc="50" dirty="0">
                <a:solidFill>
                  <a:srgbClr val="264D12"/>
                </a:solidFill>
                <a:latin typeface="Trebuchet MS"/>
                <a:cs typeface="Trebuchet MS"/>
              </a:rPr>
              <a:t>databases 	</a:t>
            </a:r>
            <a:r>
              <a:rPr sz="1800" spc="-30" dirty="0">
                <a:solidFill>
                  <a:srgbClr val="264D12"/>
                </a:solidFill>
                <a:latin typeface="Trebuchet MS"/>
                <a:cs typeface="Trebuchet MS"/>
              </a:rPr>
              <a:t>hosts: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dbusers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Trebuchet MS"/>
              <a:buChar char="-"/>
            </a:pPr>
            <a:endParaRPr sz="1800">
              <a:latin typeface="Trebuchet MS"/>
              <a:cs typeface="Trebuchet MS"/>
            </a:endParaRPr>
          </a:p>
          <a:p>
            <a:pPr marL="49022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roles: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646430" lvl="1" indent="-156210">
              <a:lnSpc>
                <a:spcPct val="100000"/>
              </a:lnSpc>
              <a:spcBef>
                <a:spcPts val="5"/>
              </a:spcBef>
              <a:buChar char="-"/>
              <a:tabLst>
                <a:tab pos="646430" algn="l"/>
              </a:tabLst>
            </a:pPr>
            <a:r>
              <a:rPr sz="1800" spc="30" dirty="0">
                <a:solidFill>
                  <a:srgbClr val="264D12"/>
                </a:solidFill>
                <a:latin typeface="Trebuchet MS"/>
                <a:cs typeface="Trebuchet MS"/>
              </a:rPr>
              <a:t>sshd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Trebuchet MS"/>
              <a:buChar char="-"/>
            </a:pPr>
            <a:endParaRPr sz="1800">
              <a:latin typeface="Trebuchet MS"/>
              <a:cs typeface="Trebuchet MS"/>
            </a:endParaRPr>
          </a:p>
          <a:p>
            <a:pPr marL="646430" lvl="1" indent="-156210">
              <a:lnSpc>
                <a:spcPct val="100000"/>
              </a:lnSpc>
              <a:spcBef>
                <a:spcPts val="5"/>
              </a:spcBef>
              <a:buChar char="-"/>
              <a:tabLst>
                <a:tab pos="646430" algn="l"/>
              </a:tabLst>
            </a:pP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ntpd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5205" y="4517441"/>
            <a:ext cx="6298565" cy="274320"/>
          </a:xfrm>
          <a:prstGeom prst="rect">
            <a:avLst/>
          </a:prstGeom>
          <a:solidFill>
            <a:srgbClr val="E9D1DB"/>
          </a:solidFill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2090"/>
              </a:lnSpc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64D12"/>
                </a:solidFill>
                <a:latin typeface="Trebuchet MS"/>
                <a:cs typeface="Trebuchet MS"/>
              </a:rPr>
              <a:t>{</a:t>
            </a: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64D12"/>
                </a:solidFill>
                <a:latin typeface="Trebuchet MS"/>
                <a:cs typeface="Trebuchet MS"/>
              </a:rPr>
              <a:t>role:</a:t>
            </a:r>
            <a:r>
              <a:rPr sz="1800" spc="-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64D12"/>
                </a:solidFill>
                <a:latin typeface="Trebuchet MS"/>
                <a:cs typeface="Trebuchet MS"/>
              </a:rPr>
              <a:t>mysql,</a:t>
            </a: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mysql_root_db_pass:</a:t>
            </a:r>
            <a:r>
              <a:rPr sz="1800" spc="-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64D12"/>
                </a:solidFill>
                <a:latin typeface="Trebuchet MS"/>
                <a:cs typeface="Trebuchet MS"/>
              </a:rPr>
              <a:t>foobar,</a:t>
            </a: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mysql_db:</a:t>
            </a: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none,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8064" y="5048046"/>
            <a:ext cx="2033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mysql_users:</a:t>
            </a:r>
            <a:r>
              <a:rPr sz="1800" spc="-14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none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4946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50" dirty="0">
                <a:latin typeface="Trebuchet MS"/>
                <a:cs typeface="Trebuchet MS"/>
              </a:rPr>
              <a:t>Define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defaults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"[role]/defaults/main.yml"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Parameterized </a:t>
            </a:r>
            <a:r>
              <a:rPr spc="145" dirty="0"/>
              <a:t>Roles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169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888064" y="1045649"/>
            <a:ext cx="6461125" cy="330200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--</a:t>
            </a:r>
            <a:r>
              <a:rPr sz="1800" spc="14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  <a:p>
            <a:pPr marL="12700" marR="3437254">
              <a:lnSpc>
                <a:spcPct val="149300"/>
              </a:lnSpc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sshd_port:</a:t>
            </a:r>
            <a:r>
              <a:rPr sz="1800" spc="-9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264D12"/>
                </a:solidFill>
                <a:latin typeface="Trebuchet MS"/>
                <a:cs typeface="Trebuchet MS"/>
              </a:rPr>
              <a:t>22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sshd_permit_root_login:</a:t>
            </a:r>
            <a:r>
              <a:rPr sz="1800" spc="10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true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49300"/>
              </a:lnSpc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sshd_manage_service:</a:t>
            </a:r>
            <a:r>
              <a:rPr sz="1800" spc="-4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"{{</a:t>
            </a:r>
            <a:r>
              <a:rPr sz="1800" spc="-4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64D12"/>
                </a:solidFill>
                <a:latin typeface="Trebuchet MS"/>
                <a:cs typeface="Trebuchet MS"/>
              </a:rPr>
              <a:t>false</a:t>
            </a:r>
            <a:r>
              <a:rPr sz="1800" spc="-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64D12"/>
                </a:solidFill>
                <a:latin typeface="Trebuchet MS"/>
                <a:cs typeface="Trebuchet MS"/>
              </a:rPr>
              <a:t>if</a:t>
            </a:r>
            <a:r>
              <a:rPr sz="1800" spc="-4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ansible_virtualization_type</a:t>
            </a:r>
            <a:r>
              <a:rPr sz="1800" spc="-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==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'docker'</a:t>
            </a:r>
            <a:r>
              <a:rPr sz="1800" spc="-6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64D12"/>
                </a:solidFill>
                <a:latin typeface="Trebuchet MS"/>
                <a:cs typeface="Trebuchet MS"/>
              </a:rPr>
              <a:t>else</a:t>
            </a:r>
            <a:r>
              <a:rPr sz="1800" spc="-6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true</a:t>
            </a:r>
            <a:r>
              <a:rPr sz="1800" spc="-6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}}"</a:t>
            </a:r>
            <a:endParaRPr sz="1800">
              <a:latin typeface="Trebuchet MS"/>
              <a:cs typeface="Trebuchet MS"/>
            </a:endParaRPr>
          </a:p>
          <a:p>
            <a:pPr marL="12700" marR="3689350">
              <a:lnSpc>
                <a:spcPct val="149300"/>
              </a:lnSpc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sshd_config_owner:</a:t>
            </a:r>
            <a:r>
              <a:rPr sz="1800" spc="-17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root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sshd_config_group:</a:t>
            </a:r>
            <a:r>
              <a:rPr sz="1800" spc="-1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root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sshd_config_mode:</a:t>
            </a:r>
            <a:r>
              <a:rPr sz="1800" spc="9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"0600”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73666" y="700180"/>
            <a:ext cx="7470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35" dirty="0">
                <a:latin typeface="Trebuchet MS"/>
                <a:cs typeface="Trebuchet MS"/>
              </a:rPr>
              <a:t>Before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we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deploy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our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software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360" dirty="0">
                <a:latin typeface="Trebuchet MS"/>
                <a:cs typeface="Trebuchet MS"/>
              </a:rPr>
              <a:t>,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we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need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do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number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things: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4430865" y="1252629"/>
            <a:ext cx="7486015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user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accounts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passwords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5" dirty="0">
                <a:latin typeface="Trebuchet MS"/>
                <a:cs typeface="Trebuchet MS"/>
              </a:rPr>
              <a:t>Configure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security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settings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privileges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30" dirty="0">
                <a:latin typeface="Trebuchet MS"/>
                <a:cs typeface="Trebuchet MS"/>
              </a:rPr>
              <a:t>Install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all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packages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needed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run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app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Customize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configuration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files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each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these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packages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Create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databases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database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user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accounts;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load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some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initial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5" dirty="0">
                <a:latin typeface="Trebuchet MS"/>
                <a:cs typeface="Trebuchet MS"/>
              </a:rPr>
              <a:t>Configure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services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should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running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Deploy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app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code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static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assets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Restart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any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affected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services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5" dirty="0">
                <a:latin typeface="Trebuchet MS"/>
                <a:cs typeface="Trebuchet MS"/>
              </a:rPr>
              <a:t>Configure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machine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monitoring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599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Parameters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passed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from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calling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Playbook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Parameterized </a:t>
            </a:r>
            <a:r>
              <a:rPr spc="145" dirty="0"/>
              <a:t>Roles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170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045649"/>
            <a:ext cx="2847340" cy="248285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--</a:t>
            </a:r>
            <a:r>
              <a:rPr sz="1800" spc="14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  <a:p>
            <a:pPr marL="12700" marR="127000" indent="156210">
              <a:lnSpc>
                <a:spcPct val="149300"/>
              </a:lnSpc>
              <a:buChar char="-"/>
              <a:tabLst>
                <a:tab pos="168910" algn="l"/>
              </a:tabLst>
            </a:pPr>
            <a:r>
              <a:rPr sz="1800" spc="-60" dirty="0">
                <a:solidFill>
                  <a:srgbClr val="264D12"/>
                </a:solidFill>
                <a:latin typeface="Trebuchet MS"/>
                <a:cs typeface="Trebuchet MS"/>
              </a:rPr>
              <a:t>name:</a:t>
            </a: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deploy-</a:t>
            </a:r>
            <a:r>
              <a:rPr sz="1800" spc="50" dirty="0">
                <a:solidFill>
                  <a:srgbClr val="264D12"/>
                </a:solidFill>
                <a:latin typeface="Trebuchet MS"/>
                <a:cs typeface="Trebuchet MS"/>
              </a:rPr>
              <a:t>databases </a:t>
            </a:r>
            <a:r>
              <a:rPr sz="1800" spc="-30" dirty="0">
                <a:solidFill>
                  <a:srgbClr val="264D12"/>
                </a:solidFill>
                <a:latin typeface="Trebuchet MS"/>
                <a:cs typeface="Trebuchet MS"/>
              </a:rPr>
              <a:t>hosts: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dbusers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roles:</a:t>
            </a:r>
            <a:endParaRPr sz="1800">
              <a:latin typeface="Trebuchet MS"/>
              <a:cs typeface="Trebuchet MS"/>
            </a:endParaRPr>
          </a:p>
          <a:p>
            <a:pPr marL="168910" indent="-156210">
              <a:lnSpc>
                <a:spcPct val="100000"/>
              </a:lnSpc>
              <a:spcBef>
                <a:spcPts val="1065"/>
              </a:spcBef>
              <a:buChar char="-"/>
              <a:tabLst>
                <a:tab pos="168910" algn="l"/>
              </a:tabLst>
            </a:pPr>
            <a:r>
              <a:rPr sz="1800" spc="-75" dirty="0">
                <a:solidFill>
                  <a:srgbClr val="264D12"/>
                </a:solidFill>
                <a:latin typeface="Trebuchet MS"/>
                <a:cs typeface="Trebuchet MS"/>
              </a:rPr>
              <a:t>{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64D12"/>
                </a:solidFill>
                <a:latin typeface="Trebuchet MS"/>
                <a:cs typeface="Trebuchet MS"/>
              </a:rPr>
              <a:t>role: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64D12"/>
                </a:solidFill>
                <a:latin typeface="Trebuchet MS"/>
                <a:cs typeface="Trebuchet MS"/>
              </a:rPr>
              <a:t>sshd,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sshd_port: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264D12"/>
                </a:solidFill>
                <a:latin typeface="Trebuchet MS"/>
                <a:cs typeface="Trebuchet MS"/>
              </a:rPr>
              <a:t>22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68910" indent="-156210">
              <a:lnSpc>
                <a:spcPct val="100000"/>
              </a:lnSpc>
              <a:spcBef>
                <a:spcPts val="1065"/>
              </a:spcBef>
              <a:buChar char="-"/>
              <a:tabLst>
                <a:tab pos="168910" algn="l"/>
              </a:tabLst>
            </a:pP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ntpd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0865" y="3638349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3293" y="3660192"/>
            <a:ext cx="6045835" cy="274320"/>
          </a:xfrm>
          <a:prstGeom prst="rect">
            <a:avLst/>
          </a:prstGeom>
          <a:solidFill>
            <a:srgbClr val="B6D6A8"/>
          </a:solidFill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2090"/>
              </a:lnSpc>
            </a:pPr>
            <a:r>
              <a:rPr sz="1800" spc="-75" dirty="0">
                <a:solidFill>
                  <a:srgbClr val="264D12"/>
                </a:solidFill>
                <a:latin typeface="Trebuchet MS"/>
                <a:cs typeface="Trebuchet MS"/>
              </a:rPr>
              <a:t>{</a:t>
            </a:r>
            <a:r>
              <a:rPr sz="1800" spc="-3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64D12"/>
                </a:solidFill>
                <a:latin typeface="Trebuchet MS"/>
                <a:cs typeface="Trebuchet MS"/>
              </a:rPr>
              <a:t>role:</a:t>
            </a:r>
            <a:r>
              <a:rPr sz="1800" spc="-3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64D12"/>
                </a:solidFill>
                <a:latin typeface="Trebuchet MS"/>
                <a:cs typeface="Trebuchet MS"/>
              </a:rPr>
              <a:t>mysql,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mysql_root_db_pass:</a:t>
            </a:r>
            <a:r>
              <a:rPr sz="1800" spc="-3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64D12"/>
                </a:solidFill>
                <a:latin typeface="Trebuchet MS"/>
                <a:cs typeface="Trebuchet MS"/>
              </a:rPr>
              <a:t>foobar,</a:t>
            </a:r>
            <a:r>
              <a:rPr sz="1800" spc="-3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mysql_db: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none,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33793" y="3660192"/>
            <a:ext cx="1342390" cy="274320"/>
          </a:xfrm>
          <a:prstGeom prst="rect">
            <a:avLst/>
          </a:prstGeom>
          <a:solidFill>
            <a:srgbClr val="B6D6A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mysql_users: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3565" y="4069767"/>
            <a:ext cx="1177925" cy="274320"/>
          </a:xfrm>
          <a:prstGeom prst="rect">
            <a:avLst/>
          </a:prstGeom>
          <a:solidFill>
            <a:srgbClr val="B6D6A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nobleprog</a:t>
            </a:r>
            <a:r>
              <a:rPr sz="1800" spc="-4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4425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Playbooks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include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other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Playbooks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Structured </a:t>
            </a:r>
            <a:r>
              <a:rPr spc="140" dirty="0"/>
              <a:t>Playbooks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171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6918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30" dirty="0">
                <a:latin typeface="Trebuchet MS"/>
                <a:cs typeface="Trebuchet MS"/>
              </a:rPr>
              <a:t>This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means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we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have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master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Playbook,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sub-</a:t>
            </a:r>
            <a:r>
              <a:rPr sz="1800" spc="40" dirty="0">
                <a:latin typeface="Trebuchet MS"/>
                <a:cs typeface="Trebuchet MS"/>
              </a:rPr>
              <a:t>Playbooks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8064" y="1733352"/>
            <a:ext cx="4422140" cy="361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64D12"/>
                </a:solidFill>
                <a:latin typeface="Trebuchet MS"/>
                <a:cs typeface="Trebuchet MS"/>
              </a:rPr>
              <a:t>name: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this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is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264D12"/>
                </a:solidFill>
                <a:latin typeface="Trebuchet MS"/>
                <a:cs typeface="Trebuchet MS"/>
              </a:rPr>
              <a:t>a</a:t>
            </a:r>
            <a:r>
              <a:rPr sz="1800" spc="-14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play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at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the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top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64D12"/>
                </a:solidFill>
                <a:latin typeface="Trebuchet MS"/>
                <a:cs typeface="Trebuchet MS"/>
              </a:rPr>
              <a:t>level</a:t>
            </a:r>
            <a:r>
              <a:rPr sz="1800" spc="-14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of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264D12"/>
                </a:solidFill>
                <a:latin typeface="Trebuchet MS"/>
                <a:cs typeface="Trebuchet MS"/>
              </a:rPr>
              <a:t>a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file</a:t>
            </a:r>
            <a:endParaRPr sz="1800">
              <a:latin typeface="Trebuchet MS"/>
              <a:cs typeface="Trebuchet MS"/>
            </a:endParaRPr>
          </a:p>
          <a:p>
            <a:pPr marL="107950" marR="2464435">
              <a:lnSpc>
                <a:spcPct val="201399"/>
              </a:lnSpc>
            </a:pPr>
            <a:r>
              <a:rPr sz="1800" spc="-30" dirty="0">
                <a:solidFill>
                  <a:srgbClr val="264D12"/>
                </a:solidFill>
                <a:latin typeface="Trebuchet MS"/>
                <a:cs typeface="Trebuchet MS"/>
              </a:rPr>
              <a:t>hosts: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all remote_user:</a:t>
            </a:r>
            <a:r>
              <a:rPr sz="1800" spc="-7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root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tasks:</a:t>
            </a:r>
            <a:endParaRPr sz="1800">
              <a:latin typeface="Trebuchet MS"/>
              <a:cs typeface="Trebuchet MS"/>
            </a:endParaRPr>
          </a:p>
          <a:p>
            <a:pPr marL="107950" marR="2900045">
              <a:lnSpc>
                <a:spcPct val="201399"/>
              </a:lnSpc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5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64D12"/>
                </a:solidFill>
                <a:latin typeface="Trebuchet MS"/>
                <a:cs typeface="Trebuchet MS"/>
              </a:rPr>
              <a:t>name: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264D12"/>
                </a:solidFill>
                <a:latin typeface="Trebuchet MS"/>
                <a:cs typeface="Trebuchet MS"/>
              </a:rPr>
              <a:t>say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hi tags:</a:t>
            </a:r>
            <a:r>
              <a:rPr sz="1800" spc="-12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foo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107950">
              <a:lnSpc>
                <a:spcPct val="100000"/>
              </a:lnSpc>
              <a:spcBef>
                <a:spcPts val="5"/>
              </a:spcBef>
            </a:pP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shell: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echo</a:t>
            </a:r>
            <a:r>
              <a:rPr sz="1800" spc="-13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"hi..."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0764" y="5622338"/>
            <a:ext cx="2954020" cy="274320"/>
          </a:xfrm>
          <a:prstGeom prst="rect">
            <a:avLst/>
          </a:prstGeom>
          <a:solidFill>
            <a:srgbClr val="D8D1E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64D12"/>
                </a:solidFill>
                <a:latin typeface="Trebuchet MS"/>
                <a:cs typeface="Trebuchet MS"/>
              </a:rPr>
              <a:t>include: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load_balancers.yml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0764" y="6174788"/>
            <a:ext cx="2525395" cy="274320"/>
          </a:xfrm>
          <a:prstGeom prst="rect">
            <a:avLst/>
          </a:prstGeom>
          <a:solidFill>
            <a:srgbClr val="D8D1E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64D12"/>
                </a:solidFill>
                <a:latin typeface="Trebuchet MS"/>
                <a:cs typeface="Trebuchet MS"/>
              </a:rPr>
              <a:t>include: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64D12"/>
                </a:solidFill>
                <a:latin typeface="Trebuchet MS"/>
                <a:cs typeface="Trebuchet MS"/>
              </a:rPr>
              <a:t>webservers.yml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3896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35" dirty="0">
                <a:latin typeface="Trebuchet MS"/>
                <a:cs typeface="Trebuchet MS"/>
              </a:rPr>
              <a:t>Role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create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Apache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Installation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Exercises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172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4723765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User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Installation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Create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role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Java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6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Installation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Reference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u="heavy" spc="-4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2"/>
              </a:rPr>
              <a:t>https://github.com/hellodk/swachalit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7214" y="960655"/>
            <a:ext cx="693991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95" dirty="0">
                <a:solidFill>
                  <a:srgbClr val="FF0000"/>
                </a:solidFill>
              </a:rPr>
              <a:t>Ansible</a:t>
            </a:r>
            <a:r>
              <a:rPr sz="9600" spc="-844" dirty="0">
                <a:solidFill>
                  <a:srgbClr val="FF0000"/>
                </a:solidFill>
              </a:rPr>
              <a:t> </a:t>
            </a:r>
            <a:r>
              <a:rPr sz="9600" spc="-95" dirty="0">
                <a:solidFill>
                  <a:srgbClr val="FF0000"/>
                </a:solidFill>
              </a:rPr>
              <a:t>Vault</a:t>
            </a:r>
            <a:endParaRPr sz="9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173</a:t>
            </a:fld>
            <a:endParaRPr spc="-25" dirty="0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7940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5" dirty="0">
                <a:latin typeface="Trebuchet MS"/>
                <a:cs typeface="Trebuchet MS"/>
              </a:rPr>
              <a:t>allows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keeping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sensitive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data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such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as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passwords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keys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encrypted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files,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Ansible</a:t>
            </a:r>
            <a:r>
              <a:rPr spc="-325" dirty="0"/>
              <a:t> </a:t>
            </a:r>
            <a:r>
              <a:rPr spc="-10" dirty="0"/>
              <a:t>Vault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174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5777230" cy="527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rebuchet MS"/>
                <a:cs typeface="Trebuchet MS"/>
              </a:rPr>
              <a:t>rather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than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as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plaintext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our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playbooks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roles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0" dirty="0">
                <a:latin typeface="Trebuchet MS"/>
                <a:cs typeface="Trebuchet MS"/>
              </a:rPr>
              <a:t>Vault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encrypt: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Any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structured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data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file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used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40" dirty="0">
                <a:latin typeface="Trebuchet MS"/>
                <a:cs typeface="Trebuchet MS"/>
              </a:rPr>
              <a:t>“group_vars/”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“host_vars/”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latin typeface="Trebuchet MS"/>
                <a:cs typeface="Trebuchet MS"/>
              </a:rPr>
              <a:t>Inventory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variables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50" dirty="0">
                <a:latin typeface="Trebuchet MS"/>
                <a:cs typeface="Trebuchet MS"/>
              </a:rPr>
              <a:t>“include_vars”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“vars_files”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latin typeface="Trebuchet MS"/>
                <a:cs typeface="Trebuchet MS"/>
              </a:rPr>
              <a:t>variable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files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from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ansible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command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line: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“-</a:t>
            </a:r>
            <a:r>
              <a:rPr sz="1800" spc="-50" dirty="0"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20" dirty="0">
                <a:latin typeface="Trebuchet MS"/>
                <a:cs typeface="Trebuchet MS"/>
              </a:rPr>
              <a:t>@file.yml”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“-</a:t>
            </a:r>
            <a:r>
              <a:rPr sz="1800" spc="-65" dirty="0">
                <a:latin typeface="Trebuchet MS"/>
                <a:cs typeface="Trebuchet MS"/>
              </a:rPr>
              <a:t>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@file.json”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35" dirty="0">
                <a:latin typeface="Trebuchet MS"/>
                <a:cs typeface="Trebuchet MS"/>
              </a:rPr>
              <a:t>Role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variables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defaults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also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included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latin typeface="Trebuchet MS"/>
                <a:cs typeface="Trebuchet MS"/>
              </a:rPr>
              <a:t>Handlers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Tasks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33197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ansible-vault</a:t>
            </a:r>
            <a:r>
              <a:rPr sz="1800" spc="-9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create</a:t>
            </a:r>
            <a:r>
              <a:rPr sz="1800" spc="-9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341C75"/>
                </a:solidFill>
                <a:latin typeface="Trebuchet MS"/>
                <a:cs typeface="Trebuchet MS"/>
              </a:rPr>
              <a:t>foo.yml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Ansible</a:t>
            </a:r>
            <a:r>
              <a:rPr spc="-325" dirty="0"/>
              <a:t> </a:t>
            </a:r>
            <a:r>
              <a:rPr spc="-10" dirty="0"/>
              <a:t>Vault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175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5086985" cy="306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ansible-vault</a:t>
            </a:r>
            <a:r>
              <a:rPr sz="1800" spc="-10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341C75"/>
                </a:solidFill>
                <a:latin typeface="Trebuchet MS"/>
                <a:cs typeface="Trebuchet MS"/>
              </a:rPr>
              <a:t>edit</a:t>
            </a:r>
            <a:r>
              <a:rPr sz="1800" spc="-10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foo.yml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ansible-vault</a:t>
            </a:r>
            <a:r>
              <a:rPr sz="1800" spc="-12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rekey</a:t>
            </a:r>
            <a:r>
              <a:rPr sz="1800" spc="-12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foo.yml</a:t>
            </a:r>
            <a:r>
              <a:rPr sz="1800" spc="-12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41C75"/>
                </a:solidFill>
                <a:latin typeface="Trebuchet MS"/>
                <a:cs typeface="Trebuchet MS"/>
              </a:rPr>
              <a:t>bar.yml</a:t>
            </a:r>
            <a:r>
              <a:rPr sz="1800" spc="-114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baz.yml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ansible-vault</a:t>
            </a:r>
            <a:r>
              <a:rPr sz="1800" spc="-11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encrypt</a:t>
            </a:r>
            <a:r>
              <a:rPr sz="1800" spc="-11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foo.yml</a:t>
            </a:r>
            <a:r>
              <a:rPr sz="1800" spc="-11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41C75"/>
                </a:solidFill>
                <a:latin typeface="Trebuchet MS"/>
                <a:cs typeface="Trebuchet MS"/>
              </a:rPr>
              <a:t>bar.yml</a:t>
            </a:r>
            <a:r>
              <a:rPr sz="1800" spc="-11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baz.yml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ansible-vault</a:t>
            </a:r>
            <a:r>
              <a:rPr sz="1800" spc="-11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decrypt</a:t>
            </a:r>
            <a:r>
              <a:rPr sz="1800" spc="-11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foo.yml</a:t>
            </a:r>
            <a:r>
              <a:rPr sz="1800" spc="-11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41C75"/>
                </a:solidFill>
                <a:latin typeface="Trebuchet MS"/>
                <a:cs typeface="Trebuchet MS"/>
              </a:rPr>
              <a:t>bar.yml</a:t>
            </a:r>
            <a:r>
              <a:rPr sz="1800" spc="-10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baz.yml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ansible-vault</a:t>
            </a:r>
            <a:r>
              <a:rPr sz="1800" spc="-11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341C75"/>
                </a:solidFill>
                <a:latin typeface="Trebuchet MS"/>
                <a:cs typeface="Trebuchet MS"/>
              </a:rPr>
              <a:t>view</a:t>
            </a:r>
            <a:r>
              <a:rPr sz="1800" spc="-11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foo.yml</a:t>
            </a:r>
            <a:r>
              <a:rPr sz="1800" spc="-11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41C75"/>
                </a:solidFill>
                <a:latin typeface="Trebuchet MS"/>
                <a:cs typeface="Trebuchet MS"/>
              </a:rPr>
              <a:t>bar.yml</a:t>
            </a:r>
            <a:r>
              <a:rPr sz="1800" spc="-11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baz.yml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ansible-playbook</a:t>
            </a:r>
            <a:r>
              <a:rPr sz="1800" spc="114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341C75"/>
                </a:solidFill>
                <a:latin typeface="Trebuchet MS"/>
                <a:cs typeface="Trebuchet MS"/>
              </a:rPr>
              <a:t>site.yml</a:t>
            </a:r>
            <a:r>
              <a:rPr sz="1800" spc="114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341C75"/>
                </a:solidFill>
                <a:latin typeface="Trebuchet MS"/>
                <a:cs typeface="Trebuchet MS"/>
              </a:rPr>
              <a:t>--</a:t>
            </a:r>
            <a:r>
              <a:rPr sz="1800" spc="80" dirty="0">
                <a:solidFill>
                  <a:srgbClr val="341C75"/>
                </a:solidFill>
                <a:latin typeface="Trebuchet MS"/>
                <a:cs typeface="Trebuchet MS"/>
              </a:rPr>
              <a:t>ask-</a:t>
            </a:r>
            <a:r>
              <a:rPr sz="1800" spc="75" dirty="0">
                <a:solidFill>
                  <a:srgbClr val="341C75"/>
                </a:solidFill>
                <a:latin typeface="Trebuchet MS"/>
                <a:cs typeface="Trebuchet MS"/>
              </a:rPr>
              <a:t>vault-</a:t>
            </a:r>
            <a:r>
              <a:rPr sz="1800" spc="65" dirty="0">
                <a:solidFill>
                  <a:srgbClr val="341C75"/>
                </a:solidFill>
                <a:latin typeface="Trebuchet MS"/>
                <a:cs typeface="Trebuchet MS"/>
              </a:rPr>
              <a:t>pass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5573" y="619430"/>
            <a:ext cx="8429625" cy="44221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635" algn="ctr">
              <a:lnSpc>
                <a:spcPct val="100299"/>
              </a:lnSpc>
              <a:spcBef>
                <a:spcPts val="65"/>
              </a:spcBef>
            </a:pPr>
            <a:r>
              <a:rPr sz="9600" spc="-10" dirty="0">
                <a:solidFill>
                  <a:srgbClr val="FF0000"/>
                </a:solidFill>
              </a:rPr>
              <a:t>Kubernetes </a:t>
            </a:r>
            <a:r>
              <a:rPr sz="9600" dirty="0">
                <a:solidFill>
                  <a:srgbClr val="FF0000"/>
                </a:solidFill>
              </a:rPr>
              <a:t>Deployment</a:t>
            </a:r>
            <a:r>
              <a:rPr sz="9600" spc="-780" dirty="0">
                <a:solidFill>
                  <a:srgbClr val="FF0000"/>
                </a:solidFill>
              </a:rPr>
              <a:t> </a:t>
            </a:r>
            <a:r>
              <a:rPr sz="9600" spc="-25" dirty="0">
                <a:solidFill>
                  <a:srgbClr val="FF0000"/>
                </a:solidFill>
              </a:rPr>
              <a:t>via </a:t>
            </a:r>
            <a:r>
              <a:rPr sz="9600" spc="-10" dirty="0">
                <a:solidFill>
                  <a:srgbClr val="FF0000"/>
                </a:solidFill>
              </a:rPr>
              <a:t>Ansible</a:t>
            </a:r>
            <a:endParaRPr sz="9600"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6430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Ensure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all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servers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below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minimum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configurations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177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252629"/>
            <a:ext cx="7990840" cy="416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65" dirty="0">
                <a:latin typeface="Trebuchet MS"/>
                <a:cs typeface="Trebuchet MS"/>
              </a:rPr>
              <a:t>2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GB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RAM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65" dirty="0">
                <a:latin typeface="Trebuchet MS"/>
                <a:cs typeface="Trebuchet MS"/>
              </a:rPr>
              <a:t>2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Cores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Password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Access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between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VM's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should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enabled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195" dirty="0">
                <a:latin typeface="Trebuchet MS"/>
                <a:cs typeface="Trebuchet MS"/>
              </a:rPr>
              <a:t>-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If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not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already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done</a:t>
            </a:r>
            <a:endParaRPr sz="1800">
              <a:latin typeface="Trebuchet MS"/>
              <a:cs typeface="Trebuchet MS"/>
            </a:endParaRPr>
          </a:p>
          <a:p>
            <a:pPr marL="926465" marR="309880" lvl="1" indent="-457200">
              <a:lnSpc>
                <a:spcPct val="201399"/>
              </a:lnSpc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sudo</a:t>
            </a:r>
            <a:r>
              <a:rPr sz="1800" spc="-10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sed</a:t>
            </a:r>
            <a:r>
              <a:rPr sz="1800" spc="-10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i</a:t>
            </a:r>
            <a:r>
              <a:rPr sz="1800" spc="-10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's/PasswordAuthentication</a:t>
            </a:r>
            <a:r>
              <a:rPr sz="1800" spc="-10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no/PasswordAuthentication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yes/g'</a:t>
            </a:r>
            <a:r>
              <a:rPr sz="1800" spc="-8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/etc/ssh/sshd_config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sudo</a:t>
            </a:r>
            <a:r>
              <a:rPr sz="1800" spc="-4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systemctl</a:t>
            </a:r>
            <a:r>
              <a:rPr sz="1800" spc="-4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restart</a:t>
            </a:r>
            <a:r>
              <a:rPr sz="1800" spc="-4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1F114D"/>
                </a:solidFill>
                <a:latin typeface="Trebuchet MS"/>
                <a:cs typeface="Trebuchet MS"/>
              </a:rPr>
              <a:t>sshd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Change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centos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password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sudo</a:t>
            </a:r>
            <a:r>
              <a:rPr sz="1800" spc="1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passwd</a:t>
            </a:r>
            <a:r>
              <a:rPr sz="1800" spc="1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centos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2518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sudo</a:t>
            </a:r>
            <a:r>
              <a:rPr sz="1800" spc="-6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yum</a:t>
            </a:r>
            <a:r>
              <a:rPr sz="1800" spc="-6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update</a:t>
            </a:r>
            <a:r>
              <a:rPr sz="1800" spc="-6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80" dirty="0">
                <a:solidFill>
                  <a:srgbClr val="1F114D"/>
                </a:solidFill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Kubespray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178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252629"/>
            <a:ext cx="5631815" cy="416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sudo</a:t>
            </a:r>
            <a:r>
              <a:rPr sz="1800" spc="-114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yum</a:t>
            </a:r>
            <a:r>
              <a:rPr sz="1800" spc="-11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install</a:t>
            </a:r>
            <a:r>
              <a:rPr sz="1800" spc="-11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130" dirty="0">
                <a:solidFill>
                  <a:srgbClr val="1F114D"/>
                </a:solidFill>
                <a:latin typeface="Trebuchet MS"/>
                <a:cs typeface="Trebuchet MS"/>
              </a:rPr>
              <a:t>y</a:t>
            </a:r>
            <a:r>
              <a:rPr sz="1800" spc="-114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epel-release</a:t>
            </a:r>
            <a:r>
              <a:rPr sz="1800" spc="-11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vim</a:t>
            </a:r>
            <a:r>
              <a:rPr sz="1800" spc="-11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1F114D"/>
                </a:solidFill>
                <a:latin typeface="Trebuchet MS"/>
                <a:cs typeface="Trebuchet MS"/>
              </a:rPr>
              <a:t>telnet</a:t>
            </a:r>
            <a:r>
              <a:rPr sz="1800" spc="-114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git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sudo</a:t>
            </a:r>
            <a:r>
              <a:rPr sz="1800" spc="-7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yum</a:t>
            </a:r>
            <a:r>
              <a:rPr sz="1800" spc="-7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install</a:t>
            </a:r>
            <a:r>
              <a:rPr sz="1800" spc="-7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130" dirty="0">
                <a:solidFill>
                  <a:srgbClr val="1F114D"/>
                </a:solidFill>
                <a:latin typeface="Trebuchet MS"/>
                <a:cs typeface="Trebuchet MS"/>
              </a:rPr>
              <a:t>y</a:t>
            </a:r>
            <a:r>
              <a:rPr sz="1800" spc="-7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ansible</a:t>
            </a:r>
            <a:r>
              <a:rPr sz="1800" spc="-7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openssh</a:t>
            </a:r>
            <a:r>
              <a:rPr sz="1800" spc="-7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1F114D"/>
                </a:solidFill>
                <a:latin typeface="Trebuchet MS"/>
                <a:cs typeface="Trebuchet MS"/>
              </a:rPr>
              <a:t>sshpass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ansible</a:t>
            </a:r>
            <a:r>
              <a:rPr sz="1800" spc="-10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--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version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Disable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host_key_checking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ansible.cfg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file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sudo</a:t>
            </a:r>
            <a:r>
              <a:rPr sz="1800" spc="-9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vim</a:t>
            </a:r>
            <a:r>
              <a:rPr sz="1800" spc="-9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/etc/ansible/ansible.cfg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Figure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out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all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IP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addresses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all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entries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servers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inventory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files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sudo</a:t>
            </a:r>
            <a:r>
              <a:rPr sz="1800" spc="-9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vim</a:t>
            </a:r>
            <a:r>
              <a:rPr sz="1800" spc="-9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/etc/ansible/hosts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4630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Setup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passwordless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access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all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servers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Kubespray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179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252629"/>
            <a:ext cx="6978650" cy="416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ansible-playbook</a:t>
            </a:r>
            <a:r>
              <a:rPr sz="1800" spc="1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generate_ssh_keys.yml</a:t>
            </a:r>
            <a:r>
              <a:rPr sz="1800" spc="1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105" dirty="0">
                <a:solidFill>
                  <a:srgbClr val="1F114D"/>
                </a:solidFill>
                <a:latin typeface="Trebuchet MS"/>
                <a:cs typeface="Trebuchet MS"/>
              </a:rPr>
              <a:t>u</a:t>
            </a:r>
            <a:r>
              <a:rPr sz="1800" spc="1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centos</a:t>
            </a:r>
            <a:r>
              <a:rPr sz="1800" spc="1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135" dirty="0">
                <a:solidFill>
                  <a:srgbClr val="1F114D"/>
                </a:solidFill>
                <a:latin typeface="Trebuchet MS"/>
                <a:cs typeface="Trebuchet MS"/>
              </a:rPr>
              <a:t>k</a:t>
            </a:r>
            <a:r>
              <a:rPr sz="1800" spc="1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60" dirty="0">
                <a:solidFill>
                  <a:srgbClr val="1F114D"/>
                </a:solidFill>
                <a:latin typeface="Trebuchet MS"/>
                <a:cs typeface="Trebuchet MS"/>
              </a:rPr>
              <a:t>K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5" dirty="0">
                <a:latin typeface="Trebuchet MS"/>
                <a:cs typeface="Trebuchet MS"/>
              </a:rPr>
              <a:t>Clone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kubespray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repository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git</a:t>
            </a:r>
            <a:r>
              <a:rPr sz="1800" spc="-4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clone</a:t>
            </a:r>
            <a:r>
              <a:rPr sz="1800" spc="-40" dirty="0">
                <a:solidFill>
                  <a:srgbClr val="1F114D"/>
                </a:solidFill>
                <a:latin typeface="Trebuchet MS"/>
                <a:cs typeface="Trebuchet MS"/>
              </a:rPr>
              <a:t> https://github.com/kubernetes-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sigs/kubespray.git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Execute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below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steps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now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cd</a:t>
            </a:r>
            <a:r>
              <a:rPr sz="1800" spc="-15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kubespray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sudo</a:t>
            </a:r>
            <a:r>
              <a:rPr sz="1800" spc="-8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yum</a:t>
            </a:r>
            <a:r>
              <a:rPr sz="1800" spc="-8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install</a:t>
            </a:r>
            <a:r>
              <a:rPr sz="1800" spc="-8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130" dirty="0">
                <a:solidFill>
                  <a:srgbClr val="1F114D"/>
                </a:solidFill>
                <a:latin typeface="Trebuchet MS"/>
                <a:cs typeface="Trebuchet MS"/>
              </a:rPr>
              <a:t>y</a:t>
            </a:r>
            <a:r>
              <a:rPr sz="1800" spc="-8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epel-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release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sudo</a:t>
            </a:r>
            <a:r>
              <a:rPr sz="1800" spc="-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yum</a:t>
            </a:r>
            <a:r>
              <a:rPr sz="1800" spc="-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install</a:t>
            </a:r>
            <a:r>
              <a:rPr sz="1800" spc="-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130" dirty="0">
                <a:solidFill>
                  <a:srgbClr val="1F114D"/>
                </a:solidFill>
                <a:latin typeface="Trebuchet MS"/>
                <a:cs typeface="Trebuchet MS"/>
              </a:rPr>
              <a:t>y</a:t>
            </a:r>
            <a:r>
              <a:rPr sz="1800" spc="-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python3-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pip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sudo</a:t>
            </a:r>
            <a:r>
              <a:rPr sz="1800" spc="-9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pip3</a:t>
            </a:r>
            <a:r>
              <a:rPr sz="1800" spc="-9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install</a:t>
            </a:r>
            <a:r>
              <a:rPr sz="1800" spc="-9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90" dirty="0">
                <a:solidFill>
                  <a:srgbClr val="1F114D"/>
                </a:solidFill>
                <a:latin typeface="Trebuchet MS"/>
                <a:cs typeface="Trebuchet MS"/>
              </a:rPr>
              <a:t>r</a:t>
            </a:r>
            <a:r>
              <a:rPr sz="1800" spc="-9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requirements.txt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7618" y="781298"/>
            <a:ext cx="8750432" cy="5416939"/>
          </a:xfrm>
          <a:prstGeom prst="rect">
            <a:avLst/>
          </a:prstGeom>
        </p:spPr>
      </p:pic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5237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Copy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inventory/sample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as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inventory/mycluster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Kubespray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180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252629"/>
            <a:ext cx="5661025" cy="416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cp</a:t>
            </a:r>
            <a:r>
              <a:rPr sz="1800" spc="-7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-rfp</a:t>
            </a:r>
            <a:r>
              <a:rPr sz="1800" spc="-7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inventory/sample</a:t>
            </a:r>
            <a:r>
              <a:rPr sz="1800" spc="-7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inventory/mycluster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70" dirty="0">
                <a:latin typeface="Trebuchet MS"/>
                <a:cs typeface="Trebuchet MS"/>
              </a:rPr>
              <a:t>we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have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multiple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host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groups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inventory.ini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file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all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kube-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master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etcd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kube-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node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calico-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rr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k8s-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cluster:children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5585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Update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inventory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file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inventory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builder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Kubespray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181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252629"/>
            <a:ext cx="7772400" cy="361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declare</a:t>
            </a:r>
            <a:r>
              <a:rPr sz="1800" spc="-10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160" dirty="0">
                <a:solidFill>
                  <a:srgbClr val="1F114D"/>
                </a:solidFill>
                <a:latin typeface="Trebuchet MS"/>
                <a:cs typeface="Trebuchet MS"/>
              </a:rPr>
              <a:t>a</a:t>
            </a:r>
            <a:r>
              <a:rPr sz="1800" spc="-10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1F114D"/>
                </a:solidFill>
                <a:latin typeface="Trebuchet MS"/>
                <a:cs typeface="Trebuchet MS"/>
              </a:rPr>
              <a:t>IPS=(192.168.10.30</a:t>
            </a:r>
            <a:r>
              <a:rPr sz="1800" spc="-10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1F114D"/>
                </a:solidFill>
                <a:latin typeface="Trebuchet MS"/>
                <a:cs typeface="Trebuchet MS"/>
              </a:rPr>
              <a:t>192.168.10.31</a:t>
            </a:r>
            <a:r>
              <a:rPr sz="1800" spc="-10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1F114D"/>
                </a:solidFill>
                <a:latin typeface="Trebuchet MS"/>
                <a:cs typeface="Trebuchet MS"/>
              </a:rPr>
              <a:t>192.168.10.32</a:t>
            </a:r>
            <a:r>
              <a:rPr sz="1800" spc="-10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1F114D"/>
                </a:solidFill>
                <a:latin typeface="Trebuchet MS"/>
                <a:cs typeface="Trebuchet MS"/>
              </a:rPr>
              <a:t>192.168.10.33)</a:t>
            </a:r>
            <a:endParaRPr sz="1800">
              <a:latin typeface="Trebuchet MS"/>
              <a:cs typeface="Trebuchet MS"/>
            </a:endParaRPr>
          </a:p>
          <a:p>
            <a:pPr marL="926465" marR="1262380" indent="-457200">
              <a:lnSpc>
                <a:spcPct val="201399"/>
              </a:lnSpc>
              <a:buFont typeface="AoyagiKouzanFontT"/>
              <a:buChar char="➢"/>
              <a:tabLst>
                <a:tab pos="926465" algn="l"/>
              </a:tabLst>
            </a:pP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CONFIG_FILE=inventory/mycluster/hosts.yaml</a:t>
            </a:r>
            <a:r>
              <a:rPr sz="1800" spc="24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python3 </a:t>
            </a:r>
            <a:r>
              <a:rPr sz="1800" spc="-35" dirty="0">
                <a:solidFill>
                  <a:srgbClr val="1F114D"/>
                </a:solidFill>
                <a:latin typeface="Trebuchet MS"/>
                <a:cs typeface="Trebuchet MS"/>
              </a:rPr>
              <a:t>contrib/inventory_builder/inventory.py</a:t>
            </a:r>
            <a:r>
              <a:rPr sz="1800" spc="4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S{IPS[@]}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55" dirty="0">
                <a:latin typeface="Trebuchet MS"/>
                <a:cs typeface="Trebuchet MS"/>
              </a:rPr>
              <a:t>Review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change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parameters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under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inventory/mycluster/group_vars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cat</a:t>
            </a:r>
            <a:r>
              <a:rPr sz="1800" spc="-9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inventory/mycluster/group_vars/all/all.yml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cat</a:t>
            </a:r>
            <a:r>
              <a:rPr sz="1800" spc="20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inventory/mycluster/group_vars/k8s-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cluster/k8s-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cluster.yml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cat</a:t>
            </a:r>
            <a:r>
              <a:rPr sz="1800" spc="-9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/home/centos/kubespray/inventory/mycluster/hosts.yaml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72555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Deploy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Kubespray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Playbook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195" dirty="0">
                <a:latin typeface="Trebuchet MS"/>
                <a:cs typeface="Trebuchet MS"/>
              </a:rPr>
              <a:t>-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run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playbook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as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root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Kubespray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182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252629"/>
            <a:ext cx="7374890" cy="416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ansible-playbook</a:t>
            </a:r>
            <a:r>
              <a:rPr sz="1800" spc="-5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i</a:t>
            </a:r>
            <a:r>
              <a:rPr sz="1800" spc="-5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inventory/mycluster/hosts.yaml</a:t>
            </a:r>
            <a:r>
              <a:rPr sz="1800" spc="45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1F114D"/>
                </a:solidFill>
                <a:latin typeface="Trebuchet MS"/>
                <a:cs typeface="Trebuchet MS"/>
              </a:rPr>
              <a:t>--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become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1800" spc="130" dirty="0">
                <a:solidFill>
                  <a:srgbClr val="1F114D"/>
                </a:solidFill>
                <a:latin typeface="Trebuchet MS"/>
                <a:cs typeface="Trebuchet MS"/>
              </a:rPr>
              <a:t>--</a:t>
            </a:r>
            <a:r>
              <a:rPr sz="1800" spc="45" dirty="0">
                <a:solidFill>
                  <a:srgbClr val="1F114D"/>
                </a:solidFill>
                <a:latin typeface="Trebuchet MS"/>
                <a:cs typeface="Trebuchet MS"/>
              </a:rPr>
              <a:t>become-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user=root</a:t>
            </a:r>
            <a:r>
              <a:rPr sz="1800" spc="1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cluster.yml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Once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automation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completed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mkdir</a:t>
            </a:r>
            <a:r>
              <a:rPr sz="1800" spc="-17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150" dirty="0">
                <a:solidFill>
                  <a:srgbClr val="1F114D"/>
                </a:solidFill>
                <a:latin typeface="Trebuchet MS"/>
                <a:cs typeface="Trebuchet MS"/>
              </a:rPr>
              <a:t>p</a:t>
            </a:r>
            <a:r>
              <a:rPr sz="1800" spc="-17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SHOME/.kube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sudo</a:t>
            </a:r>
            <a:r>
              <a:rPr sz="1800" spc="-6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cp</a:t>
            </a:r>
            <a:r>
              <a:rPr sz="1800" spc="-6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i</a:t>
            </a:r>
            <a:r>
              <a:rPr sz="1800" spc="-6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1F114D"/>
                </a:solidFill>
                <a:latin typeface="Trebuchet MS"/>
                <a:cs typeface="Trebuchet MS"/>
              </a:rPr>
              <a:t>/etc/kubernetes/admin.conf</a:t>
            </a:r>
            <a:r>
              <a:rPr sz="1800" spc="-6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SHOME/.kube/config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sudo</a:t>
            </a:r>
            <a:r>
              <a:rPr sz="1800" spc="-12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chown</a:t>
            </a:r>
            <a:r>
              <a:rPr sz="1800" spc="-1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1F114D"/>
                </a:solidFill>
                <a:latin typeface="Trebuchet MS"/>
                <a:cs typeface="Trebuchet MS"/>
              </a:rPr>
              <a:t>S(id</a:t>
            </a:r>
            <a:r>
              <a:rPr sz="1800" spc="-1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-55" dirty="0">
                <a:solidFill>
                  <a:srgbClr val="1F114D"/>
                </a:solidFill>
                <a:latin typeface="Trebuchet MS"/>
                <a:cs typeface="Trebuchet MS"/>
              </a:rPr>
              <a:t>u):S(id</a:t>
            </a:r>
            <a:r>
              <a:rPr sz="1800" spc="-1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75" dirty="0">
                <a:solidFill>
                  <a:srgbClr val="1F114D"/>
                </a:solidFill>
                <a:latin typeface="Trebuchet MS"/>
                <a:cs typeface="Trebuchet MS"/>
              </a:rPr>
              <a:t>g)</a:t>
            </a:r>
            <a:r>
              <a:rPr sz="1800" spc="-1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SHOME/.kube/config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kubectl</a:t>
            </a:r>
            <a:r>
              <a:rPr sz="1800" spc="-12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get</a:t>
            </a:r>
            <a:r>
              <a:rPr sz="1800" spc="-12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no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kubectl</a:t>
            </a:r>
            <a:r>
              <a:rPr sz="1800" spc="-12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get</a:t>
            </a:r>
            <a:r>
              <a:rPr sz="1800" spc="-12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1F114D"/>
                </a:solidFill>
                <a:latin typeface="Trebuchet MS"/>
                <a:cs typeface="Trebuchet MS"/>
              </a:rPr>
              <a:t>ns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4721" y="1705482"/>
            <a:ext cx="277114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175" dirty="0">
                <a:solidFill>
                  <a:srgbClr val="FF0000"/>
                </a:solidFill>
              </a:rPr>
              <a:t>Helm</a:t>
            </a:r>
            <a:endParaRPr sz="9600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5876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tool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managing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Kubernetes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packages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called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charts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  <a:r>
              <a:rPr spc="-100" dirty="0"/>
              <a:t> </a:t>
            </a:r>
            <a:r>
              <a:rPr spc="-25" dirty="0"/>
              <a:t>to </a:t>
            </a:r>
            <a:r>
              <a:rPr spc="150" dirty="0"/>
              <a:t>Helm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184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252629"/>
            <a:ext cx="6408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using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Helm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manage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packages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our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Kubernetes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cluster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805077"/>
            <a:ext cx="7966075" cy="306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50" dirty="0">
                <a:latin typeface="Trebuchet MS"/>
                <a:cs typeface="Trebuchet MS"/>
              </a:rPr>
              <a:t>Helm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do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following: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latin typeface="Trebuchet MS"/>
                <a:cs typeface="Trebuchet MS"/>
              </a:rPr>
              <a:t>Create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new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charts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from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scratch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Package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charts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into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chart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archive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(tgz)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files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latin typeface="Trebuchet MS"/>
                <a:cs typeface="Trebuchet MS"/>
              </a:rPr>
              <a:t>Interact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chart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repositories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where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charts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stored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30" dirty="0">
                <a:latin typeface="Trebuchet MS"/>
                <a:cs typeface="Trebuchet MS"/>
              </a:rPr>
              <a:t>Install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uninstall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charts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into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existing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Kubernetes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cluster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Manage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release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cycle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charts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have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been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installed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Helm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538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standalone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Helm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library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encapsulates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Helm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logic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  <a:r>
              <a:rPr spc="-100" dirty="0"/>
              <a:t> </a:t>
            </a:r>
            <a:r>
              <a:rPr spc="-25" dirty="0"/>
              <a:t>to </a:t>
            </a:r>
            <a:r>
              <a:rPr spc="150" dirty="0"/>
              <a:t>Helm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185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252629"/>
            <a:ext cx="412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leveraged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different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clients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805077"/>
            <a:ext cx="5191760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Helm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latin typeface="Trebuchet MS"/>
                <a:cs typeface="Trebuchet MS"/>
              </a:rPr>
              <a:t>installs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charts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into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Kubernetes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creates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new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release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each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installation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need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find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new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charts?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Clr>
                <a:srgbClr val="1F114D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search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Helm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chart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repositories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1159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Charts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Helm</a:t>
            </a:r>
            <a:r>
              <a:rPr spc="-190" dirty="0"/>
              <a:t> </a:t>
            </a:r>
            <a:r>
              <a:rPr spc="150" dirty="0"/>
              <a:t>Concepts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186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252629"/>
            <a:ext cx="7266305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1F114D"/>
              </a:buClr>
              <a:buFont typeface="AoyagiKouzanFontT"/>
              <a:buChar char="➢"/>
              <a:tabLst>
                <a:tab pos="469265" algn="l"/>
              </a:tabLst>
            </a:pP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Helm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package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Clr>
                <a:srgbClr val="1F114D"/>
              </a:buClr>
              <a:buFont typeface="AoyagiKouzanFontT"/>
              <a:buChar char="➢"/>
              <a:tabLst>
                <a:tab pos="469265" algn="l"/>
              </a:tabLst>
            </a:pPr>
            <a:r>
              <a:rPr sz="1800" spc="-25" dirty="0">
                <a:latin typeface="Trebuchet MS"/>
                <a:cs typeface="Trebuchet MS"/>
              </a:rPr>
              <a:t>bundle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information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used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create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instance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application</a:t>
            </a:r>
            <a:endParaRPr sz="1800">
              <a:latin typeface="Trebuchet MS"/>
              <a:cs typeface="Trebuchet MS"/>
            </a:endParaRPr>
          </a:p>
          <a:p>
            <a:pPr marL="469265" marR="927100" indent="-457200">
              <a:lnSpc>
                <a:spcPct val="201399"/>
              </a:lnSpc>
              <a:buClr>
                <a:srgbClr val="1F114D"/>
              </a:buClr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contains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all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resource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definitions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necessary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run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an </a:t>
            </a:r>
            <a:r>
              <a:rPr sz="1800" spc="-40" dirty="0">
                <a:latin typeface="Trebuchet MS"/>
                <a:cs typeface="Trebuchet MS"/>
              </a:rPr>
              <a:t>application,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tool,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service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inside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Kubernetes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cluster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Clr>
                <a:srgbClr val="1F114D"/>
              </a:buClr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Kubernetes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equivalent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Homebrew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formula,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Apt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dpkg,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Yum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Clr>
                <a:srgbClr val="1F114D"/>
              </a:buClr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everytime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we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install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chart,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new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release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created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Clr>
                <a:srgbClr val="1F114D"/>
              </a:buClr>
              <a:buFont typeface="AoyagiKouzanFontT"/>
              <a:buChar char="➢"/>
              <a:tabLst>
                <a:tab pos="469265" algn="l"/>
              </a:tabLst>
            </a:pP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single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chart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installed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multiple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times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into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same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cluster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Clr>
                <a:srgbClr val="1F114D"/>
              </a:buClr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each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independently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managed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upgraded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366395">
              <a:lnSpc>
                <a:spcPct val="100000"/>
              </a:lnSpc>
              <a:spcBef>
                <a:spcPts val="5"/>
              </a:spcBef>
              <a:buFont typeface="Arial"/>
              <a:buChar char="■"/>
              <a:tabLst>
                <a:tab pos="9264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7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ls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1581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Repository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Helm</a:t>
            </a:r>
            <a:r>
              <a:rPr spc="-190" dirty="0"/>
              <a:t> </a:t>
            </a:r>
            <a:r>
              <a:rPr spc="150" dirty="0"/>
              <a:t>Concepts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187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252629"/>
            <a:ext cx="7581900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Clr>
                <a:srgbClr val="1F114D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place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where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charts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collected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shared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Config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contains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configuration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information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merged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into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packaged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chart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create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releasable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object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Release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Clr>
                <a:srgbClr val="1F114D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an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instance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chart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running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Kubernetes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cluster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Clr>
                <a:srgbClr val="1F114D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running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instance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chart,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combined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specific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config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Clr>
                <a:srgbClr val="1F114D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One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chart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often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installed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many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times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into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same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cluster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Clr>
                <a:srgbClr val="1F114D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each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chart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installation,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new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release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created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5742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an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executable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195" dirty="0">
                <a:latin typeface="Trebuchet MS"/>
                <a:cs typeface="Trebuchet MS"/>
              </a:rPr>
              <a:t>-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implemented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into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two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distinct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parts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Helm </a:t>
            </a:r>
            <a:r>
              <a:rPr spc="160" dirty="0"/>
              <a:t>Components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188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252629"/>
            <a:ext cx="2041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45" dirty="0">
                <a:latin typeface="Trebuchet MS"/>
                <a:cs typeface="Trebuchet MS"/>
              </a:rPr>
              <a:t>The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Helm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Client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805077"/>
            <a:ext cx="7954009" cy="361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45" dirty="0">
                <a:latin typeface="Trebuchet MS"/>
                <a:cs typeface="Trebuchet MS"/>
              </a:rPr>
              <a:t>The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Helm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Library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both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Helm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client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library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written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Go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programming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language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5" dirty="0">
                <a:latin typeface="Trebuchet MS"/>
                <a:cs typeface="Trebuchet MS"/>
              </a:rPr>
              <a:t>library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Kubernetes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client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library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communicate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Kubernetes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5" dirty="0">
                <a:latin typeface="Trebuchet MS"/>
                <a:cs typeface="Trebuchet MS"/>
              </a:rPr>
              <a:t>library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uses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REST+JSON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stores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information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Secrets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located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inside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Kubernetes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does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not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need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its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own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database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Configuration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files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are,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when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possible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written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YAML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4310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command-line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client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users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Helm</a:t>
            </a:r>
            <a:r>
              <a:rPr spc="-190" dirty="0"/>
              <a:t> </a:t>
            </a:r>
            <a:r>
              <a:rPr spc="-10" dirty="0"/>
              <a:t>Client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189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252629"/>
            <a:ext cx="7073900" cy="361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50" dirty="0">
                <a:latin typeface="Trebuchet MS"/>
                <a:cs typeface="Trebuchet MS"/>
              </a:rPr>
              <a:t>client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responsible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following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30" dirty="0">
                <a:latin typeface="Trebuchet MS"/>
                <a:cs typeface="Trebuchet MS"/>
              </a:rPr>
              <a:t>Local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chart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development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Managing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repositories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Managing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releases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30" dirty="0">
                <a:latin typeface="Trebuchet MS"/>
                <a:cs typeface="Trebuchet MS"/>
              </a:rPr>
              <a:t>Interfacing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Helm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library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1383665" lvl="2" indent="-366395">
              <a:lnSpc>
                <a:spcPct val="100000"/>
              </a:lnSpc>
              <a:spcBef>
                <a:spcPts val="5"/>
              </a:spcBef>
              <a:buFont typeface="Arial"/>
              <a:buChar char="■"/>
              <a:tabLst>
                <a:tab pos="1383665" algn="l"/>
              </a:tabLst>
            </a:pPr>
            <a:r>
              <a:rPr sz="1800" dirty="0">
                <a:latin typeface="Trebuchet MS"/>
                <a:cs typeface="Trebuchet MS"/>
              </a:rPr>
              <a:t>Sending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charts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installed</a:t>
            </a:r>
            <a:endParaRPr sz="1800">
              <a:latin typeface="Trebuchet MS"/>
              <a:cs typeface="Trebuchet MS"/>
            </a:endParaRPr>
          </a:p>
          <a:p>
            <a:pPr lvl="2">
              <a:lnSpc>
                <a:spcPct val="100000"/>
              </a:lnSpc>
              <a:spcBef>
                <a:spcPts val="95"/>
              </a:spcBef>
              <a:buFont typeface="Arial"/>
              <a:buChar char="■"/>
            </a:pPr>
            <a:endParaRPr sz="1800">
              <a:latin typeface="Trebuchet MS"/>
              <a:cs typeface="Trebuchet MS"/>
            </a:endParaRPr>
          </a:p>
          <a:p>
            <a:pPr marL="1383665" lvl="2" indent="-366395">
              <a:lnSpc>
                <a:spcPct val="100000"/>
              </a:lnSpc>
              <a:spcBef>
                <a:spcPts val="5"/>
              </a:spcBef>
              <a:buFont typeface="Arial"/>
              <a:buChar char="■"/>
              <a:tabLst>
                <a:tab pos="1383665" algn="l"/>
              </a:tabLst>
            </a:pPr>
            <a:r>
              <a:rPr sz="1800" dirty="0">
                <a:latin typeface="Trebuchet MS"/>
                <a:cs typeface="Trebuchet MS"/>
              </a:rPr>
              <a:t>Requesting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upgrading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uninstalling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existing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releases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5800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term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"ansible"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was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coined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Ursula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04" dirty="0">
                <a:latin typeface="Trebuchet MS"/>
                <a:cs typeface="Trebuchet MS"/>
              </a:rPr>
              <a:t>K.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Le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Guin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1966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7879080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60" dirty="0">
                <a:latin typeface="Trebuchet MS"/>
                <a:cs typeface="Trebuchet MS"/>
              </a:rPr>
              <a:t>in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novel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Rocannon's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World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30" dirty="0">
                <a:latin typeface="Trebuchet MS"/>
                <a:cs typeface="Trebuchet MS"/>
              </a:rPr>
              <a:t>refers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fictional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instantaneous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communication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systems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tool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was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developed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Michael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DeHaan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author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provisioning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server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application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Cobbler</a:t>
            </a:r>
            <a:endParaRPr sz="1800">
              <a:latin typeface="Trebuchet MS"/>
              <a:cs typeface="Trebuchet MS"/>
            </a:endParaRPr>
          </a:p>
          <a:p>
            <a:pPr marL="926465" marR="5080" lvl="1" indent="-457200">
              <a:lnSpc>
                <a:spcPct val="201399"/>
              </a:lnSpc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co-author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Fedora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Unified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Network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Controller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(Func)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framework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remote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administration</a:t>
            </a:r>
            <a:endParaRPr sz="1800">
              <a:latin typeface="Trebuchet MS"/>
              <a:cs typeface="Trebuchet MS"/>
            </a:endParaRPr>
          </a:p>
          <a:p>
            <a:pPr marL="469265" marR="542290" indent="-457200">
              <a:lnSpc>
                <a:spcPct val="201399"/>
              </a:lnSpc>
              <a:buFont typeface="AoyagiKouzanFontT"/>
              <a:buChar char="❖"/>
              <a:tabLst>
                <a:tab pos="469265" algn="l"/>
              </a:tabLst>
            </a:pPr>
            <a:r>
              <a:rPr sz="1800" spc="-65" dirty="0">
                <a:latin typeface="Trebuchet MS"/>
                <a:cs typeface="Trebuchet MS"/>
              </a:rPr>
              <a:t>Ansible,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Inc.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(originally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AnsibleWorks,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Inc.)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was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company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set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up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to </a:t>
            </a:r>
            <a:r>
              <a:rPr sz="1800" spc="-20" dirty="0">
                <a:latin typeface="Trebuchet MS"/>
                <a:cs typeface="Trebuchet MS"/>
              </a:rPr>
              <a:t>commercially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support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sponsor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Red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Hat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acquired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October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2015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5631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provides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logic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executing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all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Helm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operations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Helm</a:t>
            </a:r>
            <a:r>
              <a:rPr spc="-190" dirty="0"/>
              <a:t> </a:t>
            </a:r>
            <a:r>
              <a:rPr spc="-10" dirty="0"/>
              <a:t>Library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190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252629"/>
            <a:ext cx="7953375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30" dirty="0">
                <a:latin typeface="Trebuchet MS"/>
                <a:cs typeface="Trebuchet MS"/>
              </a:rPr>
              <a:t>interfaces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Kubernetes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API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server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provides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below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capability: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Combining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chart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configuration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build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release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latin typeface="Trebuchet MS"/>
                <a:cs typeface="Trebuchet MS"/>
              </a:rPr>
              <a:t>Installing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charts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into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Kubernetes,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providing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subsequent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release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object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Upgrading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uninstalling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charts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interacting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Kubernetes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3010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5" dirty="0">
                <a:solidFill>
                  <a:srgbClr val="1F114D"/>
                </a:solidFill>
                <a:latin typeface="Trebuchet MS"/>
                <a:cs typeface="Trebuchet MS"/>
              </a:rPr>
              <a:t>curl</a:t>
            </a:r>
            <a:r>
              <a:rPr sz="1800" spc="-8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-fsSL</a:t>
            </a:r>
            <a:r>
              <a:rPr sz="1800" spc="-8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140" dirty="0">
                <a:solidFill>
                  <a:srgbClr val="1F114D"/>
                </a:solidFill>
                <a:latin typeface="Trebuchet MS"/>
                <a:cs typeface="Trebuchet MS"/>
              </a:rPr>
              <a:t>o</a:t>
            </a:r>
            <a:r>
              <a:rPr sz="1800" spc="-8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get_helm.sh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25730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Helm </a:t>
            </a:r>
            <a:r>
              <a:rPr spc="-10" dirty="0"/>
              <a:t>Installation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191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252629"/>
            <a:ext cx="7517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4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2"/>
              </a:rPr>
              <a:t>https://raw.githubusercontent.com/helm/helm/master/scripts/get-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2"/>
              </a:rPr>
              <a:t>helm-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805077"/>
            <a:ext cx="2915285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1800" u="heavy" spc="4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2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chmod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700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get_helm.sh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./get_helm.sh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7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version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3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get</a:t>
            </a:r>
            <a:r>
              <a:rPr sz="1800" spc="-13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65" dirty="0">
                <a:solidFill>
                  <a:srgbClr val="1F114D"/>
                </a:solidFill>
                <a:latin typeface="Trebuchet MS"/>
                <a:cs typeface="Trebuchet MS"/>
              </a:rPr>
              <a:t>h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143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50" dirty="0">
                <a:latin typeface="Trebuchet MS"/>
                <a:cs typeface="Trebuchet MS"/>
              </a:rPr>
              <a:t>Helm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hub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Helm</a:t>
            </a:r>
            <a:r>
              <a:rPr spc="-190" dirty="0"/>
              <a:t> </a:t>
            </a:r>
            <a:r>
              <a:rPr spc="114" dirty="0"/>
              <a:t>Search </a:t>
            </a:r>
            <a:r>
              <a:rPr spc="229" dirty="0"/>
              <a:t>Commands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192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252629"/>
            <a:ext cx="5694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1F114D"/>
              </a:buClr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comprises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helm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charts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from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multiple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repositories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805077"/>
            <a:ext cx="6668134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Clr>
                <a:srgbClr val="1F114D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search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made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over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internet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50" dirty="0">
                <a:latin typeface="Trebuchet MS"/>
                <a:cs typeface="Trebuchet MS"/>
              </a:rPr>
              <a:t>Helm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repo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Clr>
                <a:srgbClr val="1F114D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repositories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which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we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have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added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our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local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helm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client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Clr>
                <a:srgbClr val="1F114D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search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done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over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local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Clr>
                <a:srgbClr val="1F114D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no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public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network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connection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needed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2275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65" dirty="0">
                <a:latin typeface="Trebuchet MS"/>
                <a:cs typeface="Trebuchet MS"/>
              </a:rPr>
              <a:t>2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search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patterns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Helm</a:t>
            </a:r>
            <a:r>
              <a:rPr spc="-190" dirty="0"/>
              <a:t> </a:t>
            </a:r>
            <a:r>
              <a:rPr spc="114" dirty="0"/>
              <a:t>Search </a:t>
            </a:r>
            <a:r>
              <a:rPr spc="229" dirty="0"/>
              <a:t>Commands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193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252629"/>
            <a:ext cx="2148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helm</a:t>
            </a:r>
            <a:r>
              <a:rPr sz="1800" spc="-12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search</a:t>
            </a:r>
            <a:r>
              <a:rPr sz="1800" spc="-12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hub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805077"/>
            <a:ext cx="6939915" cy="306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Clr>
                <a:srgbClr val="1F114D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helm</a:t>
            </a:r>
            <a:r>
              <a:rPr sz="1800" spc="-12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search</a:t>
            </a:r>
            <a:r>
              <a:rPr sz="1800" spc="-12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repo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Search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examples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search</a:t>
            </a:r>
            <a:r>
              <a:rPr sz="1800" spc="-114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hub</a:t>
            </a:r>
            <a:r>
              <a:rPr sz="1800" spc="-114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wordpress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14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repo</a:t>
            </a:r>
            <a:r>
              <a:rPr sz="1800" spc="-11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add</a:t>
            </a:r>
            <a:r>
              <a:rPr sz="1800" spc="-114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brigade</a:t>
            </a:r>
            <a:r>
              <a:rPr sz="1800" spc="-11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1F114D"/>
                </a:solidFill>
                <a:latin typeface="Trebuchet MS"/>
                <a:cs typeface="Trebuchet MS"/>
              </a:rPr>
              <a:t>https://brigadecore.github.io/charts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14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search</a:t>
            </a:r>
            <a:r>
              <a:rPr sz="1800" spc="-114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repo</a:t>
            </a:r>
            <a:r>
              <a:rPr sz="1800" spc="-114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brigade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50" dirty="0">
                <a:latin typeface="Trebuchet MS"/>
                <a:cs typeface="Trebuchet MS"/>
              </a:rPr>
              <a:t>Helm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search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uses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fuzzy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string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matching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algorithm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4311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70" dirty="0">
                <a:latin typeface="Trebuchet MS"/>
                <a:cs typeface="Trebuchet MS"/>
              </a:rPr>
              <a:t>we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type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parts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words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phrases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Helm</a:t>
            </a:r>
            <a:r>
              <a:rPr spc="-190" dirty="0"/>
              <a:t> </a:t>
            </a:r>
            <a:r>
              <a:rPr spc="114" dirty="0"/>
              <a:t>Search </a:t>
            </a:r>
            <a:r>
              <a:rPr spc="229" dirty="0"/>
              <a:t>Commands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194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252629"/>
            <a:ext cx="2767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14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search</a:t>
            </a:r>
            <a:r>
              <a:rPr sz="1800" spc="-114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repo</a:t>
            </a:r>
            <a:r>
              <a:rPr sz="1800" spc="-114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1F114D"/>
                </a:solidFill>
                <a:latin typeface="Trebuchet MS"/>
                <a:cs typeface="Trebuchet MS"/>
              </a:rPr>
              <a:t>kash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805077"/>
            <a:ext cx="7267575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5" dirty="0">
                <a:latin typeface="Trebuchet MS"/>
                <a:cs typeface="Trebuchet MS"/>
              </a:rPr>
              <a:t>found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package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we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want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install?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use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helm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install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install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it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5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install</a:t>
            </a:r>
            <a:r>
              <a:rPr sz="1800" spc="-4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happy-</a:t>
            </a:r>
            <a:r>
              <a:rPr sz="1800" spc="65" dirty="0">
                <a:solidFill>
                  <a:srgbClr val="1F114D"/>
                </a:solidFill>
                <a:latin typeface="Trebuchet MS"/>
                <a:cs typeface="Trebuchet MS"/>
              </a:rPr>
              <a:t>panda</a:t>
            </a:r>
            <a:r>
              <a:rPr sz="1800" spc="-4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stable/mariadb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keep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track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release's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state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re-read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configuration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information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9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status</a:t>
            </a:r>
            <a:r>
              <a:rPr sz="1800" spc="10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happy-</a:t>
            </a:r>
            <a:r>
              <a:rPr sz="1800" spc="55" dirty="0">
                <a:solidFill>
                  <a:srgbClr val="1F114D"/>
                </a:solidFill>
                <a:latin typeface="Trebuchet MS"/>
                <a:cs typeface="Trebuchet MS"/>
              </a:rPr>
              <a:t>panda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17519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Search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repo: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Helm</a:t>
            </a:r>
            <a:r>
              <a:rPr spc="-190" dirty="0"/>
              <a:t> </a:t>
            </a:r>
            <a:r>
              <a:rPr spc="114" dirty="0"/>
              <a:t>Search </a:t>
            </a:r>
            <a:r>
              <a:rPr spc="229" dirty="0"/>
              <a:t>Commands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195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252629"/>
            <a:ext cx="18535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4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repo</a:t>
            </a:r>
            <a:r>
              <a:rPr sz="1800" spc="-14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list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805077"/>
            <a:ext cx="6176010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repo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repo</a:t>
            </a:r>
            <a:r>
              <a:rPr sz="1800" spc="-1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add</a:t>
            </a:r>
            <a:r>
              <a:rPr sz="1800" spc="-114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stable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1800" u="heavy" spc="-4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2"/>
              </a:rPr>
              <a:t>https://kubernetes-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2"/>
              </a:rPr>
              <a:t>charts.storage.googleapis.com/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0" dirty="0">
                <a:latin typeface="Trebuchet MS"/>
                <a:cs typeface="Trebuchet MS"/>
              </a:rPr>
              <a:t>list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charts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we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install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14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search</a:t>
            </a:r>
            <a:r>
              <a:rPr sz="1800" spc="-114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repo</a:t>
            </a:r>
            <a:r>
              <a:rPr sz="1800" spc="-114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stable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0865" y="4567322"/>
            <a:ext cx="3622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14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search</a:t>
            </a:r>
            <a:r>
              <a:rPr sz="1800" spc="-114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repo</a:t>
            </a:r>
            <a:r>
              <a:rPr sz="1800" spc="-114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stable/mysql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87890" y="4589166"/>
            <a:ext cx="161290" cy="274320"/>
          </a:xfrm>
          <a:prstGeom prst="rect">
            <a:avLst/>
          </a:prstGeom>
          <a:solidFill>
            <a:srgbClr val="FFE49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-50" dirty="0">
                <a:solidFill>
                  <a:srgbClr val="1F114D"/>
                </a:solidFill>
                <a:latin typeface="Trebuchet MS"/>
                <a:cs typeface="Trebuchet MS"/>
              </a:rPr>
              <a:t>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3666" y="5119771"/>
            <a:ext cx="420878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Ensure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we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get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latest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list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charts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4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repo</a:t>
            </a:r>
            <a:r>
              <a:rPr sz="1800" spc="-14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update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3666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0" dirty="0">
                <a:latin typeface="Trebuchet MS"/>
                <a:cs typeface="Trebuchet MS"/>
              </a:rPr>
              <a:t>list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features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this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MySQL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chart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Helm</a:t>
            </a:r>
            <a:r>
              <a:rPr spc="-190" dirty="0"/>
              <a:t> </a:t>
            </a:r>
            <a:r>
              <a:rPr spc="-10" dirty="0"/>
              <a:t>Install </a:t>
            </a:r>
            <a:r>
              <a:rPr spc="229" dirty="0"/>
              <a:t>Commands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196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252629"/>
            <a:ext cx="3536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3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show</a:t>
            </a:r>
            <a:r>
              <a:rPr sz="1800" spc="-13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chart</a:t>
            </a:r>
            <a:r>
              <a:rPr sz="1800" spc="-13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stable/mysql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805077"/>
            <a:ext cx="3989704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get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all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information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about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chart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56565" marR="315595" lvl="1" indent="-456565" algn="r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oyagiKouzanFontT"/>
              <a:buChar char="➢"/>
              <a:tabLst>
                <a:tab pos="4565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4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show</a:t>
            </a:r>
            <a:r>
              <a:rPr sz="1800" spc="-14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1F114D"/>
                </a:solidFill>
                <a:latin typeface="Trebuchet MS"/>
                <a:cs typeface="Trebuchet MS"/>
              </a:rPr>
              <a:t>all</a:t>
            </a:r>
            <a:r>
              <a:rPr sz="1800" spc="-14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stable/mysql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56565" marR="360045" indent="-456565" algn="r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56565" algn="l"/>
              </a:tabLst>
            </a:pPr>
            <a:r>
              <a:rPr sz="1800" spc="-30" dirty="0">
                <a:latin typeface="Trebuchet MS"/>
                <a:cs typeface="Trebuchet MS"/>
              </a:rPr>
              <a:t>Install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mysql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using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Helm’s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chart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0865" y="3462424"/>
            <a:ext cx="3027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4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install</a:t>
            </a:r>
            <a:r>
              <a:rPr sz="1800" spc="-14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stable/mysql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2388" y="3484268"/>
            <a:ext cx="1849755" cy="274320"/>
          </a:xfrm>
          <a:prstGeom prst="rect">
            <a:avLst/>
          </a:prstGeom>
          <a:solidFill>
            <a:srgbClr val="FFE49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--</a:t>
            </a:r>
            <a:r>
              <a:rPr sz="1800" spc="45" dirty="0">
                <a:solidFill>
                  <a:srgbClr val="1F114D"/>
                </a:solidFill>
                <a:latin typeface="Trebuchet MS"/>
                <a:cs typeface="Trebuchet MS"/>
              </a:rPr>
              <a:t>generate-</a:t>
            </a:r>
            <a:r>
              <a:rPr sz="1800" spc="35" dirty="0">
                <a:solidFill>
                  <a:srgbClr val="1F114D"/>
                </a:solidFill>
                <a:latin typeface="Trebuchet MS"/>
                <a:cs typeface="Trebuchet MS"/>
              </a:rPr>
              <a:t>name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0865" y="4014873"/>
            <a:ext cx="1641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7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install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6855" y="4036717"/>
            <a:ext cx="1656714" cy="274320"/>
          </a:xfrm>
          <a:prstGeom prst="rect">
            <a:avLst/>
          </a:prstGeom>
          <a:solidFill>
            <a:srgbClr val="FFE49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smiling-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penguin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85325" y="4014873"/>
            <a:ext cx="1363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stable/mysql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30865" y="4567322"/>
            <a:ext cx="1641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7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install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06855" y="4589166"/>
            <a:ext cx="379095" cy="274320"/>
          </a:xfrm>
          <a:prstGeom prst="rect">
            <a:avLst/>
          </a:prstGeom>
          <a:solidFill>
            <a:srgbClr val="FFE49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one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20494" y="4567322"/>
            <a:ext cx="1363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stable/mysql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18725" y="4589166"/>
            <a:ext cx="1431290" cy="274320"/>
          </a:xfrm>
          <a:prstGeom prst="rect">
            <a:avLst/>
          </a:prstGeom>
          <a:solidFill>
            <a:srgbClr val="FFE49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--version</a:t>
            </a:r>
            <a:r>
              <a:rPr sz="1800" spc="18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65" dirty="0">
                <a:solidFill>
                  <a:srgbClr val="1F114D"/>
                </a:solidFill>
                <a:latin typeface="Trebuchet MS"/>
                <a:cs typeface="Trebuchet MS"/>
              </a:rPr>
              <a:t>1.6.0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73666" y="5119771"/>
            <a:ext cx="263525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35" dirty="0">
                <a:latin typeface="Trebuchet MS"/>
                <a:cs typeface="Trebuchet MS"/>
              </a:rPr>
              <a:t>List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installed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releases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7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ls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7735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removes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all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resources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associated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release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along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release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history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Helm</a:t>
            </a:r>
            <a:r>
              <a:rPr spc="-190" dirty="0"/>
              <a:t> </a:t>
            </a:r>
            <a:r>
              <a:rPr spc="-10" dirty="0"/>
              <a:t>Install </a:t>
            </a:r>
            <a:r>
              <a:rPr spc="229" dirty="0"/>
              <a:t>Commands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197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252629"/>
            <a:ext cx="3583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4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uninstall</a:t>
            </a:r>
            <a:r>
              <a:rPr sz="1800" spc="-4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smiling-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penguin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0865" y="1805077"/>
            <a:ext cx="5754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uninstall</a:t>
            </a:r>
            <a:r>
              <a:rPr sz="1800" spc="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mysql-</a:t>
            </a:r>
            <a:r>
              <a:rPr sz="1800" spc="-55" dirty="0">
                <a:solidFill>
                  <a:srgbClr val="1F114D"/>
                </a:solidFill>
                <a:latin typeface="Trebuchet MS"/>
                <a:cs typeface="Trebuchet MS"/>
              </a:rPr>
              <a:t>1591586775</a:t>
            </a:r>
            <a:r>
              <a:rPr sz="1800" spc="4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mysql-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1591587000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19799" y="1826921"/>
            <a:ext cx="1000760" cy="274320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50" dirty="0">
                <a:solidFill>
                  <a:srgbClr val="1F114D"/>
                </a:solidFill>
                <a:latin typeface="Trebuchet MS"/>
                <a:cs typeface="Trebuchet MS"/>
              </a:rPr>
              <a:t>--</a:t>
            </a:r>
            <a:r>
              <a:rPr sz="1800" spc="65" dirty="0">
                <a:solidFill>
                  <a:srgbClr val="1F114D"/>
                </a:solidFill>
                <a:latin typeface="Trebuchet MS"/>
                <a:cs typeface="Trebuchet MS"/>
              </a:rPr>
              <a:t>dry-</a:t>
            </a:r>
            <a:r>
              <a:rPr sz="1800" spc="45" dirty="0">
                <a:solidFill>
                  <a:srgbClr val="1F114D"/>
                </a:solidFill>
                <a:latin typeface="Trebuchet MS"/>
                <a:cs typeface="Trebuchet MS"/>
              </a:rPr>
              <a:t>run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0865" y="2357526"/>
            <a:ext cx="5754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uninstall</a:t>
            </a:r>
            <a:r>
              <a:rPr sz="1800" spc="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mysql-</a:t>
            </a:r>
            <a:r>
              <a:rPr sz="1800" spc="-55" dirty="0">
                <a:solidFill>
                  <a:srgbClr val="1F114D"/>
                </a:solidFill>
                <a:latin typeface="Trebuchet MS"/>
                <a:cs typeface="Trebuchet MS"/>
              </a:rPr>
              <a:t>1591586775</a:t>
            </a:r>
            <a:r>
              <a:rPr sz="1800" spc="4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mysql-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1591587000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0865" y="2909975"/>
            <a:ext cx="3583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4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uninstall</a:t>
            </a:r>
            <a:r>
              <a:rPr sz="1800" spc="-4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smiling-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penguin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49485" y="2931819"/>
            <a:ext cx="1548130" cy="274320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--</a:t>
            </a:r>
            <a:r>
              <a:rPr sz="1800" spc="60" dirty="0">
                <a:solidFill>
                  <a:srgbClr val="1F114D"/>
                </a:solidFill>
                <a:latin typeface="Trebuchet MS"/>
                <a:cs typeface="Trebuchet MS"/>
              </a:rPr>
              <a:t>keep-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history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3666" y="3462424"/>
            <a:ext cx="6404610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50" dirty="0">
                <a:latin typeface="Trebuchet MS"/>
                <a:cs typeface="Trebuchet MS"/>
              </a:rPr>
              <a:t>Helm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tracks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our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releases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even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after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we've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uninstalled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them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request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information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about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release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4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status</a:t>
            </a:r>
            <a:r>
              <a:rPr sz="1800" spc="4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smiling-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penguin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2349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30" dirty="0">
                <a:latin typeface="Trebuchet MS"/>
                <a:cs typeface="Trebuchet MS"/>
              </a:rPr>
              <a:t>Install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mysql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chart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Helm</a:t>
            </a:r>
            <a:r>
              <a:rPr spc="-190" dirty="0"/>
              <a:t> </a:t>
            </a:r>
            <a:r>
              <a:rPr spc="180" dirty="0"/>
              <a:t>Upgrade </a:t>
            </a:r>
            <a:r>
              <a:rPr spc="229" dirty="0"/>
              <a:t>Commands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198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252629"/>
            <a:ext cx="4855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1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install</a:t>
            </a:r>
            <a:r>
              <a:rPr sz="1800" spc="-10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1F114D"/>
                </a:solidFill>
                <a:latin typeface="Trebuchet MS"/>
                <a:cs typeface="Trebuchet MS"/>
              </a:rPr>
              <a:t>my-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mysqlrelease</a:t>
            </a:r>
            <a:r>
              <a:rPr sz="1800" spc="-10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stable/mysql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805077"/>
            <a:ext cx="7020559" cy="416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7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ls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5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status</a:t>
            </a:r>
            <a:r>
              <a:rPr sz="1800" spc="-5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1F114D"/>
                </a:solidFill>
                <a:latin typeface="Trebuchet MS"/>
                <a:cs typeface="Trebuchet MS"/>
              </a:rPr>
              <a:t>my-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mysqlrelease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Upgrade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release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newer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chart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version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when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available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7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upgrade</a:t>
            </a:r>
            <a:r>
              <a:rPr sz="1800" spc="-7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1F114D"/>
                </a:solidFill>
                <a:latin typeface="Trebuchet MS"/>
                <a:cs typeface="Trebuchet MS"/>
              </a:rPr>
              <a:t>my-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mysqlrelease</a:t>
            </a:r>
            <a:r>
              <a:rPr sz="1800" spc="-7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stable/mysql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upgrade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specific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version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application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upgrade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1F114D"/>
                </a:solidFill>
                <a:latin typeface="Trebuchet MS"/>
                <a:cs typeface="Trebuchet MS"/>
              </a:rPr>
              <a:t>my-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mysqlrelease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stable/mysql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--version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90" dirty="0">
                <a:solidFill>
                  <a:srgbClr val="1F114D"/>
                </a:solidFill>
                <a:latin typeface="Trebuchet MS"/>
                <a:cs typeface="Trebuchet MS"/>
              </a:rPr>
              <a:t>1.6.1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upgrade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1F114D"/>
                </a:solidFill>
                <a:latin typeface="Trebuchet MS"/>
                <a:cs typeface="Trebuchet MS"/>
              </a:rPr>
              <a:t>my-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mysqlrelease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stable/mysql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--version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1F114D"/>
                </a:solidFill>
                <a:latin typeface="Trebuchet MS"/>
                <a:cs typeface="Trebuchet MS"/>
              </a:rPr>
              <a:t>1.6.2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upgrade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1F114D"/>
                </a:solidFill>
                <a:latin typeface="Trebuchet MS"/>
                <a:cs typeface="Trebuchet MS"/>
              </a:rPr>
              <a:t>my-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mysqlrelease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stable/mysql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--version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1F114D"/>
                </a:solidFill>
                <a:latin typeface="Trebuchet MS"/>
                <a:cs typeface="Trebuchet MS"/>
              </a:rPr>
              <a:t>1.6.3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2115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35" dirty="0">
                <a:latin typeface="Trebuchet MS"/>
                <a:cs typeface="Trebuchet MS"/>
              </a:rPr>
              <a:t>List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releases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Helm</a:t>
            </a:r>
            <a:r>
              <a:rPr spc="-190" dirty="0"/>
              <a:t> </a:t>
            </a:r>
            <a:r>
              <a:rPr spc="180" dirty="0"/>
              <a:t>Upgrade </a:t>
            </a:r>
            <a:r>
              <a:rPr spc="229" dirty="0"/>
              <a:t>Commands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199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252629"/>
            <a:ext cx="1189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7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ls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805077"/>
            <a:ext cx="5365115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history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revisions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using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following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command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6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history</a:t>
            </a:r>
            <a:r>
              <a:rPr sz="1800" spc="-15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1F114D"/>
                </a:solidFill>
                <a:latin typeface="Trebuchet MS"/>
                <a:cs typeface="Trebuchet MS"/>
              </a:rPr>
              <a:t>my-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mysqlrelease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update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parameter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existing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release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0865" y="3462424"/>
            <a:ext cx="656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upgrade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1F114D"/>
                </a:solidFill>
                <a:latin typeface="Trebuchet MS"/>
                <a:cs typeface="Trebuchet MS"/>
              </a:rPr>
              <a:t>my-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mysqlrelease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stable/mysql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--version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1F114D"/>
                </a:solidFill>
                <a:latin typeface="Trebuchet MS"/>
                <a:cs typeface="Trebuchet MS"/>
              </a:rPr>
              <a:t>1.6.0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34071" y="3484268"/>
            <a:ext cx="537845" cy="274320"/>
          </a:xfrm>
          <a:prstGeom prst="rect">
            <a:avLst/>
          </a:prstGeom>
          <a:solidFill>
            <a:srgbClr val="FFE49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75" dirty="0">
                <a:solidFill>
                  <a:srgbClr val="1F114D"/>
                </a:solidFill>
                <a:latin typeface="Trebuchet MS"/>
                <a:cs typeface="Trebuchet MS"/>
              </a:rPr>
              <a:t>--</a:t>
            </a:r>
            <a:r>
              <a:rPr sz="1800" spc="70" dirty="0">
                <a:solidFill>
                  <a:srgbClr val="1F114D"/>
                </a:solidFill>
                <a:latin typeface="Trebuchet MS"/>
                <a:cs typeface="Trebuchet MS"/>
              </a:rPr>
              <a:t>set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0764" y="4036717"/>
            <a:ext cx="4594225" cy="274320"/>
          </a:xfrm>
          <a:prstGeom prst="rect">
            <a:avLst/>
          </a:prstGeom>
          <a:solidFill>
            <a:srgbClr val="FFE49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mysqlRootPassword="DontUseThisPassword"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3666" y="4567322"/>
            <a:ext cx="7557134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70" dirty="0">
                <a:latin typeface="Trebuchet MS"/>
                <a:cs typeface="Trebuchet MS"/>
              </a:rPr>
              <a:t>Verify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password</a:t>
            </a:r>
            <a:endParaRPr sz="1800">
              <a:latin typeface="Trebuchet MS"/>
              <a:cs typeface="Trebuchet MS"/>
            </a:endParaRPr>
          </a:p>
          <a:p>
            <a:pPr marL="926465" marR="5080" lvl="1" indent="-457200">
              <a:lnSpc>
                <a:spcPct val="201399"/>
              </a:lnSpc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kubectl</a:t>
            </a:r>
            <a:r>
              <a:rPr sz="1800" spc="-10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get</a:t>
            </a:r>
            <a:r>
              <a:rPr sz="1800" spc="-10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secret</a:t>
            </a:r>
            <a:r>
              <a:rPr sz="1800" spc="-10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--</a:t>
            </a:r>
            <a:r>
              <a:rPr sz="1800" spc="65" dirty="0">
                <a:solidFill>
                  <a:srgbClr val="1F114D"/>
                </a:solidFill>
                <a:latin typeface="Trebuchet MS"/>
                <a:cs typeface="Trebuchet MS"/>
              </a:rPr>
              <a:t>namespace</a:t>
            </a:r>
            <a:r>
              <a:rPr sz="1800" spc="-10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1F114D"/>
                </a:solidFill>
                <a:latin typeface="Trebuchet MS"/>
                <a:cs typeface="Trebuchet MS"/>
              </a:rPr>
              <a:t>default</a:t>
            </a:r>
            <a:r>
              <a:rPr sz="1800" spc="-10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1F114D"/>
                </a:solidFill>
                <a:latin typeface="Trebuchet MS"/>
                <a:cs typeface="Trebuchet MS"/>
              </a:rPr>
              <a:t>my-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mysqlrelease</a:t>
            </a:r>
            <a:r>
              <a:rPr sz="1800" spc="-10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90" dirty="0">
                <a:solidFill>
                  <a:srgbClr val="1F114D"/>
                </a:solidFill>
                <a:latin typeface="Trebuchet MS"/>
                <a:cs typeface="Trebuchet MS"/>
              </a:rPr>
              <a:t>o 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jsonpath="{.data.mysql-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root-password}"</a:t>
            </a:r>
            <a:r>
              <a:rPr sz="1800" spc="8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565" dirty="0">
                <a:solidFill>
                  <a:srgbClr val="1F114D"/>
                </a:solidFill>
                <a:latin typeface="Trebuchet MS"/>
                <a:cs typeface="Trebuchet MS"/>
              </a:rPr>
              <a:t>|</a:t>
            </a:r>
            <a:r>
              <a:rPr sz="1800" spc="8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base64</a:t>
            </a:r>
            <a:r>
              <a:rPr sz="1800" spc="8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1F114D"/>
                </a:solidFill>
                <a:latin typeface="Trebuchet MS"/>
                <a:cs typeface="Trebuchet MS"/>
              </a:rPr>
              <a:t>--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decode;</a:t>
            </a:r>
            <a:r>
              <a:rPr sz="1800" spc="8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echo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6094" y="700180"/>
            <a:ext cx="3788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0" dirty="0">
                <a:latin typeface="Trebuchet MS"/>
                <a:cs typeface="Trebuchet MS"/>
              </a:rPr>
              <a:t>Familiarity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Linux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commands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86094" y="1252629"/>
            <a:ext cx="6199505" cy="306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Basic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knowledge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networking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concepts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Basic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Knowledge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Networking(CIDR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blocks,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subnet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etc.)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35" dirty="0">
                <a:latin typeface="Trebuchet MS"/>
                <a:cs typeface="Trebuchet MS"/>
              </a:rPr>
              <a:t>Target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Audience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55" dirty="0">
                <a:latin typeface="Trebuchet MS"/>
                <a:cs typeface="Trebuchet MS"/>
              </a:rPr>
              <a:t>System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administrators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Software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developers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DevOps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role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Anyone</a:t>
            </a:r>
            <a:r>
              <a:rPr sz="1800" spc="-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Trebuchet MS"/>
                <a:cs typeface="Trebuchet MS"/>
              </a:rPr>
              <a:t>who</a:t>
            </a:r>
            <a:r>
              <a:rPr sz="1800" spc="-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wants</a:t>
            </a:r>
            <a:r>
              <a:rPr sz="1800" spc="-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r>
              <a:rPr sz="1800" spc="-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rebuchet MS"/>
                <a:cs typeface="Trebuchet MS"/>
              </a:rPr>
              <a:t>learn!!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99" y="1010022"/>
            <a:ext cx="4337891" cy="266056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Prerequisites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7419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0" dirty="0">
                <a:latin typeface="Trebuchet MS"/>
                <a:cs typeface="Trebuchet MS"/>
              </a:rPr>
              <a:t>included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as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part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Fedora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distribution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Linux,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owned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Red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Hat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3399154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5" dirty="0">
                <a:latin typeface="Trebuchet MS"/>
                <a:cs typeface="Trebuchet MS"/>
              </a:rPr>
              <a:t>available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for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latin typeface="Trebuchet MS"/>
                <a:cs typeface="Trebuchet MS"/>
              </a:rPr>
              <a:t>Red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Hat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Enterprise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Linux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latin typeface="Trebuchet MS"/>
                <a:cs typeface="Trebuchet MS"/>
              </a:rPr>
              <a:t>CentOS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latin typeface="Trebuchet MS"/>
                <a:cs typeface="Trebuchet MS"/>
              </a:rPr>
              <a:t>OpenSUSE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70" dirty="0">
                <a:latin typeface="Trebuchet MS"/>
                <a:cs typeface="Trebuchet MS"/>
              </a:rPr>
              <a:t>SUSE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Linux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Enterprise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latin typeface="Trebuchet MS"/>
                <a:cs typeface="Trebuchet MS"/>
              </a:rPr>
              <a:t>Debian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latin typeface="Trebuchet MS"/>
                <a:cs typeface="Trebuchet MS"/>
              </a:rPr>
              <a:t>Ubuntu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Not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available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for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latin typeface="Trebuchet MS"/>
                <a:cs typeface="Trebuchet MS"/>
              </a:rPr>
              <a:t>Windows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1614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See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history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34709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Helm</a:t>
            </a:r>
            <a:r>
              <a:rPr spc="-190" dirty="0"/>
              <a:t> </a:t>
            </a:r>
            <a:r>
              <a:rPr spc="95" dirty="0"/>
              <a:t>Rollback </a:t>
            </a:r>
            <a:r>
              <a:rPr spc="-175" dirty="0"/>
              <a:t>&amp;</a:t>
            </a:r>
            <a:r>
              <a:rPr spc="-185" dirty="0"/>
              <a:t> </a:t>
            </a:r>
            <a:r>
              <a:rPr spc="65" dirty="0"/>
              <a:t>Delete </a:t>
            </a:r>
            <a:r>
              <a:rPr spc="229" dirty="0"/>
              <a:t>Commands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200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252629"/>
            <a:ext cx="3566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6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history</a:t>
            </a:r>
            <a:r>
              <a:rPr sz="1800" spc="-15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1F114D"/>
                </a:solidFill>
                <a:latin typeface="Trebuchet MS"/>
                <a:cs typeface="Trebuchet MS"/>
              </a:rPr>
              <a:t>my-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mysqlrelease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805077"/>
            <a:ext cx="1346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Rollback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3666" y="2357526"/>
            <a:ext cx="4472940" cy="306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5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rollback</a:t>
            </a:r>
            <a:r>
              <a:rPr sz="1800" spc="-14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1F114D"/>
                </a:solidFill>
                <a:latin typeface="Trebuchet MS"/>
                <a:cs typeface="Trebuchet MS"/>
              </a:rPr>
              <a:t>my-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mysqlrelease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14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rollback</a:t>
            </a:r>
            <a:r>
              <a:rPr sz="1800" spc="-11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1F114D"/>
                </a:solidFill>
                <a:latin typeface="Trebuchet MS"/>
                <a:cs typeface="Trebuchet MS"/>
              </a:rPr>
              <a:t>my-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mysqlrelease</a:t>
            </a:r>
            <a:r>
              <a:rPr sz="1800" spc="-11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1F114D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5" dirty="0">
                <a:latin typeface="Trebuchet MS"/>
                <a:cs typeface="Trebuchet MS"/>
              </a:rPr>
              <a:t>Delete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release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now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5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1F114D"/>
                </a:solidFill>
                <a:latin typeface="Trebuchet MS"/>
                <a:cs typeface="Trebuchet MS"/>
              </a:rPr>
              <a:t>delete</a:t>
            </a:r>
            <a:r>
              <a:rPr sz="1800" spc="-14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1F114D"/>
                </a:solidFill>
                <a:latin typeface="Trebuchet MS"/>
                <a:cs typeface="Trebuchet MS"/>
              </a:rPr>
              <a:t>my-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mysqlrelease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70" dirty="0">
                <a:latin typeface="Trebuchet MS"/>
                <a:cs typeface="Trebuchet MS"/>
              </a:rPr>
              <a:t>Verify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release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has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been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deleted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now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7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ls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4428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see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configurable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options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chart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Customizing </a:t>
            </a:r>
            <a:r>
              <a:rPr dirty="0"/>
              <a:t>Helm’s</a:t>
            </a:r>
            <a:r>
              <a:rPr spc="-10" dirty="0"/>
              <a:t> Chart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201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252629"/>
            <a:ext cx="38881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4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show</a:t>
            </a:r>
            <a:r>
              <a:rPr sz="1800" spc="-14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values</a:t>
            </a:r>
            <a:r>
              <a:rPr sz="1800" spc="-14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stable/mariadb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805077"/>
            <a:ext cx="7058659" cy="416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30" dirty="0">
                <a:latin typeface="Trebuchet MS"/>
                <a:cs typeface="Trebuchet MS"/>
              </a:rPr>
              <a:t>override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any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these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settings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YAML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formatted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file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then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pass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file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during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installation</a:t>
            </a:r>
            <a:endParaRPr sz="1800">
              <a:latin typeface="Trebuchet MS"/>
              <a:cs typeface="Trebuchet MS"/>
            </a:endParaRPr>
          </a:p>
          <a:p>
            <a:pPr marL="926465" marR="219075" lvl="1" indent="-457200">
              <a:lnSpc>
                <a:spcPct val="201399"/>
              </a:lnSpc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echo</a:t>
            </a:r>
            <a:r>
              <a:rPr sz="1800" spc="-7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'{mariadbUser:</a:t>
            </a:r>
            <a:r>
              <a:rPr sz="1800" spc="-7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1F114D"/>
                </a:solidFill>
                <a:latin typeface="Trebuchet MS"/>
                <a:cs typeface="Trebuchet MS"/>
              </a:rPr>
              <a:t>admin,</a:t>
            </a:r>
            <a:r>
              <a:rPr sz="1800" spc="-7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mariadbDatabase:</a:t>
            </a:r>
            <a:r>
              <a:rPr sz="1800" spc="-7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admindb}'</a:t>
            </a:r>
            <a:r>
              <a:rPr sz="1800" spc="-6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1F114D"/>
                </a:solidFill>
                <a:latin typeface="Trebuchet MS"/>
                <a:cs typeface="Trebuchet MS"/>
              </a:rPr>
              <a:t>&gt;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config.yaml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1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install</a:t>
            </a:r>
            <a:r>
              <a:rPr sz="1800" spc="-10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-f</a:t>
            </a:r>
            <a:r>
              <a:rPr sz="1800" spc="-10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1F114D"/>
                </a:solidFill>
                <a:latin typeface="Trebuchet MS"/>
                <a:cs typeface="Trebuchet MS"/>
              </a:rPr>
              <a:t>config.yaml</a:t>
            </a:r>
            <a:r>
              <a:rPr sz="1800" spc="-10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stable/mariadb</a:t>
            </a:r>
            <a:r>
              <a:rPr sz="1800" spc="-10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--</a:t>
            </a:r>
            <a:r>
              <a:rPr sz="1800" spc="45" dirty="0">
                <a:solidFill>
                  <a:srgbClr val="1F114D"/>
                </a:solidFill>
                <a:latin typeface="Trebuchet MS"/>
                <a:cs typeface="Trebuchet MS"/>
              </a:rPr>
              <a:t>generate-</a:t>
            </a:r>
            <a:r>
              <a:rPr sz="1800" spc="35" dirty="0">
                <a:solidFill>
                  <a:srgbClr val="1F114D"/>
                </a:solidFill>
                <a:latin typeface="Trebuchet MS"/>
                <a:cs typeface="Trebuchet MS"/>
              </a:rPr>
              <a:t>name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creates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default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MariaDB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user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name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admin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grants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this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user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access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newly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created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admindb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database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14" dirty="0">
                <a:latin typeface="Trebuchet MS"/>
                <a:cs typeface="Trebuchet MS"/>
              </a:rPr>
              <a:t>will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accept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all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rest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defaults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chart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549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5" dirty="0">
                <a:latin typeface="Trebuchet MS"/>
                <a:cs typeface="Trebuchet MS"/>
              </a:rPr>
              <a:t>two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ways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pass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configuration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data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during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install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Customizing </a:t>
            </a:r>
            <a:r>
              <a:rPr dirty="0"/>
              <a:t>Helm’s</a:t>
            </a:r>
            <a:r>
              <a:rPr spc="-10" dirty="0"/>
              <a:t> Chart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202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252629"/>
            <a:ext cx="18345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--</a:t>
            </a:r>
            <a:r>
              <a:rPr sz="1800" spc="50" dirty="0">
                <a:solidFill>
                  <a:srgbClr val="264D12"/>
                </a:solidFill>
                <a:latin typeface="Trebuchet MS"/>
                <a:cs typeface="Trebuchet MS"/>
              </a:rPr>
              <a:t>values</a:t>
            </a:r>
            <a:r>
              <a:rPr sz="1800" spc="-10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or</a:t>
            </a:r>
            <a:r>
              <a:rPr sz="1800" spc="-10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f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805077"/>
            <a:ext cx="7152640" cy="306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3665" indent="-366395">
              <a:lnSpc>
                <a:spcPct val="100000"/>
              </a:lnSpc>
              <a:spcBef>
                <a:spcPts val="100"/>
              </a:spcBef>
              <a:buFont typeface="Arial"/>
              <a:buChar char="■"/>
              <a:tabLst>
                <a:tab pos="1383665" algn="l"/>
              </a:tabLst>
            </a:pPr>
            <a:r>
              <a:rPr sz="1800" dirty="0">
                <a:latin typeface="Trebuchet MS"/>
                <a:cs typeface="Trebuchet MS"/>
              </a:rPr>
              <a:t>Specify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YAML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file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overrides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75" dirty="0">
                <a:solidFill>
                  <a:srgbClr val="264D12"/>
                </a:solidFill>
                <a:latin typeface="Trebuchet MS"/>
                <a:cs typeface="Trebuchet MS"/>
              </a:rPr>
              <a:t>--</a:t>
            </a:r>
            <a:r>
              <a:rPr sz="1800" spc="70" dirty="0">
                <a:solidFill>
                  <a:srgbClr val="264D12"/>
                </a:solidFill>
                <a:latin typeface="Trebuchet MS"/>
                <a:cs typeface="Trebuchet MS"/>
              </a:rPr>
              <a:t>set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1383665" lvl="1" indent="-366395">
              <a:lnSpc>
                <a:spcPct val="100000"/>
              </a:lnSpc>
              <a:spcBef>
                <a:spcPts val="5"/>
              </a:spcBef>
              <a:buFont typeface="Arial"/>
              <a:buChar char="■"/>
              <a:tabLst>
                <a:tab pos="1383665" algn="l"/>
              </a:tabLst>
            </a:pPr>
            <a:r>
              <a:rPr sz="1800" dirty="0">
                <a:latin typeface="Trebuchet MS"/>
                <a:cs typeface="Trebuchet MS"/>
              </a:rPr>
              <a:t>Specify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overrides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command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line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rial"/>
              <a:buChar char="■"/>
            </a:pPr>
            <a:endParaRPr sz="1800">
              <a:latin typeface="Trebuchet MS"/>
              <a:cs typeface="Trebuchet MS"/>
            </a:endParaRPr>
          </a:p>
          <a:p>
            <a:pPr marL="1383665" lvl="1" indent="-366395">
              <a:lnSpc>
                <a:spcPct val="100000"/>
              </a:lnSpc>
              <a:spcBef>
                <a:spcPts val="5"/>
              </a:spcBef>
              <a:buFont typeface="Arial"/>
              <a:buChar char="■"/>
              <a:tabLst>
                <a:tab pos="1383665" algn="l"/>
              </a:tabLst>
            </a:pPr>
            <a:r>
              <a:rPr sz="1800" spc="75" dirty="0">
                <a:solidFill>
                  <a:srgbClr val="264D12"/>
                </a:solidFill>
                <a:latin typeface="Trebuchet MS"/>
                <a:cs typeface="Trebuchet MS"/>
              </a:rPr>
              <a:t>--</a:t>
            </a:r>
            <a:r>
              <a:rPr sz="1800" spc="95" dirty="0">
                <a:solidFill>
                  <a:srgbClr val="264D12"/>
                </a:solidFill>
                <a:latin typeface="Trebuchet MS"/>
                <a:cs typeface="Trebuchet MS"/>
              </a:rPr>
              <a:t>set</a:t>
            </a:r>
            <a:r>
              <a:rPr sz="1800" spc="-16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servers[0].port=80,servers[0].host=example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both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used?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75" dirty="0">
                <a:latin typeface="Trebuchet MS"/>
                <a:cs typeface="Trebuchet MS"/>
              </a:rPr>
              <a:t>--</a:t>
            </a:r>
            <a:r>
              <a:rPr sz="1800" spc="95" dirty="0">
                <a:latin typeface="Trebuchet MS"/>
                <a:cs typeface="Trebuchet MS"/>
              </a:rPr>
              <a:t>set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values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merged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into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--</a:t>
            </a:r>
            <a:r>
              <a:rPr sz="1800" spc="50" dirty="0">
                <a:latin typeface="Trebuchet MS"/>
                <a:cs typeface="Trebuchet MS"/>
              </a:rPr>
              <a:t>values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higher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precedence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2751455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5" dirty="0">
                <a:latin typeface="Trebuchet MS"/>
                <a:cs typeface="Trebuchet MS"/>
              </a:rPr>
              <a:t>Generate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chart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4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create</a:t>
            </a:r>
            <a:r>
              <a:rPr sz="1800" spc="-14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nginx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35" dirty="0">
                <a:solidFill>
                  <a:srgbClr val="1F114D"/>
                </a:solidFill>
                <a:latin typeface="Trebuchet MS"/>
                <a:cs typeface="Trebuchet MS"/>
              </a:rPr>
              <a:t>tree</a:t>
            </a:r>
            <a:r>
              <a:rPr sz="1800" spc="-1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nginx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Custom</a:t>
            </a:r>
            <a:r>
              <a:rPr spc="-170" dirty="0"/>
              <a:t> </a:t>
            </a:r>
            <a:r>
              <a:rPr spc="-10" dirty="0"/>
              <a:t>Helm’s Chart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203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888064" y="2222271"/>
            <a:ext cx="2299970" cy="412115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nginx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spc="-65" dirty="0">
                <a:solidFill>
                  <a:srgbClr val="264D12"/>
                </a:solidFill>
                <a:latin typeface="Trebuchet MS"/>
                <a:cs typeface="Trebuchet MS"/>
              </a:rPr>
              <a:t>|-</a:t>
            </a:r>
            <a:r>
              <a:rPr sz="1800" spc="-5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Chart.yaml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spc="-65" dirty="0">
                <a:solidFill>
                  <a:srgbClr val="264D12"/>
                </a:solidFill>
                <a:latin typeface="Trebuchet MS"/>
                <a:cs typeface="Trebuchet MS"/>
              </a:rPr>
              <a:t>|-</a:t>
            </a:r>
            <a:r>
              <a:rPr sz="1800" spc="-5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charts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spc="-65" dirty="0">
                <a:solidFill>
                  <a:srgbClr val="264D12"/>
                </a:solidFill>
                <a:latin typeface="Trebuchet MS"/>
                <a:cs typeface="Trebuchet MS"/>
              </a:rPr>
              <a:t>|-</a:t>
            </a:r>
            <a:r>
              <a:rPr sz="1800" spc="-5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templates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205740" algn="l"/>
              </a:tabLst>
            </a:pPr>
            <a:r>
              <a:rPr sz="1800" spc="-615" dirty="0">
                <a:solidFill>
                  <a:srgbClr val="264D12"/>
                </a:solidFill>
                <a:latin typeface="Trebuchet MS"/>
                <a:cs typeface="Trebuchet MS"/>
              </a:rPr>
              <a:t>|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	</a:t>
            </a:r>
            <a:r>
              <a:rPr sz="1800" spc="-65" dirty="0">
                <a:solidFill>
                  <a:srgbClr val="264D12"/>
                </a:solidFill>
                <a:latin typeface="Trebuchet MS"/>
                <a:cs typeface="Trebuchet MS"/>
              </a:rPr>
              <a:t>|-</a:t>
            </a:r>
            <a:r>
              <a:rPr sz="1800" spc="-5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NOTES.txt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205740" algn="l"/>
              </a:tabLst>
            </a:pPr>
            <a:r>
              <a:rPr sz="1800" spc="-615" dirty="0">
                <a:solidFill>
                  <a:srgbClr val="264D12"/>
                </a:solidFill>
                <a:latin typeface="Trebuchet MS"/>
                <a:cs typeface="Trebuchet MS"/>
              </a:rPr>
              <a:t>|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	</a:t>
            </a:r>
            <a:r>
              <a:rPr sz="1800" spc="-65" dirty="0">
                <a:solidFill>
                  <a:srgbClr val="264D12"/>
                </a:solidFill>
                <a:latin typeface="Trebuchet MS"/>
                <a:cs typeface="Trebuchet MS"/>
              </a:rPr>
              <a:t>|-</a:t>
            </a:r>
            <a:r>
              <a:rPr sz="1800" spc="-5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_helpers.tpl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205740" algn="l"/>
              </a:tabLst>
            </a:pPr>
            <a:r>
              <a:rPr sz="1800" spc="-615" dirty="0">
                <a:solidFill>
                  <a:srgbClr val="264D12"/>
                </a:solidFill>
                <a:latin typeface="Trebuchet MS"/>
                <a:cs typeface="Trebuchet MS"/>
              </a:rPr>
              <a:t>|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	</a:t>
            </a:r>
            <a:r>
              <a:rPr sz="1800" spc="-65" dirty="0">
                <a:solidFill>
                  <a:srgbClr val="264D12"/>
                </a:solidFill>
                <a:latin typeface="Trebuchet MS"/>
                <a:cs typeface="Trebuchet MS"/>
              </a:rPr>
              <a:t>|-</a:t>
            </a:r>
            <a:r>
              <a:rPr sz="1800" spc="-5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deployment.yaml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205740" algn="l"/>
              </a:tabLst>
            </a:pPr>
            <a:r>
              <a:rPr sz="1800" spc="-615" dirty="0">
                <a:solidFill>
                  <a:srgbClr val="264D12"/>
                </a:solidFill>
                <a:latin typeface="Trebuchet MS"/>
                <a:cs typeface="Trebuchet MS"/>
              </a:rPr>
              <a:t>|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	</a:t>
            </a:r>
            <a:r>
              <a:rPr sz="1800" spc="-65" dirty="0">
                <a:solidFill>
                  <a:srgbClr val="264D12"/>
                </a:solidFill>
                <a:latin typeface="Trebuchet MS"/>
                <a:cs typeface="Trebuchet MS"/>
              </a:rPr>
              <a:t>|-</a:t>
            </a:r>
            <a:r>
              <a:rPr sz="1800" spc="-5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ingress.yaml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205740" algn="l"/>
              </a:tabLst>
            </a:pPr>
            <a:r>
              <a:rPr sz="1800" spc="-615" dirty="0">
                <a:solidFill>
                  <a:srgbClr val="264D12"/>
                </a:solidFill>
                <a:latin typeface="Trebuchet MS"/>
                <a:cs typeface="Trebuchet MS"/>
              </a:rPr>
              <a:t>|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	`--</a:t>
            </a:r>
            <a:r>
              <a:rPr sz="1800" spc="-6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service.yaml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`--</a:t>
            </a:r>
            <a:r>
              <a:rPr sz="1800" spc="-6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values.yaml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2526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5" dirty="0">
                <a:latin typeface="Trebuchet MS"/>
                <a:cs typeface="Trebuchet MS"/>
              </a:rPr>
              <a:t>Templates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Directory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Custom</a:t>
            </a:r>
            <a:r>
              <a:rPr spc="-170" dirty="0"/>
              <a:t> </a:t>
            </a:r>
            <a:r>
              <a:rPr spc="-10" dirty="0"/>
              <a:t>Helm’s Chart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204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252629"/>
            <a:ext cx="5316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55" dirty="0">
                <a:latin typeface="Trebuchet MS"/>
                <a:cs typeface="Trebuchet MS"/>
              </a:rPr>
              <a:t>most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important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piece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helm's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chart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puzzle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805077"/>
            <a:ext cx="7860030" cy="361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35" dirty="0">
                <a:latin typeface="Trebuchet MS"/>
                <a:cs typeface="Trebuchet MS"/>
              </a:rPr>
              <a:t>definitions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services,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deployments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other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Kubernetes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objects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50" dirty="0">
                <a:latin typeface="Trebuchet MS"/>
                <a:cs typeface="Trebuchet MS"/>
              </a:rPr>
              <a:t>Helm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runs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each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file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this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directory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via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Go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template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rendering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engine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1383665" lvl="1" indent="-366395">
              <a:lnSpc>
                <a:spcPct val="100000"/>
              </a:lnSpc>
              <a:spcBef>
                <a:spcPts val="5"/>
              </a:spcBef>
              <a:buFont typeface="Arial"/>
              <a:buChar char="■"/>
              <a:tabLst>
                <a:tab pos="13836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service.yaml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rial"/>
              <a:buChar char="■"/>
            </a:pPr>
            <a:endParaRPr sz="1800">
              <a:latin typeface="Trebuchet MS"/>
              <a:cs typeface="Trebuchet MS"/>
            </a:endParaRPr>
          </a:p>
          <a:p>
            <a:pPr marL="1383665" lvl="1" indent="-366395">
              <a:lnSpc>
                <a:spcPct val="100000"/>
              </a:lnSpc>
              <a:spcBef>
                <a:spcPts val="5"/>
              </a:spcBef>
              <a:buFont typeface="Arial"/>
              <a:buChar char="■"/>
              <a:tabLst>
                <a:tab pos="13836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deployment.yaml</a:t>
            </a:r>
            <a:endParaRPr sz="1800">
              <a:latin typeface="Trebuchet MS"/>
              <a:cs typeface="Trebuchet MS"/>
            </a:endParaRPr>
          </a:p>
          <a:p>
            <a:pPr marL="469265" marR="561975" indent="-457200">
              <a:lnSpc>
                <a:spcPct val="201399"/>
              </a:lnSpc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dry-run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helm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install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enable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debug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inspect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generated definitions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install</a:t>
            </a:r>
            <a:r>
              <a:rPr sz="1800" spc="-1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nginx-release</a:t>
            </a:r>
            <a:r>
              <a:rPr sz="1800" spc="-13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nginx</a:t>
            </a:r>
            <a:r>
              <a:rPr sz="1800" spc="-1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1F114D"/>
                </a:solidFill>
                <a:latin typeface="Trebuchet MS"/>
                <a:cs typeface="Trebuchet MS"/>
              </a:rPr>
              <a:t>--</a:t>
            </a:r>
            <a:r>
              <a:rPr sz="1800" spc="65" dirty="0">
                <a:solidFill>
                  <a:srgbClr val="1F114D"/>
                </a:solidFill>
                <a:latin typeface="Trebuchet MS"/>
                <a:cs typeface="Trebuchet MS"/>
              </a:rPr>
              <a:t>dry-</a:t>
            </a:r>
            <a:r>
              <a:rPr sz="1800" spc="70" dirty="0">
                <a:solidFill>
                  <a:srgbClr val="1F114D"/>
                </a:solidFill>
                <a:latin typeface="Trebuchet MS"/>
                <a:cs typeface="Trebuchet MS"/>
              </a:rPr>
              <a:t>run</a:t>
            </a:r>
            <a:r>
              <a:rPr sz="1800" spc="-13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1F114D"/>
                </a:solidFill>
                <a:latin typeface="Trebuchet MS"/>
                <a:cs typeface="Trebuchet MS"/>
              </a:rPr>
              <a:t>--</a:t>
            </a:r>
            <a:r>
              <a:rPr sz="1800" spc="45" dirty="0">
                <a:solidFill>
                  <a:srgbClr val="1F114D"/>
                </a:solidFill>
                <a:latin typeface="Trebuchet MS"/>
                <a:cs typeface="Trebuchet MS"/>
              </a:rPr>
              <a:t>debug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140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30" dirty="0">
                <a:latin typeface="Trebuchet MS"/>
                <a:cs typeface="Trebuchet MS"/>
              </a:rPr>
              <a:t>Notes.txt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Custom</a:t>
            </a:r>
            <a:r>
              <a:rPr spc="-170" dirty="0"/>
              <a:t> </a:t>
            </a:r>
            <a:r>
              <a:rPr spc="-10" dirty="0"/>
              <a:t>Helm’s Chart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205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252629"/>
            <a:ext cx="4886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1F114D"/>
              </a:buClr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gets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prinited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after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helm’s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chart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installed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805077"/>
            <a:ext cx="7400925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Values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Clr>
                <a:srgbClr val="1F114D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latin typeface="Trebuchet MS"/>
                <a:cs typeface="Trebuchet MS"/>
              </a:rPr>
              <a:t>template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service.yaml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makes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Helm-</a:t>
            </a:r>
            <a:r>
              <a:rPr sz="1800" spc="-45" dirty="0">
                <a:latin typeface="Trebuchet MS"/>
                <a:cs typeface="Trebuchet MS"/>
              </a:rPr>
              <a:t>specific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objects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1383665" lvl="2" indent="-366395">
              <a:lnSpc>
                <a:spcPct val="100000"/>
              </a:lnSpc>
              <a:spcBef>
                <a:spcPts val="5"/>
              </a:spcBef>
              <a:buFont typeface="Arial"/>
              <a:buChar char="■"/>
              <a:tabLst>
                <a:tab pos="13836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.charts</a:t>
            </a:r>
            <a:endParaRPr sz="1800">
              <a:latin typeface="Trebuchet MS"/>
              <a:cs typeface="Trebuchet MS"/>
            </a:endParaRPr>
          </a:p>
          <a:p>
            <a:pPr lvl="2"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rial"/>
              <a:buChar char="■"/>
            </a:pPr>
            <a:endParaRPr sz="1800">
              <a:latin typeface="Trebuchet MS"/>
              <a:cs typeface="Trebuchet MS"/>
            </a:endParaRPr>
          </a:p>
          <a:p>
            <a:pPr marL="1383665" lvl="2" indent="-366395">
              <a:lnSpc>
                <a:spcPct val="100000"/>
              </a:lnSpc>
              <a:spcBef>
                <a:spcPts val="5"/>
              </a:spcBef>
              <a:buFont typeface="Arial"/>
              <a:buChar char="■"/>
              <a:tabLst>
                <a:tab pos="13836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.values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1173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5" dirty="0">
                <a:latin typeface="Trebuchet MS"/>
                <a:cs typeface="Trebuchet MS"/>
              </a:rPr>
              <a:t>.charts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Custom</a:t>
            </a:r>
            <a:r>
              <a:rPr spc="-170" dirty="0"/>
              <a:t> </a:t>
            </a:r>
            <a:r>
              <a:rPr spc="-10" dirty="0"/>
              <a:t>Helm’s Chart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206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252629"/>
            <a:ext cx="5826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1F114D"/>
              </a:buClr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provides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metadata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about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chart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our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definitions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805077"/>
            <a:ext cx="7450455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Clr>
                <a:srgbClr val="1F114D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spc="-110" dirty="0">
                <a:latin typeface="Trebuchet MS"/>
                <a:cs typeface="Trebuchet MS"/>
              </a:rPr>
              <a:t>eg: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name,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version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etc.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.values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Clr>
                <a:srgbClr val="1F114D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key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element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Helm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charts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Clr>
                <a:srgbClr val="1F114D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exposes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configuration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set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at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time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deployment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Clr>
                <a:srgbClr val="1F114D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latin typeface="Trebuchet MS"/>
                <a:cs typeface="Trebuchet MS"/>
              </a:rPr>
              <a:t>defaults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this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object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defined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values.yaml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file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4725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changing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default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value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service.port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Custom</a:t>
            </a:r>
            <a:r>
              <a:rPr spc="-170" dirty="0"/>
              <a:t> </a:t>
            </a:r>
            <a:r>
              <a:rPr spc="-10" dirty="0"/>
              <a:t>Helm’s Chart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207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252629"/>
            <a:ext cx="7414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install</a:t>
            </a:r>
            <a:r>
              <a:rPr sz="1800" spc="-13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nginx-r</a:t>
            </a:r>
            <a:r>
              <a:rPr sz="1800" spc="-13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1F114D"/>
                </a:solidFill>
                <a:latin typeface="Trebuchet MS"/>
                <a:cs typeface="Trebuchet MS"/>
              </a:rPr>
              <a:t>--</a:t>
            </a:r>
            <a:r>
              <a:rPr sz="1800" spc="65" dirty="0">
                <a:solidFill>
                  <a:srgbClr val="1F114D"/>
                </a:solidFill>
                <a:latin typeface="Trebuchet MS"/>
                <a:cs typeface="Trebuchet MS"/>
              </a:rPr>
              <a:t>dry-</a:t>
            </a:r>
            <a:r>
              <a:rPr sz="1800" spc="70" dirty="0">
                <a:solidFill>
                  <a:srgbClr val="1F114D"/>
                </a:solidFill>
                <a:latin typeface="Trebuchet MS"/>
                <a:cs typeface="Trebuchet MS"/>
              </a:rPr>
              <a:t>run</a:t>
            </a:r>
            <a:r>
              <a:rPr sz="1800" spc="-13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1F114D"/>
                </a:solidFill>
                <a:latin typeface="Trebuchet MS"/>
                <a:cs typeface="Trebuchet MS"/>
              </a:rPr>
              <a:t>--</a:t>
            </a:r>
            <a:r>
              <a:rPr sz="1800" spc="55" dirty="0">
                <a:solidFill>
                  <a:srgbClr val="1F114D"/>
                </a:solidFill>
                <a:latin typeface="Trebuchet MS"/>
                <a:cs typeface="Trebuchet MS"/>
              </a:rPr>
              <a:t>debug</a:t>
            </a:r>
            <a:r>
              <a:rPr sz="1800" spc="-13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nginx</a:t>
            </a:r>
            <a:r>
              <a:rPr sz="1800" spc="-13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1F114D"/>
                </a:solidFill>
                <a:latin typeface="Trebuchet MS"/>
                <a:cs typeface="Trebuchet MS"/>
              </a:rPr>
              <a:t>--</a:t>
            </a:r>
            <a:r>
              <a:rPr sz="1800" spc="95" dirty="0">
                <a:solidFill>
                  <a:srgbClr val="1F114D"/>
                </a:solidFill>
                <a:latin typeface="Trebuchet MS"/>
                <a:cs typeface="Trebuchet MS"/>
              </a:rPr>
              <a:t>set</a:t>
            </a:r>
            <a:r>
              <a:rPr sz="1800" spc="-13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service.port=9097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805077"/>
            <a:ext cx="641159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changing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value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service.type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NodePort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2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install</a:t>
            </a:r>
            <a:r>
              <a:rPr sz="1800" spc="-1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nginx-r</a:t>
            </a:r>
            <a:r>
              <a:rPr sz="1800" spc="-1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nginx</a:t>
            </a:r>
            <a:r>
              <a:rPr sz="1800" spc="-1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1F114D"/>
                </a:solidFill>
                <a:latin typeface="Trebuchet MS"/>
                <a:cs typeface="Trebuchet MS"/>
              </a:rPr>
              <a:t>--</a:t>
            </a:r>
            <a:r>
              <a:rPr sz="1800" spc="95" dirty="0">
                <a:solidFill>
                  <a:srgbClr val="1F114D"/>
                </a:solidFill>
                <a:latin typeface="Trebuchet MS"/>
                <a:cs typeface="Trebuchet MS"/>
              </a:rPr>
              <a:t>set</a:t>
            </a:r>
            <a:r>
              <a:rPr sz="1800" spc="-1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service.type=NodePort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4152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copy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64D12"/>
                </a:solidFill>
                <a:latin typeface="Trebuchet MS"/>
                <a:cs typeface="Trebuchet MS"/>
              </a:rPr>
              <a:t>values.yml</a:t>
            </a:r>
            <a:r>
              <a:rPr sz="1800" spc="-11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myvalues.yml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Custom</a:t>
            </a:r>
            <a:r>
              <a:rPr spc="-170" dirty="0"/>
              <a:t> </a:t>
            </a:r>
            <a:r>
              <a:rPr spc="-10" dirty="0"/>
              <a:t>Helm’s Chart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208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252629"/>
            <a:ext cx="3025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1F114D"/>
              </a:buClr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set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your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own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parameters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805077"/>
            <a:ext cx="6542405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3665" indent="-366395">
              <a:lnSpc>
                <a:spcPct val="100000"/>
              </a:lnSpc>
              <a:spcBef>
                <a:spcPts val="100"/>
              </a:spcBef>
              <a:buFont typeface="Arial"/>
              <a:buChar char="■"/>
              <a:tabLst>
                <a:tab pos="13836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image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rial"/>
              <a:buChar char="■"/>
            </a:pPr>
            <a:endParaRPr sz="1800">
              <a:latin typeface="Trebuchet MS"/>
              <a:cs typeface="Trebuchet MS"/>
            </a:endParaRPr>
          </a:p>
          <a:p>
            <a:pPr marL="1383665" indent="-366395">
              <a:lnSpc>
                <a:spcPct val="100000"/>
              </a:lnSpc>
              <a:spcBef>
                <a:spcPts val="5"/>
              </a:spcBef>
              <a:buFont typeface="Arial"/>
              <a:buChar char="■"/>
              <a:tabLst>
                <a:tab pos="13836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serviceType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Clr>
                <a:srgbClr val="1F114D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spc="-25" dirty="0">
                <a:latin typeface="Trebuchet MS"/>
                <a:cs typeface="Trebuchet MS"/>
              </a:rPr>
              <a:t>configure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all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other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necessary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details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make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it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function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Upgrade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using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below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command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9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upgrade</a:t>
            </a:r>
            <a:r>
              <a:rPr sz="1800" spc="-9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nginx-r</a:t>
            </a:r>
            <a:r>
              <a:rPr sz="1800" spc="-9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nginx</a:t>
            </a:r>
            <a:r>
              <a:rPr sz="1800" spc="-9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-f</a:t>
            </a:r>
            <a:r>
              <a:rPr sz="1800" spc="-9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myvalues.yml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522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tool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accessed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through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helm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CLI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Helm</a:t>
            </a:r>
            <a:r>
              <a:rPr spc="-190" dirty="0"/>
              <a:t> </a:t>
            </a:r>
            <a:r>
              <a:rPr spc="95" dirty="0"/>
              <a:t>Plugin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209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252629"/>
            <a:ext cx="7176134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not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built-</a:t>
            </a:r>
            <a:r>
              <a:rPr sz="1800" spc="-15" dirty="0">
                <a:latin typeface="Trebuchet MS"/>
                <a:cs typeface="Trebuchet MS"/>
              </a:rPr>
              <a:t>in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Helm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codebase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add-</a:t>
            </a:r>
            <a:r>
              <a:rPr sz="1800" spc="65" dirty="0">
                <a:latin typeface="Trebuchet MS"/>
                <a:cs typeface="Trebuchet MS"/>
              </a:rPr>
              <a:t>on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tools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integrate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seamlessly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Helm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provide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way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extend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core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feature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set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Helm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added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removed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from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Helm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installation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no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impact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core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Helm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tool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written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any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programming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language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integrate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Helm,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will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show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up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helm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help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other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places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Installing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Plugin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helm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plugin</a:t>
            </a:r>
            <a:r>
              <a:rPr sz="1800" spc="-13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64D12"/>
                </a:solidFill>
                <a:latin typeface="Trebuchet MS"/>
                <a:cs typeface="Trebuchet MS"/>
              </a:rPr>
              <a:t>install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&lt;path|url&gt;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255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website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says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6641465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doing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same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tasks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over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over?</a:t>
            </a:r>
            <a:endParaRPr sz="1800">
              <a:latin typeface="Trebuchet MS"/>
              <a:cs typeface="Trebuchet MS"/>
            </a:endParaRPr>
          </a:p>
          <a:p>
            <a:pPr marL="469265" marR="5080" indent="-457200">
              <a:lnSpc>
                <a:spcPct val="201399"/>
              </a:lnSpc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solve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problems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once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then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automate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your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solutions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going forward?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here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help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9087" y="2251270"/>
            <a:ext cx="5831988" cy="4111416"/>
          </a:xfrm>
          <a:prstGeom prst="rect">
            <a:avLst/>
          </a:prstGeom>
        </p:spPr>
      </p:pic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71475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5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plugin</a:t>
            </a:r>
            <a:r>
              <a:rPr sz="1800" spc="-5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install</a:t>
            </a:r>
            <a:r>
              <a:rPr sz="1800" spc="-5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u="heavy" spc="-30" dirty="0">
                <a:solidFill>
                  <a:srgbClr val="1F114D"/>
                </a:solidFill>
                <a:uFill>
                  <a:solidFill>
                    <a:srgbClr val="1F114D"/>
                  </a:solidFill>
                </a:uFill>
                <a:latin typeface="Trebuchet MS"/>
                <a:cs typeface="Trebuchet MS"/>
                <a:hlinkClick r:id="rId2"/>
              </a:rPr>
              <a:t>https://github.com/technosophos/helm-</a:t>
            </a:r>
            <a:r>
              <a:rPr sz="1800" u="heavy" spc="-10" dirty="0">
                <a:solidFill>
                  <a:srgbClr val="1F114D"/>
                </a:solidFill>
                <a:uFill>
                  <a:solidFill>
                    <a:srgbClr val="1F114D"/>
                  </a:solidFill>
                </a:uFill>
                <a:latin typeface="Trebuchet MS"/>
                <a:cs typeface="Trebuchet MS"/>
                <a:hlinkClick r:id="rId2"/>
              </a:rPr>
              <a:t>github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Helm</a:t>
            </a:r>
            <a:r>
              <a:rPr spc="-190" dirty="0"/>
              <a:t> </a:t>
            </a:r>
            <a:r>
              <a:rPr spc="95" dirty="0"/>
              <a:t>Plugin </a:t>
            </a:r>
            <a:r>
              <a:rPr spc="-10" dirty="0"/>
              <a:t>Installation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252629"/>
            <a:ext cx="7089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helm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plugins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have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top-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directory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then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plugin.yaml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file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805077"/>
            <a:ext cx="6000115" cy="416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SXDG_DATA_HOME/helm/plugins/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565150">
              <a:lnSpc>
                <a:spcPct val="100000"/>
              </a:lnSpc>
              <a:spcBef>
                <a:spcPts val="5"/>
              </a:spcBef>
            </a:pPr>
            <a:r>
              <a:rPr sz="1800" spc="-185" dirty="0">
                <a:solidFill>
                  <a:srgbClr val="264D12"/>
                </a:solidFill>
                <a:latin typeface="Trebuchet MS"/>
                <a:cs typeface="Trebuchet MS"/>
              </a:rPr>
              <a:t>|-</a:t>
            </a:r>
            <a:r>
              <a:rPr sz="1800" spc="-15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keybase/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800" spc="-615" dirty="0">
                <a:solidFill>
                  <a:srgbClr val="264D12"/>
                </a:solidFill>
                <a:latin typeface="Trebuchet MS"/>
                <a:cs typeface="Trebuchet MS"/>
              </a:rPr>
              <a:t>|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800" spc="-185" dirty="0">
                <a:solidFill>
                  <a:srgbClr val="264D12"/>
                </a:solidFill>
                <a:latin typeface="Trebuchet MS"/>
                <a:cs typeface="Trebuchet MS"/>
              </a:rPr>
              <a:t>|-</a:t>
            </a:r>
            <a:r>
              <a:rPr sz="1800" spc="-15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plugin.yaml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800" spc="-185" dirty="0">
                <a:solidFill>
                  <a:srgbClr val="264D12"/>
                </a:solidFill>
                <a:latin typeface="Trebuchet MS"/>
                <a:cs typeface="Trebuchet MS"/>
              </a:rPr>
              <a:t>|-</a:t>
            </a:r>
            <a:r>
              <a:rPr sz="1800" spc="-15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keybase.sh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core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plugin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simple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YAML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file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named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plugin.yaml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7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env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4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plugin</a:t>
            </a:r>
            <a:r>
              <a:rPr sz="1800" spc="-14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list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4482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cd</a:t>
            </a:r>
            <a:r>
              <a:rPr sz="1800" spc="-15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1F114D"/>
                </a:solidFill>
                <a:latin typeface="Trebuchet MS"/>
                <a:cs typeface="Trebuchet MS"/>
              </a:rPr>
              <a:t>/home/vagrant/.cache/helm/plugins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Helm</a:t>
            </a:r>
            <a:r>
              <a:rPr spc="-190" dirty="0"/>
              <a:t> </a:t>
            </a:r>
            <a:r>
              <a:rPr spc="160" dirty="0"/>
              <a:t>Custom </a:t>
            </a:r>
            <a:r>
              <a:rPr spc="95" dirty="0"/>
              <a:t>Plugin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252629"/>
            <a:ext cx="160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mkdir</a:t>
            </a:r>
            <a:r>
              <a:rPr sz="1800" spc="-17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hello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805077"/>
            <a:ext cx="6893559" cy="3862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cd</a:t>
            </a:r>
            <a:r>
              <a:rPr sz="1800" spc="-15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hello</a:t>
            </a:r>
            <a:endParaRPr sz="1800">
              <a:latin typeface="Trebuchet MS"/>
              <a:cs typeface="Trebuchet MS"/>
            </a:endParaRPr>
          </a:p>
          <a:p>
            <a:pPr marL="469265" marR="4167504" indent="-457200">
              <a:lnSpc>
                <a:spcPct val="201399"/>
              </a:lnSpc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cat</a:t>
            </a:r>
            <a:r>
              <a:rPr sz="1800" spc="-11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1F114D"/>
                </a:solidFill>
                <a:latin typeface="Trebuchet MS"/>
                <a:cs typeface="Trebuchet MS"/>
              </a:rPr>
              <a:t>&lt;&lt;EOF&gt;</a:t>
            </a:r>
            <a:r>
              <a:rPr sz="1800" spc="-10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1F114D"/>
                </a:solidFill>
                <a:latin typeface="Trebuchet MS"/>
                <a:cs typeface="Trebuchet MS"/>
              </a:rPr>
              <a:t>plugin.yaml </a:t>
            </a:r>
            <a:r>
              <a:rPr sz="1800" spc="-60" dirty="0">
                <a:solidFill>
                  <a:srgbClr val="1F114D"/>
                </a:solidFill>
                <a:latin typeface="Trebuchet MS"/>
                <a:cs typeface="Trebuchet MS"/>
              </a:rPr>
              <a:t>name:</a:t>
            </a:r>
            <a:r>
              <a:rPr sz="1800" spc="-12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"hello"</a:t>
            </a:r>
            <a:endParaRPr sz="1800">
              <a:latin typeface="Trebuchet MS"/>
              <a:cs typeface="Trebuchet MS"/>
            </a:endParaRPr>
          </a:p>
          <a:p>
            <a:pPr marL="469265" marR="4625975">
              <a:lnSpc>
                <a:spcPct val="149300"/>
              </a:lnSpc>
            </a:pPr>
            <a:r>
              <a:rPr sz="1800" spc="-55" dirty="0">
                <a:solidFill>
                  <a:srgbClr val="1F114D"/>
                </a:solidFill>
                <a:latin typeface="Trebuchet MS"/>
                <a:cs typeface="Trebuchet MS"/>
              </a:rPr>
              <a:t>version:</a:t>
            </a:r>
            <a:r>
              <a:rPr sz="1800" spc="-1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"0.1.0" </a:t>
            </a:r>
            <a:r>
              <a:rPr sz="1800" spc="-35" dirty="0">
                <a:solidFill>
                  <a:srgbClr val="1F114D"/>
                </a:solidFill>
                <a:latin typeface="Trebuchet MS"/>
                <a:cs typeface="Trebuchet MS"/>
              </a:rPr>
              <a:t>usage:</a:t>
            </a:r>
            <a:r>
              <a:rPr sz="1800" spc="-14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1F114D"/>
                </a:solidFill>
                <a:latin typeface="Trebuchet MS"/>
                <a:cs typeface="Trebuchet MS"/>
              </a:rPr>
              <a:t>"Say</a:t>
            </a:r>
            <a:r>
              <a:rPr sz="1800" spc="-14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hello" </a:t>
            </a:r>
            <a:r>
              <a:rPr sz="1800" spc="-45" dirty="0">
                <a:solidFill>
                  <a:srgbClr val="1F114D"/>
                </a:solidFill>
                <a:latin typeface="Trebuchet MS"/>
                <a:cs typeface="Trebuchet MS"/>
              </a:rPr>
              <a:t>description:</a:t>
            </a:r>
            <a:r>
              <a:rPr sz="1800" spc="-6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|-</a:t>
            </a:r>
            <a:endParaRPr sz="1800">
              <a:latin typeface="Trebuchet MS"/>
              <a:cs typeface="Trebuchet MS"/>
            </a:endParaRPr>
          </a:p>
          <a:p>
            <a:pPr marL="469265" marR="5080" indent="95250">
              <a:lnSpc>
                <a:spcPct val="149300"/>
              </a:lnSpc>
            </a:pP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This</a:t>
            </a:r>
            <a:r>
              <a:rPr sz="1800" spc="-1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is</a:t>
            </a:r>
            <a:r>
              <a:rPr sz="1800" spc="-1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1F114D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demonstration</a:t>
            </a:r>
            <a:r>
              <a:rPr sz="1800" spc="-1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plugin</a:t>
            </a:r>
            <a:r>
              <a:rPr sz="1800" spc="-114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that</a:t>
            </a:r>
            <a:r>
              <a:rPr sz="1800" spc="-1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prints</a:t>
            </a:r>
            <a:r>
              <a:rPr sz="1800" spc="-114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1F114D"/>
                </a:solidFill>
                <a:latin typeface="Trebuchet MS"/>
                <a:cs typeface="Trebuchet MS"/>
              </a:rPr>
              <a:t>Hello</a:t>
            </a:r>
            <a:r>
              <a:rPr sz="1800" spc="-1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and</a:t>
            </a:r>
            <a:r>
              <a:rPr sz="1800" spc="-114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then</a:t>
            </a:r>
            <a:r>
              <a:rPr sz="1800" spc="-1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exists. 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command:</a:t>
            </a:r>
            <a:r>
              <a:rPr sz="1800" spc="-9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"env"</a:t>
            </a:r>
            <a:endParaRPr sz="18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1065"/>
              </a:spcBef>
            </a:pP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EOF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847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cd</a:t>
            </a:r>
            <a:r>
              <a:rPr sz="1800" spc="-15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400" dirty="0">
                <a:solidFill>
                  <a:srgbClr val="1F114D"/>
                </a:solidFill>
                <a:latin typeface="Trebuchet MS"/>
                <a:cs typeface="Trebuchet MS"/>
              </a:rPr>
              <a:t>..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Helm</a:t>
            </a:r>
            <a:r>
              <a:rPr spc="-190" dirty="0"/>
              <a:t> </a:t>
            </a:r>
            <a:r>
              <a:rPr spc="160" dirty="0"/>
              <a:t>Custom </a:t>
            </a:r>
            <a:r>
              <a:rPr spc="95" dirty="0"/>
              <a:t>Plugin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252629"/>
            <a:ext cx="2834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plugin</a:t>
            </a:r>
            <a:r>
              <a:rPr sz="1800" spc="-13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install</a:t>
            </a:r>
            <a:r>
              <a:rPr sz="1800" spc="-1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hello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805077"/>
            <a:ext cx="1513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7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hello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7938134" cy="5376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One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more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example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cd</a:t>
            </a:r>
            <a:r>
              <a:rPr sz="1800" spc="-15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1F114D"/>
                </a:solidFill>
                <a:latin typeface="Trebuchet MS"/>
                <a:cs typeface="Trebuchet MS"/>
              </a:rPr>
              <a:t>~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mkdir</a:t>
            </a:r>
            <a:r>
              <a:rPr sz="1800" spc="-17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edge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cd</a:t>
            </a:r>
            <a:r>
              <a:rPr sz="1800" spc="-15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edge</a:t>
            </a:r>
            <a:endParaRPr sz="1800">
              <a:latin typeface="Trebuchet MS"/>
              <a:cs typeface="Trebuchet MS"/>
            </a:endParaRPr>
          </a:p>
          <a:p>
            <a:pPr marL="926465" marR="4754880" lvl="1" indent="-457200">
              <a:lnSpc>
                <a:spcPct val="149300"/>
              </a:lnSpc>
              <a:spcBef>
                <a:spcPts val="1125"/>
              </a:spcBef>
              <a:buFont typeface="AoyagiKouzanFontT"/>
              <a:buChar char="❖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cat</a:t>
            </a:r>
            <a:r>
              <a:rPr sz="1800" spc="-11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1F114D"/>
                </a:solidFill>
                <a:latin typeface="Trebuchet MS"/>
                <a:cs typeface="Trebuchet MS"/>
              </a:rPr>
              <a:t>&lt;&lt;EOF&gt;</a:t>
            </a:r>
            <a:r>
              <a:rPr sz="1800" spc="-10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1F114D"/>
                </a:solidFill>
                <a:latin typeface="Trebuchet MS"/>
                <a:cs typeface="Trebuchet MS"/>
              </a:rPr>
              <a:t>plugin.yaml </a:t>
            </a:r>
            <a:r>
              <a:rPr sz="1800" spc="-60" dirty="0">
                <a:solidFill>
                  <a:srgbClr val="1F114D"/>
                </a:solidFill>
                <a:latin typeface="Trebuchet MS"/>
                <a:cs typeface="Trebuchet MS"/>
              </a:rPr>
              <a:t>name:</a:t>
            </a:r>
            <a:r>
              <a:rPr sz="1800" spc="-12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1F114D"/>
                </a:solidFill>
                <a:latin typeface="Trebuchet MS"/>
                <a:cs typeface="Trebuchet MS"/>
              </a:rPr>
              <a:t>"edge"</a:t>
            </a: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1065"/>
              </a:spcBef>
            </a:pPr>
            <a:r>
              <a:rPr sz="1800" spc="-55" dirty="0">
                <a:solidFill>
                  <a:srgbClr val="1F114D"/>
                </a:solidFill>
                <a:latin typeface="Trebuchet MS"/>
                <a:cs typeface="Trebuchet MS"/>
              </a:rPr>
              <a:t>version:</a:t>
            </a:r>
            <a:r>
              <a:rPr sz="1800" spc="-1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"0.1.0"</a:t>
            </a:r>
            <a:endParaRPr sz="1800">
              <a:latin typeface="Trebuchet MS"/>
              <a:cs typeface="Trebuchet MS"/>
            </a:endParaRPr>
          </a:p>
          <a:p>
            <a:pPr marL="926465" marR="4695825">
              <a:lnSpc>
                <a:spcPct val="149300"/>
              </a:lnSpc>
            </a:pPr>
            <a:r>
              <a:rPr sz="1800" spc="-35" dirty="0">
                <a:solidFill>
                  <a:srgbClr val="1F114D"/>
                </a:solidFill>
                <a:latin typeface="Trebuchet MS"/>
                <a:cs typeface="Trebuchet MS"/>
              </a:rPr>
              <a:t>usage:</a:t>
            </a:r>
            <a:r>
              <a:rPr sz="1800" spc="-14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1F114D"/>
                </a:solidFill>
                <a:latin typeface="Trebuchet MS"/>
                <a:cs typeface="Trebuchet MS"/>
              </a:rPr>
              <a:t>"Do</a:t>
            </a:r>
            <a:r>
              <a:rPr sz="1800" spc="-14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Something" </a:t>
            </a:r>
            <a:r>
              <a:rPr sz="1800" spc="-45" dirty="0">
                <a:solidFill>
                  <a:srgbClr val="1F114D"/>
                </a:solidFill>
                <a:latin typeface="Trebuchet MS"/>
                <a:cs typeface="Trebuchet MS"/>
              </a:rPr>
              <a:t>description:</a:t>
            </a:r>
            <a:r>
              <a:rPr sz="1800" spc="-6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|-</a:t>
            </a:r>
            <a:endParaRPr sz="1800">
              <a:latin typeface="Trebuchet MS"/>
              <a:cs typeface="Trebuchet MS"/>
            </a:endParaRPr>
          </a:p>
          <a:p>
            <a:pPr marL="926465" marR="5080" indent="95250">
              <a:lnSpc>
                <a:spcPct val="149300"/>
              </a:lnSpc>
            </a:pP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This</a:t>
            </a:r>
            <a:r>
              <a:rPr sz="1800" spc="-1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is</a:t>
            </a:r>
            <a:r>
              <a:rPr sz="1800" spc="-1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1F114D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demonstration</a:t>
            </a:r>
            <a:r>
              <a:rPr sz="1800" spc="-1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plugin</a:t>
            </a:r>
            <a:r>
              <a:rPr sz="1800" spc="-1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that</a:t>
            </a:r>
            <a:r>
              <a:rPr sz="1800" spc="-114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executes</a:t>
            </a:r>
            <a:r>
              <a:rPr sz="1800" spc="-1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1F114D"/>
                </a:solidFill>
                <a:latin typeface="Trebuchet MS"/>
                <a:cs typeface="Trebuchet MS"/>
              </a:rPr>
              <a:t>a</a:t>
            </a:r>
            <a:r>
              <a:rPr sz="1800" spc="-1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script</a:t>
            </a:r>
            <a:r>
              <a:rPr sz="1800" spc="-114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and</a:t>
            </a:r>
            <a:r>
              <a:rPr sz="1800" spc="-1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then</a:t>
            </a:r>
            <a:r>
              <a:rPr sz="1800" spc="-1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exists. 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command:</a:t>
            </a:r>
            <a:r>
              <a:rPr sz="1800" spc="-9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"SHELM_PLUGIN_DIR/dosomething.sh"</a:t>
            </a: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1065"/>
              </a:spcBef>
            </a:pP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EOF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Helm</a:t>
            </a:r>
            <a:r>
              <a:rPr spc="-190" dirty="0"/>
              <a:t> </a:t>
            </a:r>
            <a:r>
              <a:rPr spc="160" dirty="0"/>
              <a:t>Custom </a:t>
            </a:r>
            <a:r>
              <a:rPr spc="95" dirty="0"/>
              <a:t>Plugin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213</a:t>
            </a:fld>
            <a:endParaRPr spc="-25" dirty="0"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2403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One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more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example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Helm</a:t>
            </a:r>
            <a:r>
              <a:rPr spc="-190" dirty="0"/>
              <a:t> </a:t>
            </a:r>
            <a:r>
              <a:rPr spc="160" dirty="0"/>
              <a:t>Custom </a:t>
            </a:r>
            <a:r>
              <a:rPr spc="95" dirty="0"/>
              <a:t>Plugin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252629"/>
            <a:ext cx="3185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cat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&lt;&lt;EOF&gt;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dosomething.sh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669823"/>
            <a:ext cx="3633470" cy="426402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165"/>
              </a:spcBef>
            </a:pP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#!/bin/bash</a:t>
            </a:r>
            <a:endParaRPr sz="1800">
              <a:latin typeface="Trebuchet MS"/>
              <a:cs typeface="Trebuchet MS"/>
            </a:endParaRPr>
          </a:p>
          <a:p>
            <a:pPr marL="469265" marR="5080">
              <a:lnSpc>
                <a:spcPct val="149300"/>
              </a:lnSpc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echo</a:t>
            </a:r>
            <a:r>
              <a:rPr sz="1800" spc="-14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1F114D"/>
                </a:solidFill>
                <a:latin typeface="Trebuchet MS"/>
                <a:cs typeface="Trebuchet MS"/>
              </a:rPr>
              <a:t>"Hello</a:t>
            </a:r>
            <a:r>
              <a:rPr sz="1800" spc="-14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from</a:t>
            </a:r>
            <a:r>
              <a:rPr sz="1800" spc="-14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1F114D"/>
                </a:solidFill>
                <a:latin typeface="Trebuchet MS"/>
                <a:cs typeface="Trebuchet MS"/>
              </a:rPr>
              <a:t>a</a:t>
            </a:r>
            <a:r>
              <a:rPr sz="1800" spc="-14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4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plugin"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echo</a:t>
            </a:r>
            <a:r>
              <a:rPr sz="1800" spc="-1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1F114D"/>
                </a:solidFill>
                <a:latin typeface="Trebuchet MS"/>
                <a:cs typeface="Trebuchet MS"/>
              </a:rPr>
              <a:t>"PARAMS"</a:t>
            </a:r>
            <a:endParaRPr sz="18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1065"/>
              </a:spcBef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echo</a:t>
            </a:r>
            <a:r>
              <a:rPr sz="1800" spc="-1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1F114D"/>
                </a:solidFill>
                <a:latin typeface="Trebuchet MS"/>
                <a:cs typeface="Trebuchet MS"/>
              </a:rPr>
              <a:t>S*</a:t>
            </a:r>
            <a:endParaRPr sz="18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1065"/>
              </a:spcBef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echo</a:t>
            </a:r>
            <a:r>
              <a:rPr sz="1800" spc="-1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"ENVIRONMENT"</a:t>
            </a:r>
            <a:endParaRPr sz="18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1065"/>
              </a:spcBef>
            </a:pP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env</a:t>
            </a:r>
            <a:endParaRPr sz="1800">
              <a:latin typeface="Trebuchet MS"/>
              <a:cs typeface="Trebuchet MS"/>
            </a:endParaRPr>
          </a:p>
          <a:p>
            <a:pPr marL="469265" marR="1229360">
              <a:lnSpc>
                <a:spcPct val="149300"/>
              </a:lnSpc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echo</a:t>
            </a:r>
            <a:r>
              <a:rPr sz="1800" spc="-1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SHELM_HOME 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EOF</a:t>
            </a: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106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chmod</a:t>
            </a:r>
            <a:r>
              <a:rPr sz="1800" spc="-8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1F114D"/>
                </a:solidFill>
                <a:latin typeface="Trebuchet MS"/>
                <a:cs typeface="Trebuchet MS"/>
              </a:rPr>
              <a:t>777</a:t>
            </a:r>
            <a:r>
              <a:rPr sz="1800" spc="-8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dosomething.sh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1F114D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cd</a:t>
            </a:r>
            <a:r>
              <a:rPr sz="1800" spc="-15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400" dirty="0">
                <a:solidFill>
                  <a:srgbClr val="1F114D"/>
                </a:solidFill>
                <a:latin typeface="Trebuchet MS"/>
                <a:cs typeface="Trebuchet MS"/>
              </a:rPr>
              <a:t>..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285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plugin</a:t>
            </a:r>
            <a:r>
              <a:rPr sz="1800" spc="-13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install</a:t>
            </a:r>
            <a:r>
              <a:rPr sz="1800" spc="-1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edge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Helm</a:t>
            </a:r>
            <a:r>
              <a:rPr spc="-190" dirty="0"/>
              <a:t> </a:t>
            </a:r>
            <a:r>
              <a:rPr spc="160" dirty="0"/>
              <a:t>Custom </a:t>
            </a:r>
            <a:r>
              <a:rPr spc="95" dirty="0"/>
              <a:t>Plugin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252629"/>
            <a:ext cx="1534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7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edge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805077"/>
            <a:ext cx="3019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helm</a:t>
            </a:r>
            <a:r>
              <a:rPr sz="1800" spc="-15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plugin</a:t>
            </a:r>
            <a:r>
              <a:rPr sz="1800" spc="-15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remove</a:t>
            </a:r>
            <a:r>
              <a:rPr sz="1800" spc="-15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edge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1760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use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hooks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Helm</a:t>
            </a:r>
            <a:r>
              <a:rPr spc="-190" dirty="0"/>
              <a:t> </a:t>
            </a:r>
            <a:r>
              <a:rPr spc="220" dirty="0"/>
              <a:t>Hooks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252629"/>
            <a:ext cx="7066915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Execute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Job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backup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database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before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installing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new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chart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execute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second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job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after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upgrade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order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restore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Run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Job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before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deleting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release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154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pre-</a:t>
            </a:r>
            <a:r>
              <a:rPr sz="1800" spc="-10" dirty="0">
                <a:latin typeface="Trebuchet MS"/>
                <a:cs typeface="Trebuchet MS"/>
              </a:rPr>
              <a:t>install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Helm</a:t>
            </a:r>
            <a:r>
              <a:rPr spc="-190" dirty="0"/>
              <a:t> </a:t>
            </a:r>
            <a:r>
              <a:rPr spc="175" dirty="0"/>
              <a:t>Hook </a:t>
            </a:r>
            <a:r>
              <a:rPr spc="65" dirty="0"/>
              <a:t>Type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252629"/>
            <a:ext cx="166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post-</a:t>
            </a:r>
            <a:r>
              <a:rPr sz="1800" spc="-10" dirty="0">
                <a:latin typeface="Trebuchet MS"/>
                <a:cs typeface="Trebuchet MS"/>
              </a:rPr>
              <a:t>install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805077"/>
            <a:ext cx="1910080" cy="306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pre-</a:t>
            </a:r>
            <a:r>
              <a:rPr sz="1800" spc="-10" dirty="0">
                <a:latin typeface="Trebuchet MS"/>
                <a:cs typeface="Trebuchet MS"/>
              </a:rPr>
              <a:t>delete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70" dirty="0">
                <a:latin typeface="Trebuchet MS"/>
                <a:cs typeface="Trebuchet MS"/>
              </a:rPr>
              <a:t>post-</a:t>
            </a:r>
            <a:r>
              <a:rPr sz="1800" spc="-10" dirty="0">
                <a:latin typeface="Trebuchet MS"/>
                <a:cs typeface="Trebuchet MS"/>
              </a:rPr>
              <a:t>delete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pre-</a:t>
            </a:r>
            <a:r>
              <a:rPr sz="1800" spc="-10" dirty="0">
                <a:latin typeface="Trebuchet MS"/>
                <a:cs typeface="Trebuchet MS"/>
              </a:rPr>
              <a:t>upgrade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60" dirty="0">
                <a:latin typeface="Trebuchet MS"/>
                <a:cs typeface="Trebuchet MS"/>
              </a:rPr>
              <a:t>post-</a:t>
            </a:r>
            <a:r>
              <a:rPr sz="1800" spc="-10" dirty="0">
                <a:latin typeface="Trebuchet MS"/>
                <a:cs typeface="Trebuchet MS"/>
              </a:rPr>
              <a:t>upgrade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pre-</a:t>
            </a:r>
            <a:r>
              <a:rPr sz="1800" spc="-10" dirty="0">
                <a:latin typeface="Trebuchet MS"/>
                <a:cs typeface="Trebuchet MS"/>
              </a:rPr>
              <a:t>rollback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60" dirty="0">
                <a:latin typeface="Trebuchet MS"/>
                <a:cs typeface="Trebuchet MS"/>
              </a:rPr>
              <a:t>post-</a:t>
            </a:r>
            <a:r>
              <a:rPr sz="1800" spc="-10" dirty="0">
                <a:latin typeface="Trebuchet MS"/>
                <a:cs typeface="Trebuchet MS"/>
              </a:rPr>
              <a:t>rollback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3666" y="162008"/>
            <a:ext cx="1374775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spc="-30" dirty="0">
                <a:solidFill>
                  <a:srgbClr val="264D12"/>
                </a:solidFill>
              </a:rPr>
              <a:t>apiVersion:</a:t>
            </a:r>
            <a:r>
              <a:rPr sz="1200" spc="-45" dirty="0">
                <a:solidFill>
                  <a:srgbClr val="264D12"/>
                </a:solidFill>
              </a:rPr>
              <a:t> </a:t>
            </a:r>
            <a:r>
              <a:rPr sz="1200" spc="-40" dirty="0">
                <a:solidFill>
                  <a:srgbClr val="264D12"/>
                </a:solidFill>
              </a:rPr>
              <a:t>batch/v1 </a:t>
            </a:r>
            <a:r>
              <a:rPr sz="1200" spc="-60" dirty="0">
                <a:solidFill>
                  <a:srgbClr val="264D12"/>
                </a:solidFill>
              </a:rPr>
              <a:t>kind:</a:t>
            </a:r>
            <a:r>
              <a:rPr sz="1200" spc="-85" dirty="0">
                <a:solidFill>
                  <a:srgbClr val="264D12"/>
                </a:solidFill>
              </a:rPr>
              <a:t> </a:t>
            </a:r>
            <a:r>
              <a:rPr sz="1200" spc="-25" dirty="0">
                <a:solidFill>
                  <a:srgbClr val="264D12"/>
                </a:solidFill>
              </a:rPr>
              <a:t>Job</a:t>
            </a:r>
            <a:endParaRPr sz="12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581108"/>
            <a:ext cx="4582160" cy="212090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200" spc="-10" dirty="0">
                <a:solidFill>
                  <a:srgbClr val="264D12"/>
                </a:solidFill>
                <a:latin typeface="Trebuchet MS"/>
                <a:cs typeface="Trebuchet MS"/>
              </a:rPr>
              <a:t>metadata:</a:t>
            </a:r>
            <a:endParaRPr sz="1200">
              <a:latin typeface="Trebuchet MS"/>
              <a:cs typeface="Trebuchet MS"/>
            </a:endParaRPr>
          </a:p>
          <a:p>
            <a:pPr marL="76200" marR="2690495">
              <a:lnSpc>
                <a:spcPct val="114599"/>
              </a:lnSpc>
            </a:pPr>
            <a:r>
              <a:rPr sz="1200" spc="-35" dirty="0">
                <a:solidFill>
                  <a:srgbClr val="264D12"/>
                </a:solidFill>
                <a:latin typeface="Trebuchet MS"/>
                <a:cs typeface="Trebuchet MS"/>
              </a:rPr>
              <a:t>name:</a:t>
            </a:r>
            <a:r>
              <a:rPr sz="1200" spc="-6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64D12"/>
                </a:solidFill>
                <a:latin typeface="Trebuchet MS"/>
                <a:cs typeface="Trebuchet MS"/>
              </a:rPr>
              <a:t>"{{</a:t>
            </a:r>
            <a:r>
              <a:rPr sz="1200" spc="-6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rgbClr val="264D12"/>
                </a:solidFill>
                <a:latin typeface="Trebuchet MS"/>
                <a:cs typeface="Trebuchet MS"/>
              </a:rPr>
              <a:t>.Release.Name</a:t>
            </a:r>
            <a:r>
              <a:rPr sz="1200" spc="-5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264D12"/>
                </a:solidFill>
                <a:latin typeface="Trebuchet MS"/>
                <a:cs typeface="Trebuchet MS"/>
              </a:rPr>
              <a:t>}}" </a:t>
            </a:r>
            <a:r>
              <a:rPr sz="1200" spc="-10" dirty="0">
                <a:solidFill>
                  <a:srgbClr val="264D12"/>
                </a:solidFill>
                <a:latin typeface="Trebuchet MS"/>
                <a:cs typeface="Trebuchet MS"/>
              </a:rPr>
              <a:t>labels:</a:t>
            </a:r>
            <a:endParaRPr sz="1200">
              <a:latin typeface="Trebuchet MS"/>
              <a:cs typeface="Trebuchet MS"/>
            </a:endParaRPr>
          </a:p>
          <a:p>
            <a:pPr marL="76200" marR="393065" indent="63500">
              <a:lnSpc>
                <a:spcPct val="114599"/>
              </a:lnSpc>
            </a:pPr>
            <a:r>
              <a:rPr sz="1200" dirty="0">
                <a:solidFill>
                  <a:srgbClr val="264D12"/>
                </a:solidFill>
                <a:latin typeface="Trebuchet MS"/>
                <a:cs typeface="Trebuchet MS"/>
              </a:rPr>
              <a:t>app.kubernetes.io/managed-</a:t>
            </a:r>
            <a:r>
              <a:rPr sz="1200" spc="-80" dirty="0">
                <a:solidFill>
                  <a:srgbClr val="264D12"/>
                </a:solidFill>
                <a:latin typeface="Trebuchet MS"/>
                <a:cs typeface="Trebuchet MS"/>
              </a:rPr>
              <a:t>by:</a:t>
            </a:r>
            <a:r>
              <a:rPr sz="1200" spc="-8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264D12"/>
                </a:solidFill>
                <a:latin typeface="Trebuchet MS"/>
                <a:cs typeface="Trebuchet MS"/>
              </a:rPr>
              <a:t>{{</a:t>
            </a:r>
            <a:r>
              <a:rPr sz="1200" spc="-8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rgbClr val="264D12"/>
                </a:solidFill>
                <a:latin typeface="Trebuchet MS"/>
                <a:cs typeface="Trebuchet MS"/>
              </a:rPr>
              <a:t>.Release.Service</a:t>
            </a:r>
            <a:r>
              <a:rPr sz="1200" spc="-8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365" dirty="0">
                <a:solidFill>
                  <a:srgbClr val="264D12"/>
                </a:solidFill>
                <a:latin typeface="Trebuchet MS"/>
                <a:cs typeface="Trebuchet MS"/>
              </a:rPr>
              <a:t>|</a:t>
            </a:r>
            <a:r>
              <a:rPr sz="1200" spc="-8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64D12"/>
                </a:solidFill>
                <a:latin typeface="Trebuchet MS"/>
                <a:cs typeface="Trebuchet MS"/>
              </a:rPr>
              <a:t>quote</a:t>
            </a:r>
            <a:r>
              <a:rPr sz="1200" spc="-8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264D12"/>
                </a:solidFill>
                <a:latin typeface="Trebuchet MS"/>
                <a:cs typeface="Trebuchet MS"/>
              </a:rPr>
              <a:t>}} </a:t>
            </a:r>
            <a:r>
              <a:rPr sz="1200" spc="-30" dirty="0">
                <a:solidFill>
                  <a:srgbClr val="264D12"/>
                </a:solidFill>
                <a:latin typeface="Trebuchet MS"/>
                <a:cs typeface="Trebuchet MS"/>
              </a:rPr>
              <a:t>app.kubernetes.io/instance:</a:t>
            </a:r>
            <a:r>
              <a:rPr sz="1200" spc="-5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264D12"/>
                </a:solidFill>
                <a:latin typeface="Trebuchet MS"/>
                <a:cs typeface="Trebuchet MS"/>
              </a:rPr>
              <a:t>{{</a:t>
            </a:r>
            <a:r>
              <a:rPr sz="1200" spc="-5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rgbClr val="264D12"/>
                </a:solidFill>
                <a:latin typeface="Trebuchet MS"/>
                <a:cs typeface="Trebuchet MS"/>
              </a:rPr>
              <a:t>.Release.Name</a:t>
            </a:r>
            <a:r>
              <a:rPr sz="1200" spc="-5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365" dirty="0">
                <a:solidFill>
                  <a:srgbClr val="264D12"/>
                </a:solidFill>
                <a:latin typeface="Trebuchet MS"/>
                <a:cs typeface="Trebuchet MS"/>
              </a:rPr>
              <a:t>|</a:t>
            </a:r>
            <a:r>
              <a:rPr sz="1200" spc="-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64D12"/>
                </a:solidFill>
                <a:latin typeface="Trebuchet MS"/>
                <a:cs typeface="Trebuchet MS"/>
              </a:rPr>
              <a:t>quote</a:t>
            </a:r>
            <a:r>
              <a:rPr sz="1200" spc="-5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264D12"/>
                </a:solidFill>
                <a:latin typeface="Trebuchet MS"/>
                <a:cs typeface="Trebuchet MS"/>
              </a:rPr>
              <a:t>}} </a:t>
            </a:r>
            <a:r>
              <a:rPr sz="1200" spc="-35" dirty="0">
                <a:solidFill>
                  <a:srgbClr val="264D12"/>
                </a:solidFill>
                <a:latin typeface="Trebuchet MS"/>
                <a:cs typeface="Trebuchet MS"/>
              </a:rPr>
              <a:t>app.kubernetes.io/version:</a:t>
            </a:r>
            <a:r>
              <a:rPr sz="1200" spc="2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264D12"/>
                </a:solidFill>
                <a:latin typeface="Trebuchet MS"/>
                <a:cs typeface="Trebuchet MS"/>
              </a:rPr>
              <a:t>{{</a:t>
            </a:r>
            <a:r>
              <a:rPr sz="1200" spc="2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264D12"/>
                </a:solidFill>
                <a:latin typeface="Trebuchet MS"/>
                <a:cs typeface="Trebuchet MS"/>
              </a:rPr>
              <a:t>.Chart.AppVersion</a:t>
            </a:r>
            <a:r>
              <a:rPr sz="1200" spc="2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264D12"/>
                </a:solidFill>
                <a:latin typeface="Trebuchet MS"/>
                <a:cs typeface="Trebuchet MS"/>
              </a:rPr>
              <a:t>}} </a:t>
            </a:r>
            <a:r>
              <a:rPr sz="1200" spc="-50" dirty="0">
                <a:solidFill>
                  <a:srgbClr val="264D12"/>
                </a:solidFill>
                <a:latin typeface="Trebuchet MS"/>
                <a:cs typeface="Trebuchet MS"/>
              </a:rPr>
              <a:t>helm.sh/chart: </a:t>
            </a:r>
            <a:r>
              <a:rPr sz="1200" dirty="0">
                <a:solidFill>
                  <a:srgbClr val="264D12"/>
                </a:solidFill>
                <a:latin typeface="Trebuchet MS"/>
                <a:cs typeface="Trebuchet MS"/>
              </a:rPr>
              <a:t>"{{</a:t>
            </a:r>
            <a:r>
              <a:rPr sz="1200" spc="-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rgbClr val="264D12"/>
                </a:solidFill>
                <a:latin typeface="Trebuchet MS"/>
                <a:cs typeface="Trebuchet MS"/>
              </a:rPr>
              <a:t>.Chart.Name</a:t>
            </a:r>
            <a:r>
              <a:rPr sz="1200" spc="-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64D12"/>
                </a:solidFill>
                <a:latin typeface="Trebuchet MS"/>
                <a:cs typeface="Trebuchet MS"/>
              </a:rPr>
              <a:t>}}-{{</a:t>
            </a:r>
            <a:r>
              <a:rPr sz="1200" spc="-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rgbClr val="264D12"/>
                </a:solidFill>
                <a:latin typeface="Trebuchet MS"/>
                <a:cs typeface="Trebuchet MS"/>
              </a:rPr>
              <a:t>.Chart.Version</a:t>
            </a:r>
            <a:r>
              <a:rPr sz="1200" spc="-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264D12"/>
                </a:solidFill>
                <a:latin typeface="Trebuchet MS"/>
                <a:cs typeface="Trebuchet MS"/>
              </a:rPr>
              <a:t>}}" </a:t>
            </a:r>
            <a:r>
              <a:rPr sz="1200" spc="-10" dirty="0">
                <a:solidFill>
                  <a:srgbClr val="264D12"/>
                </a:solidFill>
                <a:latin typeface="Trebuchet MS"/>
                <a:cs typeface="Trebuchet MS"/>
              </a:rPr>
              <a:t>annotations:</a:t>
            </a:r>
            <a:endParaRPr sz="1200">
              <a:latin typeface="Trebuchet MS"/>
              <a:cs typeface="Trebuchet MS"/>
            </a:endParaRPr>
          </a:p>
          <a:p>
            <a:pPr marL="139700" marR="5080">
              <a:lnSpc>
                <a:spcPct val="114599"/>
              </a:lnSpc>
            </a:pPr>
            <a:r>
              <a:rPr sz="1200" spc="185" dirty="0">
                <a:solidFill>
                  <a:srgbClr val="264D12"/>
                </a:solidFill>
                <a:latin typeface="Trebuchet MS"/>
                <a:cs typeface="Trebuchet MS"/>
              </a:rPr>
              <a:t>#</a:t>
            </a:r>
            <a:r>
              <a:rPr sz="1200" spc="-10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264D12"/>
                </a:solidFill>
                <a:latin typeface="Trebuchet MS"/>
                <a:cs typeface="Trebuchet MS"/>
              </a:rPr>
              <a:t>This</a:t>
            </a:r>
            <a:r>
              <a:rPr sz="1200" spc="-10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64D12"/>
                </a:solidFill>
                <a:latin typeface="Trebuchet MS"/>
                <a:cs typeface="Trebuchet MS"/>
              </a:rPr>
              <a:t>is</a:t>
            </a:r>
            <a:r>
              <a:rPr sz="1200" spc="-9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64D12"/>
                </a:solidFill>
                <a:latin typeface="Trebuchet MS"/>
                <a:cs typeface="Trebuchet MS"/>
              </a:rPr>
              <a:t>what</a:t>
            </a:r>
            <a:r>
              <a:rPr sz="1200" spc="-10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64D12"/>
                </a:solidFill>
                <a:latin typeface="Trebuchet MS"/>
                <a:cs typeface="Trebuchet MS"/>
              </a:rPr>
              <a:t>defines</a:t>
            </a:r>
            <a:r>
              <a:rPr sz="1200" spc="-9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64D12"/>
                </a:solidFill>
                <a:latin typeface="Trebuchet MS"/>
                <a:cs typeface="Trebuchet MS"/>
              </a:rPr>
              <a:t>this</a:t>
            </a:r>
            <a:r>
              <a:rPr sz="1200" spc="-10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64D12"/>
                </a:solidFill>
                <a:latin typeface="Trebuchet MS"/>
                <a:cs typeface="Trebuchet MS"/>
              </a:rPr>
              <a:t>resource</a:t>
            </a:r>
            <a:r>
              <a:rPr sz="1200" spc="-10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264D12"/>
                </a:solidFill>
                <a:latin typeface="Trebuchet MS"/>
                <a:cs typeface="Trebuchet MS"/>
              </a:rPr>
              <a:t>as</a:t>
            </a:r>
            <a:r>
              <a:rPr sz="1200" spc="-9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264D12"/>
                </a:solidFill>
                <a:latin typeface="Trebuchet MS"/>
                <a:cs typeface="Trebuchet MS"/>
              </a:rPr>
              <a:t>a</a:t>
            </a:r>
            <a:r>
              <a:rPr sz="1200" spc="-10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264D12"/>
                </a:solidFill>
                <a:latin typeface="Trebuchet MS"/>
                <a:cs typeface="Trebuchet MS"/>
              </a:rPr>
              <a:t>hook.</a:t>
            </a:r>
            <a:r>
              <a:rPr sz="1200" spc="-9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264D12"/>
                </a:solidFill>
                <a:latin typeface="Trebuchet MS"/>
                <a:cs typeface="Trebuchet MS"/>
              </a:rPr>
              <a:t>Without</a:t>
            </a:r>
            <a:r>
              <a:rPr sz="1200" spc="-10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64D12"/>
                </a:solidFill>
                <a:latin typeface="Trebuchet MS"/>
                <a:cs typeface="Trebuchet MS"/>
              </a:rPr>
              <a:t>this</a:t>
            </a:r>
            <a:r>
              <a:rPr sz="1200" spc="-10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85" dirty="0">
                <a:solidFill>
                  <a:srgbClr val="264D12"/>
                </a:solidFill>
                <a:latin typeface="Trebuchet MS"/>
                <a:cs typeface="Trebuchet MS"/>
              </a:rPr>
              <a:t>line,</a:t>
            </a:r>
            <a:r>
              <a:rPr sz="1200" spc="-9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264D12"/>
                </a:solidFill>
                <a:latin typeface="Trebuchet MS"/>
                <a:cs typeface="Trebuchet MS"/>
              </a:rPr>
              <a:t>the </a:t>
            </a:r>
            <a:r>
              <a:rPr sz="1200" spc="185" dirty="0">
                <a:solidFill>
                  <a:srgbClr val="264D12"/>
                </a:solidFill>
                <a:latin typeface="Trebuchet MS"/>
                <a:cs typeface="Trebuchet MS"/>
              </a:rPr>
              <a:t>#</a:t>
            </a:r>
            <a:r>
              <a:rPr sz="1200" spc="-10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264D12"/>
                </a:solidFill>
                <a:latin typeface="Trebuchet MS"/>
                <a:cs typeface="Trebuchet MS"/>
              </a:rPr>
              <a:t>job</a:t>
            </a:r>
            <a:r>
              <a:rPr sz="1200" spc="-9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64D12"/>
                </a:solidFill>
                <a:latin typeface="Trebuchet MS"/>
                <a:cs typeface="Trebuchet MS"/>
              </a:rPr>
              <a:t>is</a:t>
            </a:r>
            <a:r>
              <a:rPr sz="1200" spc="-9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64D12"/>
                </a:solidFill>
                <a:latin typeface="Trebuchet MS"/>
                <a:cs typeface="Trebuchet MS"/>
              </a:rPr>
              <a:t>considered</a:t>
            </a:r>
            <a:r>
              <a:rPr sz="1200" spc="-9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64D12"/>
                </a:solidFill>
                <a:latin typeface="Trebuchet MS"/>
                <a:cs typeface="Trebuchet MS"/>
              </a:rPr>
              <a:t>part</a:t>
            </a:r>
            <a:r>
              <a:rPr sz="1200" spc="-10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rgbClr val="264D12"/>
                </a:solidFill>
                <a:latin typeface="Trebuchet MS"/>
                <a:cs typeface="Trebuchet MS"/>
              </a:rPr>
              <a:t>of</a:t>
            </a:r>
            <a:r>
              <a:rPr sz="1200" spc="-9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64D12"/>
                </a:solidFill>
                <a:latin typeface="Trebuchet MS"/>
                <a:cs typeface="Trebuchet MS"/>
              </a:rPr>
              <a:t>the</a:t>
            </a:r>
            <a:r>
              <a:rPr sz="1200" spc="-9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64D12"/>
                </a:solidFill>
                <a:latin typeface="Trebuchet MS"/>
                <a:cs typeface="Trebuchet MS"/>
              </a:rPr>
              <a:t>release.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6366" y="2722070"/>
            <a:ext cx="2020570" cy="182880"/>
          </a:xfrm>
          <a:prstGeom prst="rect">
            <a:avLst/>
          </a:prstGeom>
          <a:solidFill>
            <a:srgbClr val="FFE499"/>
          </a:solidFill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ts val="1390"/>
              </a:lnSpc>
            </a:pPr>
            <a:r>
              <a:rPr sz="1200" spc="-25" dirty="0">
                <a:solidFill>
                  <a:srgbClr val="264D12"/>
                </a:solidFill>
                <a:latin typeface="Trebuchet MS"/>
                <a:cs typeface="Trebuchet MS"/>
              </a:rPr>
              <a:t>"helm.sh/hook":</a:t>
            </a:r>
            <a:r>
              <a:rPr sz="1200" spc="6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64D12"/>
                </a:solidFill>
                <a:latin typeface="Trebuchet MS"/>
                <a:cs typeface="Trebuchet MS"/>
              </a:rPr>
              <a:t>post-</a:t>
            </a:r>
            <a:r>
              <a:rPr sz="1200" spc="-10" dirty="0">
                <a:solidFill>
                  <a:srgbClr val="264D12"/>
                </a:solidFill>
                <a:latin typeface="Trebuchet MS"/>
                <a:cs typeface="Trebuchet MS"/>
              </a:rPr>
              <a:t>install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3666" y="2886153"/>
            <a:ext cx="4439920" cy="337820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309"/>
              </a:spcBef>
            </a:pPr>
            <a:r>
              <a:rPr sz="1200" spc="-10" dirty="0">
                <a:solidFill>
                  <a:srgbClr val="264D12"/>
                </a:solidFill>
                <a:latin typeface="Trebuchet MS"/>
                <a:cs typeface="Trebuchet MS"/>
              </a:rPr>
              <a:t>"helm.sh/hook-</a:t>
            </a:r>
            <a:r>
              <a:rPr sz="1200" spc="-25" dirty="0">
                <a:solidFill>
                  <a:srgbClr val="264D12"/>
                </a:solidFill>
                <a:latin typeface="Trebuchet MS"/>
                <a:cs typeface="Trebuchet MS"/>
              </a:rPr>
              <a:t>weight":</a:t>
            </a:r>
            <a:r>
              <a:rPr sz="1200" spc="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264D12"/>
                </a:solidFill>
                <a:latin typeface="Trebuchet MS"/>
                <a:cs typeface="Trebuchet MS"/>
              </a:rPr>
              <a:t>"-</a:t>
            </a:r>
            <a:r>
              <a:rPr sz="1200" spc="75" dirty="0">
                <a:solidFill>
                  <a:srgbClr val="264D12"/>
                </a:solidFill>
                <a:latin typeface="Trebuchet MS"/>
                <a:cs typeface="Trebuchet MS"/>
              </a:rPr>
              <a:t>5"</a:t>
            </a:r>
            <a:endParaRPr sz="1200">
              <a:latin typeface="Trebuchet MS"/>
              <a:cs typeface="Trebuchet MS"/>
            </a:endParaRPr>
          </a:p>
          <a:p>
            <a:pPr marL="12700" marR="1094105" indent="127000">
              <a:lnSpc>
                <a:spcPct val="114599"/>
              </a:lnSpc>
            </a:pPr>
            <a:r>
              <a:rPr sz="1200" spc="-10" dirty="0">
                <a:solidFill>
                  <a:srgbClr val="264D12"/>
                </a:solidFill>
                <a:latin typeface="Trebuchet MS"/>
                <a:cs typeface="Trebuchet MS"/>
              </a:rPr>
              <a:t>"helm.sh/hook-</a:t>
            </a:r>
            <a:r>
              <a:rPr sz="1200" dirty="0">
                <a:solidFill>
                  <a:srgbClr val="264D12"/>
                </a:solidFill>
                <a:latin typeface="Trebuchet MS"/>
                <a:cs typeface="Trebuchet MS"/>
              </a:rPr>
              <a:t>delete-</a:t>
            </a:r>
            <a:r>
              <a:rPr sz="1200" spc="-30" dirty="0">
                <a:solidFill>
                  <a:srgbClr val="264D12"/>
                </a:solidFill>
                <a:latin typeface="Trebuchet MS"/>
                <a:cs typeface="Trebuchet MS"/>
              </a:rPr>
              <a:t>policy":</a:t>
            </a:r>
            <a:r>
              <a:rPr sz="1200" spc="19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64D12"/>
                </a:solidFill>
                <a:latin typeface="Trebuchet MS"/>
                <a:cs typeface="Trebuchet MS"/>
              </a:rPr>
              <a:t>hook-</a:t>
            </a:r>
            <a:r>
              <a:rPr sz="1200" spc="-10" dirty="0">
                <a:solidFill>
                  <a:srgbClr val="264D12"/>
                </a:solidFill>
                <a:latin typeface="Trebuchet MS"/>
                <a:cs typeface="Trebuchet MS"/>
              </a:rPr>
              <a:t>succeeded </a:t>
            </a:r>
            <a:r>
              <a:rPr sz="1200" spc="-20" dirty="0">
                <a:solidFill>
                  <a:srgbClr val="264D12"/>
                </a:solidFill>
                <a:latin typeface="Trebuchet MS"/>
                <a:cs typeface="Trebuchet MS"/>
              </a:rPr>
              <a:t>spec:</a:t>
            </a:r>
            <a:endParaRPr sz="120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209"/>
              </a:spcBef>
            </a:pPr>
            <a:r>
              <a:rPr sz="1200" spc="-10" dirty="0">
                <a:solidFill>
                  <a:srgbClr val="264D12"/>
                </a:solidFill>
                <a:latin typeface="Trebuchet MS"/>
                <a:cs typeface="Trebuchet MS"/>
              </a:rPr>
              <a:t>template:</a:t>
            </a:r>
            <a:endParaRPr sz="1200">
              <a:latin typeface="Trebuchet MS"/>
              <a:cs typeface="Trebuchet MS"/>
            </a:endParaRPr>
          </a:p>
          <a:p>
            <a:pPr marL="139700">
              <a:lnSpc>
                <a:spcPct val="100000"/>
              </a:lnSpc>
              <a:spcBef>
                <a:spcPts val="209"/>
              </a:spcBef>
            </a:pPr>
            <a:r>
              <a:rPr sz="1200" spc="-10" dirty="0">
                <a:solidFill>
                  <a:srgbClr val="264D12"/>
                </a:solidFill>
                <a:latin typeface="Trebuchet MS"/>
                <a:cs typeface="Trebuchet MS"/>
              </a:rPr>
              <a:t>metadata:</a:t>
            </a:r>
            <a:endParaRPr sz="1200">
              <a:latin typeface="Trebuchet MS"/>
              <a:cs typeface="Trebuchet MS"/>
            </a:endParaRPr>
          </a:p>
          <a:p>
            <a:pPr marL="203200" marR="2420620">
              <a:lnSpc>
                <a:spcPct val="114599"/>
              </a:lnSpc>
            </a:pPr>
            <a:r>
              <a:rPr sz="1200" spc="-35" dirty="0">
                <a:solidFill>
                  <a:srgbClr val="264D12"/>
                </a:solidFill>
                <a:latin typeface="Trebuchet MS"/>
                <a:cs typeface="Trebuchet MS"/>
              </a:rPr>
              <a:t>name:</a:t>
            </a:r>
            <a:r>
              <a:rPr sz="1200" spc="-6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64D12"/>
                </a:solidFill>
                <a:latin typeface="Trebuchet MS"/>
                <a:cs typeface="Trebuchet MS"/>
              </a:rPr>
              <a:t>"{{</a:t>
            </a:r>
            <a:r>
              <a:rPr sz="1200" spc="-6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rgbClr val="264D12"/>
                </a:solidFill>
                <a:latin typeface="Trebuchet MS"/>
                <a:cs typeface="Trebuchet MS"/>
              </a:rPr>
              <a:t>.Release.Name</a:t>
            </a:r>
            <a:r>
              <a:rPr sz="1200" spc="-5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264D12"/>
                </a:solidFill>
                <a:latin typeface="Trebuchet MS"/>
                <a:cs typeface="Trebuchet MS"/>
              </a:rPr>
              <a:t>}}" </a:t>
            </a:r>
            <a:r>
              <a:rPr sz="1200" spc="-10" dirty="0">
                <a:solidFill>
                  <a:srgbClr val="264D12"/>
                </a:solidFill>
                <a:latin typeface="Trebuchet MS"/>
                <a:cs typeface="Trebuchet MS"/>
              </a:rPr>
              <a:t>labels:</a:t>
            </a:r>
            <a:endParaRPr sz="1200">
              <a:latin typeface="Trebuchet MS"/>
              <a:cs typeface="Trebuchet MS"/>
            </a:endParaRPr>
          </a:p>
          <a:p>
            <a:pPr marL="267335" marR="123825">
              <a:lnSpc>
                <a:spcPct val="114599"/>
              </a:lnSpc>
            </a:pPr>
            <a:r>
              <a:rPr sz="1200" dirty="0">
                <a:solidFill>
                  <a:srgbClr val="264D12"/>
                </a:solidFill>
                <a:latin typeface="Trebuchet MS"/>
                <a:cs typeface="Trebuchet MS"/>
              </a:rPr>
              <a:t>app.kubernetes.io/managed-</a:t>
            </a:r>
            <a:r>
              <a:rPr sz="1200" spc="-80" dirty="0">
                <a:solidFill>
                  <a:srgbClr val="264D12"/>
                </a:solidFill>
                <a:latin typeface="Trebuchet MS"/>
                <a:cs typeface="Trebuchet MS"/>
              </a:rPr>
              <a:t>by:</a:t>
            </a:r>
            <a:r>
              <a:rPr sz="1200" spc="-8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264D12"/>
                </a:solidFill>
                <a:latin typeface="Trebuchet MS"/>
                <a:cs typeface="Trebuchet MS"/>
              </a:rPr>
              <a:t>{{</a:t>
            </a:r>
            <a:r>
              <a:rPr sz="1200" spc="-8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rgbClr val="264D12"/>
                </a:solidFill>
                <a:latin typeface="Trebuchet MS"/>
                <a:cs typeface="Trebuchet MS"/>
              </a:rPr>
              <a:t>.Release.Service</a:t>
            </a:r>
            <a:r>
              <a:rPr sz="1200" spc="-8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365" dirty="0">
                <a:solidFill>
                  <a:srgbClr val="264D12"/>
                </a:solidFill>
                <a:latin typeface="Trebuchet MS"/>
                <a:cs typeface="Trebuchet MS"/>
              </a:rPr>
              <a:t>|</a:t>
            </a:r>
            <a:r>
              <a:rPr sz="1200" spc="-8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64D12"/>
                </a:solidFill>
                <a:latin typeface="Trebuchet MS"/>
                <a:cs typeface="Trebuchet MS"/>
              </a:rPr>
              <a:t>quote</a:t>
            </a:r>
            <a:r>
              <a:rPr sz="1200" spc="-8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264D12"/>
                </a:solidFill>
                <a:latin typeface="Trebuchet MS"/>
                <a:cs typeface="Trebuchet MS"/>
              </a:rPr>
              <a:t>}} </a:t>
            </a:r>
            <a:r>
              <a:rPr sz="1200" spc="-30" dirty="0">
                <a:solidFill>
                  <a:srgbClr val="264D12"/>
                </a:solidFill>
                <a:latin typeface="Trebuchet MS"/>
                <a:cs typeface="Trebuchet MS"/>
              </a:rPr>
              <a:t>app.kubernetes.io/instance:</a:t>
            </a:r>
            <a:r>
              <a:rPr sz="1200" spc="-5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264D12"/>
                </a:solidFill>
                <a:latin typeface="Trebuchet MS"/>
                <a:cs typeface="Trebuchet MS"/>
              </a:rPr>
              <a:t>{{</a:t>
            </a:r>
            <a:r>
              <a:rPr sz="1200" spc="-5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rgbClr val="264D12"/>
                </a:solidFill>
                <a:latin typeface="Trebuchet MS"/>
                <a:cs typeface="Trebuchet MS"/>
              </a:rPr>
              <a:t>.Release.Name</a:t>
            </a:r>
            <a:r>
              <a:rPr sz="1200" spc="-5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365" dirty="0">
                <a:solidFill>
                  <a:srgbClr val="264D12"/>
                </a:solidFill>
                <a:latin typeface="Trebuchet MS"/>
                <a:cs typeface="Trebuchet MS"/>
              </a:rPr>
              <a:t>|</a:t>
            </a:r>
            <a:r>
              <a:rPr sz="1200" spc="-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64D12"/>
                </a:solidFill>
                <a:latin typeface="Trebuchet MS"/>
                <a:cs typeface="Trebuchet MS"/>
              </a:rPr>
              <a:t>quote</a:t>
            </a:r>
            <a:r>
              <a:rPr sz="1200" spc="-5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264D12"/>
                </a:solidFill>
                <a:latin typeface="Trebuchet MS"/>
                <a:cs typeface="Trebuchet MS"/>
              </a:rPr>
              <a:t>}} </a:t>
            </a:r>
            <a:r>
              <a:rPr sz="1200" spc="-50" dirty="0">
                <a:solidFill>
                  <a:srgbClr val="264D12"/>
                </a:solidFill>
                <a:latin typeface="Trebuchet MS"/>
                <a:cs typeface="Trebuchet MS"/>
              </a:rPr>
              <a:t>helm.sh/chart: </a:t>
            </a:r>
            <a:r>
              <a:rPr sz="1200" dirty="0">
                <a:solidFill>
                  <a:srgbClr val="264D12"/>
                </a:solidFill>
                <a:latin typeface="Trebuchet MS"/>
                <a:cs typeface="Trebuchet MS"/>
              </a:rPr>
              <a:t>"{{</a:t>
            </a:r>
            <a:r>
              <a:rPr sz="1200" spc="-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rgbClr val="264D12"/>
                </a:solidFill>
                <a:latin typeface="Trebuchet MS"/>
                <a:cs typeface="Trebuchet MS"/>
              </a:rPr>
              <a:t>.Chart.Name</a:t>
            </a:r>
            <a:r>
              <a:rPr sz="1200" spc="-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64D12"/>
                </a:solidFill>
                <a:latin typeface="Trebuchet MS"/>
                <a:cs typeface="Trebuchet MS"/>
              </a:rPr>
              <a:t>}}-{{</a:t>
            </a:r>
            <a:r>
              <a:rPr sz="1200" spc="-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rgbClr val="264D12"/>
                </a:solidFill>
                <a:latin typeface="Trebuchet MS"/>
                <a:cs typeface="Trebuchet MS"/>
              </a:rPr>
              <a:t>.Chart.Version</a:t>
            </a:r>
            <a:r>
              <a:rPr sz="1200" spc="-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264D12"/>
                </a:solidFill>
                <a:latin typeface="Trebuchet MS"/>
                <a:cs typeface="Trebuchet MS"/>
              </a:rPr>
              <a:t>}}"</a:t>
            </a:r>
            <a:endParaRPr sz="1200">
              <a:latin typeface="Trebuchet MS"/>
              <a:cs typeface="Trebuchet MS"/>
            </a:endParaRPr>
          </a:p>
          <a:p>
            <a:pPr marL="139700">
              <a:lnSpc>
                <a:spcPct val="100000"/>
              </a:lnSpc>
              <a:spcBef>
                <a:spcPts val="209"/>
              </a:spcBef>
            </a:pPr>
            <a:r>
              <a:rPr sz="1200" spc="-20" dirty="0">
                <a:solidFill>
                  <a:srgbClr val="264D12"/>
                </a:solidFill>
                <a:latin typeface="Trebuchet MS"/>
                <a:cs typeface="Trebuchet MS"/>
              </a:rPr>
              <a:t>spec:</a:t>
            </a:r>
            <a:endParaRPr sz="1200">
              <a:latin typeface="Trebuchet MS"/>
              <a:cs typeface="Trebuchet MS"/>
            </a:endParaRPr>
          </a:p>
          <a:p>
            <a:pPr marL="203200" marR="2910205">
              <a:lnSpc>
                <a:spcPct val="114599"/>
              </a:lnSpc>
            </a:pPr>
            <a:r>
              <a:rPr sz="1200" spc="-30" dirty="0">
                <a:solidFill>
                  <a:srgbClr val="264D12"/>
                </a:solidFill>
                <a:latin typeface="Trebuchet MS"/>
                <a:cs typeface="Trebuchet MS"/>
              </a:rPr>
              <a:t>restartPolicy:</a:t>
            </a:r>
            <a:r>
              <a:rPr sz="1200" spc="1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64D12"/>
                </a:solidFill>
                <a:latin typeface="Trebuchet MS"/>
                <a:cs typeface="Trebuchet MS"/>
              </a:rPr>
              <a:t>Never containers:</a:t>
            </a:r>
            <a:endParaRPr sz="1200">
              <a:latin typeface="Trebuchet MS"/>
              <a:cs typeface="Trebuchet MS"/>
            </a:endParaRPr>
          </a:p>
          <a:p>
            <a:pPr marL="267335" marR="2607945" indent="-64135">
              <a:lnSpc>
                <a:spcPct val="114599"/>
              </a:lnSpc>
            </a:pPr>
            <a:r>
              <a:rPr sz="1200" spc="13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264D12"/>
                </a:solidFill>
                <a:latin typeface="Trebuchet MS"/>
                <a:cs typeface="Trebuchet MS"/>
              </a:rPr>
              <a:t>name:</a:t>
            </a:r>
            <a:r>
              <a:rPr sz="1200" spc="-1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64D12"/>
                </a:solidFill>
                <a:latin typeface="Trebuchet MS"/>
                <a:cs typeface="Trebuchet MS"/>
              </a:rPr>
              <a:t>post-install-</a:t>
            </a:r>
            <a:r>
              <a:rPr sz="1200" spc="-25" dirty="0">
                <a:solidFill>
                  <a:srgbClr val="264D12"/>
                </a:solidFill>
                <a:latin typeface="Trebuchet MS"/>
                <a:cs typeface="Trebuchet MS"/>
              </a:rPr>
              <a:t>job </a:t>
            </a:r>
            <a:r>
              <a:rPr sz="1200" spc="-30" dirty="0">
                <a:solidFill>
                  <a:srgbClr val="264D12"/>
                </a:solidFill>
                <a:latin typeface="Trebuchet MS"/>
                <a:cs typeface="Trebuchet MS"/>
              </a:rPr>
              <a:t>image:</a:t>
            </a:r>
            <a:r>
              <a:rPr sz="1200" spc="-8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64D12"/>
                </a:solidFill>
                <a:latin typeface="Trebuchet MS"/>
                <a:cs typeface="Trebuchet MS"/>
              </a:rPr>
              <a:t>"alpine:3.3"</a:t>
            </a:r>
            <a:endParaRPr sz="1200">
              <a:latin typeface="Trebuchet MS"/>
              <a:cs typeface="Trebuchet MS"/>
            </a:endParaRPr>
          </a:p>
          <a:p>
            <a:pPr marL="267335">
              <a:lnSpc>
                <a:spcPct val="100000"/>
              </a:lnSpc>
              <a:spcBef>
                <a:spcPts val="204"/>
              </a:spcBef>
            </a:pPr>
            <a:r>
              <a:rPr sz="1200" spc="-10" dirty="0">
                <a:solidFill>
                  <a:srgbClr val="264D12"/>
                </a:solidFill>
                <a:latin typeface="Trebuchet MS"/>
                <a:cs typeface="Trebuchet MS"/>
              </a:rPr>
              <a:t>command:</a:t>
            </a:r>
            <a:r>
              <a:rPr sz="1200" spc="-3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264D12"/>
                </a:solidFill>
                <a:latin typeface="Trebuchet MS"/>
                <a:cs typeface="Trebuchet MS"/>
              </a:rPr>
              <a:t>["/bin/sleep","{{ default </a:t>
            </a:r>
            <a:r>
              <a:rPr sz="1200" dirty="0">
                <a:solidFill>
                  <a:srgbClr val="264D12"/>
                </a:solidFill>
                <a:latin typeface="Trebuchet MS"/>
                <a:cs typeface="Trebuchet MS"/>
              </a:rPr>
              <a:t>"10"</a:t>
            </a:r>
            <a:r>
              <a:rPr sz="1200" spc="-2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rgbClr val="264D12"/>
                </a:solidFill>
                <a:latin typeface="Trebuchet MS"/>
                <a:cs typeface="Trebuchet MS"/>
              </a:rPr>
              <a:t>.Values.sleepyTime</a:t>
            </a:r>
            <a:r>
              <a:rPr sz="1200" spc="-2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64D12"/>
                </a:solidFill>
                <a:latin typeface="Trebuchet MS"/>
                <a:cs typeface="Trebuchet MS"/>
              </a:rPr>
              <a:t>}}"]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799" y="348429"/>
            <a:ext cx="26746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170" dirty="0">
                <a:solidFill>
                  <a:srgbClr val="1C4487"/>
                </a:solidFill>
                <a:latin typeface="Trebuchet MS"/>
                <a:cs typeface="Trebuchet MS"/>
              </a:rPr>
              <a:t>Helm</a:t>
            </a:r>
            <a:r>
              <a:rPr sz="4000" spc="-190" dirty="0">
                <a:solidFill>
                  <a:srgbClr val="1C4487"/>
                </a:solidFill>
                <a:latin typeface="Trebuchet MS"/>
                <a:cs typeface="Trebuchet MS"/>
              </a:rPr>
              <a:t> </a:t>
            </a:r>
            <a:r>
              <a:rPr sz="4000" spc="175" dirty="0">
                <a:solidFill>
                  <a:srgbClr val="1C4487"/>
                </a:solidFill>
                <a:latin typeface="Trebuchet MS"/>
                <a:cs typeface="Trebuchet MS"/>
              </a:rPr>
              <a:t>Hook </a:t>
            </a:r>
            <a:r>
              <a:rPr sz="4000" spc="120" dirty="0">
                <a:solidFill>
                  <a:srgbClr val="1C4487"/>
                </a:solidFill>
                <a:latin typeface="Trebuchet MS"/>
                <a:cs typeface="Trebuchet MS"/>
              </a:rPr>
              <a:t>Example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700180"/>
            <a:ext cx="4899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oyagiKouzanFontT"/>
              <a:buChar char="❖"/>
              <a:tabLst>
                <a:tab pos="469265" algn="l"/>
              </a:tabLst>
            </a:pPr>
            <a:r>
              <a:rPr sz="1800" u="heavy" spc="-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2"/>
              </a:rPr>
              <a:t>https://helm.sh/docs/topics/charts_hooks/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24333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Helm </a:t>
            </a:r>
            <a:r>
              <a:rPr spc="55" dirty="0"/>
              <a:t>Reference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219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7780020" cy="582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30" dirty="0">
                <a:latin typeface="Trebuchet MS"/>
                <a:cs typeface="Trebuchet MS"/>
              </a:rPr>
              <a:t>What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Ansible?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open-source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software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provisioning,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configuration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management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tool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runs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many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Unix-</a:t>
            </a:r>
            <a:r>
              <a:rPr sz="1800" spc="-30" dirty="0">
                <a:latin typeface="Trebuchet MS"/>
                <a:cs typeface="Trebuchet MS"/>
              </a:rPr>
              <a:t>like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systems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configure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both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Unix-</a:t>
            </a:r>
            <a:r>
              <a:rPr sz="1800" spc="-30" dirty="0">
                <a:latin typeface="Trebuchet MS"/>
                <a:cs typeface="Trebuchet MS"/>
              </a:rPr>
              <a:t>like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systems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as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well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as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Microsoft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Windows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30" dirty="0">
                <a:latin typeface="Trebuchet MS"/>
                <a:cs typeface="Trebuchet MS"/>
              </a:rPr>
              <a:t>includes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its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own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declarative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language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describe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system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config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40" dirty="0">
                <a:latin typeface="Trebuchet MS"/>
                <a:cs typeface="Trebuchet MS"/>
              </a:rPr>
              <a:t>written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Michael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DeHaan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acquired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Red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Hat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2015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uses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push</a:t>
            </a:r>
            <a:r>
              <a:rPr sz="1800" spc="-10" dirty="0">
                <a:latin typeface="Trebuchet MS"/>
                <a:cs typeface="Trebuchet MS"/>
              </a:rPr>
              <a:t> approach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35" dirty="0">
                <a:latin typeface="Trebuchet MS"/>
                <a:cs typeface="Trebuchet MS"/>
              </a:rPr>
              <a:t>centralized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infrastructure,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configuration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management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agentless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connecting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remotely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via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SSH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remote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PowerShell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do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its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tasks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latin typeface="Trebuchet MS"/>
                <a:cs typeface="Trebuchet MS"/>
              </a:rPr>
              <a:t>acquired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redhat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October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2015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2816" y="98947"/>
            <a:ext cx="8768715" cy="5083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15199"/>
              </a:lnSpc>
              <a:spcBef>
                <a:spcPts val="100"/>
              </a:spcBef>
            </a:pPr>
            <a:r>
              <a:rPr sz="9600" spc="180" dirty="0">
                <a:solidFill>
                  <a:srgbClr val="FF0000"/>
                </a:solidFill>
              </a:rPr>
              <a:t>Managing </a:t>
            </a:r>
            <a:r>
              <a:rPr sz="9600" dirty="0">
                <a:solidFill>
                  <a:srgbClr val="FF0000"/>
                </a:solidFill>
              </a:rPr>
              <a:t>Kubernetes</a:t>
            </a:r>
            <a:r>
              <a:rPr sz="9600" spc="-795" dirty="0">
                <a:solidFill>
                  <a:srgbClr val="FF0000"/>
                </a:solidFill>
              </a:rPr>
              <a:t> </a:t>
            </a:r>
            <a:r>
              <a:rPr sz="9600" spc="-200" dirty="0">
                <a:solidFill>
                  <a:srgbClr val="FF0000"/>
                </a:solidFill>
              </a:rPr>
              <a:t>with </a:t>
            </a:r>
            <a:r>
              <a:rPr sz="9600" spc="-10" dirty="0">
                <a:solidFill>
                  <a:srgbClr val="FF0000"/>
                </a:solidFill>
              </a:rPr>
              <a:t>Ansible</a:t>
            </a:r>
            <a:endParaRPr sz="9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220</a:t>
            </a:fld>
            <a:endParaRPr spc="-25" dirty="0"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68872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65" dirty="0">
                <a:latin typeface="Trebuchet MS"/>
                <a:cs typeface="Trebuchet MS"/>
              </a:rPr>
              <a:t>k8s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module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used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manage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kubernetes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objects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using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4796155" cy="306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Create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2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python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apps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latin typeface="Trebuchet MS"/>
                <a:cs typeface="Trebuchet MS"/>
              </a:rPr>
              <a:t>app1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45" dirty="0">
                <a:latin typeface="Trebuchet MS"/>
                <a:cs typeface="Trebuchet MS"/>
              </a:rPr>
              <a:t>app2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30" dirty="0">
                <a:latin typeface="Trebuchet MS"/>
                <a:cs typeface="Trebuchet MS"/>
              </a:rPr>
              <a:t>Install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kubernetes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ansible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module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sudo</a:t>
            </a:r>
            <a:r>
              <a:rPr sz="1800" spc="-8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pip3</a:t>
            </a:r>
            <a:r>
              <a:rPr sz="1800" spc="-8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install</a:t>
            </a:r>
            <a:r>
              <a:rPr sz="1800" spc="-8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kubernetes</a:t>
            </a:r>
            <a:r>
              <a:rPr sz="1800" spc="-8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openshift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ansible-playbook</a:t>
            </a:r>
            <a:r>
              <a:rPr sz="1800" spc="30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k8s.yaml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3808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Create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2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python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based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web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apps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k8s</a:t>
            </a:r>
            <a:r>
              <a:rPr spc="-300" dirty="0"/>
              <a:t> </a:t>
            </a:r>
            <a:r>
              <a:rPr spc="100" dirty="0"/>
              <a:t>Ansible </a:t>
            </a:r>
            <a:r>
              <a:rPr spc="204" dirty="0"/>
              <a:t>Module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222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1718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75" dirty="0">
                <a:latin typeface="Trebuchet MS"/>
                <a:cs typeface="Trebuchet MS"/>
              </a:rPr>
              <a:t>Hello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World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37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733352"/>
            <a:ext cx="5613400" cy="306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75" dirty="0">
                <a:latin typeface="Trebuchet MS"/>
                <a:cs typeface="Trebuchet MS"/>
              </a:rPr>
              <a:t>Hello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World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Do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following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tasks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using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k8s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ansible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modules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latin typeface="Trebuchet MS"/>
                <a:cs typeface="Trebuchet MS"/>
              </a:rPr>
              <a:t>Dockerize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app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Push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image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repository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40" dirty="0">
                <a:latin typeface="Trebuchet MS"/>
                <a:cs typeface="Trebuchet MS"/>
              </a:rPr>
              <a:t>Trigger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deployment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40" dirty="0">
                <a:latin typeface="Trebuchet MS"/>
                <a:cs typeface="Trebuchet MS"/>
              </a:rPr>
              <a:t>Trigger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rollback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if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deployment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step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failed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2313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Dockerize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app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CI</a:t>
            </a:r>
            <a:r>
              <a:rPr spc="-190" dirty="0"/>
              <a:t> </a:t>
            </a:r>
            <a:r>
              <a:rPr spc="360" dirty="0"/>
              <a:t>CD</a:t>
            </a:r>
            <a:r>
              <a:rPr spc="-185" dirty="0"/>
              <a:t> </a:t>
            </a:r>
            <a:r>
              <a:rPr spc="60" dirty="0"/>
              <a:t>Pipelines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223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5156200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Push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image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repository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0" dirty="0">
                <a:latin typeface="Trebuchet MS"/>
                <a:cs typeface="Trebuchet MS"/>
              </a:rPr>
              <a:t>Trigger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deployment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0" dirty="0">
                <a:latin typeface="Trebuchet MS"/>
                <a:cs typeface="Trebuchet MS"/>
              </a:rPr>
              <a:t>Trigger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rollback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if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deployment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step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failed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6776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30" dirty="0">
                <a:latin typeface="Trebuchet MS"/>
                <a:cs typeface="Trebuchet MS"/>
              </a:rPr>
              <a:t>Install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Jenkins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create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job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shown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upcoming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slides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CI</a:t>
            </a:r>
            <a:r>
              <a:rPr spc="-190" dirty="0"/>
              <a:t> </a:t>
            </a:r>
            <a:r>
              <a:rPr spc="360" dirty="0"/>
              <a:t>CD</a:t>
            </a:r>
            <a:r>
              <a:rPr spc="-185" dirty="0"/>
              <a:t> </a:t>
            </a:r>
            <a:r>
              <a:rPr spc="60" dirty="0"/>
              <a:t>Pipelines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7204075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sudo</a:t>
            </a:r>
            <a:r>
              <a:rPr sz="1800" spc="-4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yum</a:t>
            </a:r>
            <a:r>
              <a:rPr sz="1800" spc="-4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install</a:t>
            </a:r>
            <a:r>
              <a:rPr sz="1800" spc="-4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1F114D"/>
                </a:solidFill>
                <a:latin typeface="Trebuchet MS"/>
                <a:cs typeface="Trebuchet MS"/>
              </a:rPr>
              <a:t>java-1.8.0-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openjdk-</a:t>
            </a:r>
            <a:r>
              <a:rPr sz="1800" spc="-45" dirty="0">
                <a:solidFill>
                  <a:srgbClr val="1F114D"/>
                </a:solidFill>
                <a:latin typeface="Trebuchet MS"/>
                <a:cs typeface="Trebuchet MS"/>
              </a:rPr>
              <a:t>devel </a:t>
            </a:r>
            <a:r>
              <a:rPr sz="1800" spc="95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80" dirty="0">
                <a:solidFill>
                  <a:srgbClr val="1F114D"/>
                </a:solidFill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45" dirty="0">
                <a:solidFill>
                  <a:srgbClr val="1F114D"/>
                </a:solidFill>
                <a:latin typeface="Trebuchet MS"/>
                <a:cs typeface="Trebuchet MS"/>
              </a:rPr>
              <a:t>curl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--silent</a:t>
            </a:r>
            <a:r>
              <a:rPr sz="1800" spc="-4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1F114D"/>
                </a:solidFill>
                <a:latin typeface="Trebuchet MS"/>
                <a:cs typeface="Trebuchet MS"/>
              </a:rPr>
              <a:t>--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location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800" spc="-70" dirty="0">
                <a:solidFill>
                  <a:srgbClr val="1F114D"/>
                </a:solidFill>
                <a:latin typeface="Trebuchet MS"/>
                <a:cs typeface="Trebuchet MS"/>
                <a:hlinkClick r:id="rId2"/>
              </a:rPr>
              <a:t>http://pkg.jenkins-</a:t>
            </a:r>
            <a:r>
              <a:rPr sz="1800" spc="-50" dirty="0">
                <a:solidFill>
                  <a:srgbClr val="1F114D"/>
                </a:solidFill>
                <a:latin typeface="Trebuchet MS"/>
                <a:cs typeface="Trebuchet MS"/>
                <a:hlinkClick r:id="rId2"/>
              </a:rPr>
              <a:t>ci.org/redhat-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  <a:hlinkClick r:id="rId2"/>
              </a:rPr>
              <a:t>stable/jenkins.repo</a:t>
            </a:r>
            <a:r>
              <a:rPr sz="1800" spc="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565" dirty="0">
                <a:solidFill>
                  <a:srgbClr val="1F114D"/>
                </a:solidFill>
                <a:latin typeface="Trebuchet MS"/>
                <a:cs typeface="Trebuchet MS"/>
              </a:rPr>
              <a:t>|</a:t>
            </a:r>
            <a:r>
              <a:rPr sz="1800" spc="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sudo</a:t>
            </a:r>
            <a:r>
              <a:rPr sz="1800" spc="2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tee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/etc/yum.repos.d/jenkins.repo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sudo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rpm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1F114D"/>
                </a:solidFill>
                <a:latin typeface="Trebuchet MS"/>
                <a:cs typeface="Trebuchet MS"/>
              </a:rPr>
              <a:t>--</a:t>
            </a:r>
            <a:r>
              <a:rPr sz="1800" spc="55" dirty="0">
                <a:solidFill>
                  <a:srgbClr val="1F114D"/>
                </a:solidFill>
                <a:latin typeface="Trebuchet MS"/>
                <a:cs typeface="Trebuchet MS"/>
              </a:rPr>
              <a:t>import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1F114D"/>
                </a:solidFill>
                <a:latin typeface="Trebuchet MS"/>
                <a:cs typeface="Trebuchet MS"/>
              </a:rPr>
              <a:t>https://jenkins-</a:t>
            </a:r>
            <a:r>
              <a:rPr sz="1800" spc="-45" dirty="0">
                <a:solidFill>
                  <a:srgbClr val="1F114D"/>
                </a:solidFill>
                <a:latin typeface="Trebuchet MS"/>
                <a:cs typeface="Trebuchet MS"/>
              </a:rPr>
              <a:t>ci.org/redhat/jenkins-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ci.org.key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sudo</a:t>
            </a:r>
            <a:r>
              <a:rPr sz="1800" spc="-8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yum</a:t>
            </a:r>
            <a:r>
              <a:rPr sz="1800" spc="-8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install</a:t>
            </a:r>
            <a:r>
              <a:rPr sz="1800" spc="-8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1F114D"/>
                </a:solidFill>
                <a:latin typeface="Trebuchet MS"/>
                <a:cs typeface="Trebuchet MS"/>
              </a:rPr>
              <a:t>jenkins</a:t>
            </a:r>
            <a:r>
              <a:rPr sz="1800" spc="-8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80" dirty="0">
                <a:solidFill>
                  <a:srgbClr val="1F114D"/>
                </a:solidFill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sudo</a:t>
            </a:r>
            <a:r>
              <a:rPr sz="1800" spc="-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systemctl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start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jenkins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sudo</a:t>
            </a:r>
            <a:r>
              <a:rPr sz="1800" spc="-8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systemctl</a:t>
            </a:r>
            <a:r>
              <a:rPr sz="1800" spc="-8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enable</a:t>
            </a:r>
            <a:r>
              <a:rPr sz="1800" spc="-8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jenkins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sudo</a:t>
            </a:r>
            <a:r>
              <a:rPr sz="1800" spc="-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systemctl status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jenkins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5534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Access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jenkins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at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</a:rPr>
              <a:t>http://your_ip_or_domain:8080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CI</a:t>
            </a:r>
            <a:r>
              <a:rPr spc="-190" dirty="0"/>
              <a:t> </a:t>
            </a:r>
            <a:r>
              <a:rPr spc="360" dirty="0"/>
              <a:t>CD</a:t>
            </a:r>
            <a:r>
              <a:rPr spc="-185" dirty="0"/>
              <a:t> </a:t>
            </a:r>
            <a:r>
              <a:rPr spc="60" dirty="0"/>
              <a:t>Pipelines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7931150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5" dirty="0">
                <a:latin typeface="Trebuchet MS"/>
                <a:cs typeface="Trebuchet MS"/>
              </a:rPr>
              <a:t>Get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initial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admin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password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56565" marR="1424940" lvl="1" indent="-456565" algn="r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565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sudo</a:t>
            </a:r>
            <a:r>
              <a:rPr sz="1800" spc="-6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cat</a:t>
            </a:r>
            <a:r>
              <a:rPr sz="1800" spc="-6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/var/lib/jenkins/secrets/initialAdminPassword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56565" marR="1430020" indent="-456565" algn="r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56565" algn="l"/>
              </a:tabLst>
            </a:pP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jenkins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user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docker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group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set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Access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Control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sudo</a:t>
            </a:r>
            <a:r>
              <a:rPr sz="1800" spc="-6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usermod</a:t>
            </a:r>
            <a:r>
              <a:rPr sz="1800" spc="-6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80" dirty="0">
                <a:solidFill>
                  <a:srgbClr val="1F114D"/>
                </a:solidFill>
                <a:latin typeface="Trebuchet MS"/>
                <a:cs typeface="Trebuchet MS"/>
              </a:rPr>
              <a:t>G</a:t>
            </a:r>
            <a:r>
              <a:rPr sz="1800" spc="-6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docker</a:t>
            </a:r>
            <a:r>
              <a:rPr sz="1800" spc="-6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jenkins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sudo</a:t>
            </a:r>
            <a:r>
              <a:rPr sz="1800" spc="-9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yum</a:t>
            </a:r>
            <a:r>
              <a:rPr sz="1800" spc="-9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install</a:t>
            </a:r>
            <a:r>
              <a:rPr sz="1800" spc="-8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acl</a:t>
            </a:r>
            <a:r>
              <a:rPr sz="1800" spc="-9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80" dirty="0">
                <a:solidFill>
                  <a:srgbClr val="1F114D"/>
                </a:solidFill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sudo</a:t>
            </a:r>
            <a:r>
              <a:rPr sz="1800" spc="-9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setfacl</a:t>
            </a:r>
            <a:r>
              <a:rPr sz="1800" spc="-9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195" dirty="0">
                <a:solidFill>
                  <a:srgbClr val="1F114D"/>
                </a:solidFill>
                <a:latin typeface="Trebuchet MS"/>
                <a:cs typeface="Trebuchet MS"/>
              </a:rPr>
              <a:t>m</a:t>
            </a:r>
            <a:r>
              <a:rPr sz="1800" spc="-9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1F114D"/>
                </a:solidFill>
                <a:latin typeface="Trebuchet MS"/>
                <a:cs typeface="Trebuchet MS"/>
              </a:rPr>
              <a:t>user:jenkins:rw</a:t>
            </a:r>
            <a:r>
              <a:rPr sz="1800" spc="-9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/var/run/docker.sock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Copy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kube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config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jenkins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user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home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directory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50" dirty="0">
                <a:latin typeface="Trebuchet MS"/>
                <a:cs typeface="Trebuchet MS"/>
              </a:rPr>
              <a:t>&amp;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set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permissions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cp</a:t>
            </a:r>
            <a:r>
              <a:rPr sz="1800" spc="-14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90" dirty="0">
                <a:solidFill>
                  <a:srgbClr val="1F114D"/>
                </a:solidFill>
                <a:latin typeface="Trebuchet MS"/>
                <a:cs typeface="Trebuchet MS"/>
              </a:rPr>
              <a:t>r</a:t>
            </a:r>
            <a:r>
              <a:rPr sz="1800" spc="-1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1F114D"/>
                </a:solidFill>
                <a:latin typeface="Trebuchet MS"/>
                <a:cs typeface="Trebuchet MS"/>
              </a:rPr>
              <a:t>~/.kube</a:t>
            </a:r>
            <a:r>
              <a:rPr sz="1800" spc="-1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/var/lib/jenkins/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sudo</a:t>
            </a:r>
            <a:r>
              <a:rPr sz="1800" spc="-11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chown</a:t>
            </a:r>
            <a:r>
              <a:rPr sz="1800" spc="-10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114" dirty="0">
                <a:solidFill>
                  <a:srgbClr val="1F114D"/>
                </a:solidFill>
                <a:latin typeface="Trebuchet MS"/>
                <a:cs typeface="Trebuchet MS"/>
              </a:rPr>
              <a:t>R</a:t>
            </a:r>
            <a:r>
              <a:rPr sz="1800" spc="-10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1F114D"/>
                </a:solidFill>
                <a:latin typeface="Trebuchet MS"/>
                <a:cs typeface="Trebuchet MS"/>
              </a:rPr>
              <a:t>jenkins:jenkins</a:t>
            </a:r>
            <a:r>
              <a:rPr sz="1800" spc="-10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/var/lib/jenkins/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5066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Login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as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jenkins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user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195" dirty="0">
                <a:latin typeface="Trebuchet MS"/>
                <a:cs typeface="Trebuchet MS"/>
              </a:rPr>
              <a:t>-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check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pwd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exit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CI</a:t>
            </a:r>
            <a:r>
              <a:rPr spc="-190" dirty="0"/>
              <a:t> </a:t>
            </a:r>
            <a:r>
              <a:rPr spc="360" dirty="0"/>
              <a:t>CD</a:t>
            </a:r>
            <a:r>
              <a:rPr spc="-185" dirty="0"/>
              <a:t> </a:t>
            </a:r>
            <a:r>
              <a:rPr spc="60" dirty="0"/>
              <a:t>Pipelines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7270115" cy="306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sudo</a:t>
            </a:r>
            <a:r>
              <a:rPr sz="1800" spc="-10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su</a:t>
            </a:r>
            <a:r>
              <a:rPr sz="1800" spc="-9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135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150" dirty="0">
                <a:solidFill>
                  <a:srgbClr val="1F114D"/>
                </a:solidFill>
                <a:latin typeface="Trebuchet MS"/>
                <a:cs typeface="Trebuchet MS"/>
              </a:rPr>
              <a:t>s</a:t>
            </a:r>
            <a:r>
              <a:rPr sz="1800" spc="-9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1F114D"/>
                </a:solidFill>
                <a:latin typeface="Trebuchet MS"/>
                <a:cs typeface="Trebuchet MS"/>
              </a:rPr>
              <a:t>/bin/bash</a:t>
            </a:r>
            <a:r>
              <a:rPr sz="1800" spc="-9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jenkins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pwd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kubectl</a:t>
            </a:r>
            <a:r>
              <a:rPr sz="1800" spc="-12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get</a:t>
            </a:r>
            <a:r>
              <a:rPr sz="1800" spc="-12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no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exit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50" dirty="0">
                <a:latin typeface="Trebuchet MS"/>
                <a:cs typeface="Trebuchet MS"/>
              </a:rPr>
              <a:t>Set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credentials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latin typeface="Trebuchet MS"/>
                <a:cs typeface="Trebuchet MS"/>
              </a:rPr>
              <a:t>Credentials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Arial"/>
                <a:cs typeface="Arial"/>
              </a:rPr>
              <a:t>→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System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Arial"/>
                <a:cs typeface="Arial"/>
              </a:rPr>
              <a:t>→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Global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Credentials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Arial"/>
                <a:cs typeface="Arial"/>
              </a:rPr>
              <a:t>→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Credentials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CI</a:t>
            </a:r>
            <a:r>
              <a:rPr spc="-190" dirty="0"/>
              <a:t> </a:t>
            </a:r>
            <a:r>
              <a:rPr spc="360" dirty="0"/>
              <a:t>CD</a:t>
            </a:r>
            <a:r>
              <a:rPr spc="-185" dirty="0"/>
              <a:t> </a:t>
            </a:r>
            <a:r>
              <a:rPr spc="60" dirty="0"/>
              <a:t>Pipelines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227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99" y="1162422"/>
            <a:ext cx="12115775" cy="5055189"/>
          </a:xfrm>
          <a:prstGeom prst="rect">
            <a:avLst/>
          </a:prstGeom>
        </p:spPr>
      </p:pic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72904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Job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Arial"/>
                <a:cs typeface="Arial"/>
              </a:rPr>
              <a:t>→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Pipeline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Arial"/>
                <a:cs typeface="Arial"/>
              </a:rPr>
              <a:t>→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Poll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SCM(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after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every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push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64D12"/>
                </a:solidFill>
                <a:latin typeface="Trebuchet MS"/>
                <a:cs typeface="Trebuchet MS"/>
              </a:rPr>
              <a:t>it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64D12"/>
                </a:solidFill>
                <a:latin typeface="Trebuchet MS"/>
                <a:cs typeface="Trebuchet MS"/>
              </a:rPr>
              <a:t>will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auto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64D12"/>
                </a:solidFill>
                <a:latin typeface="Trebuchet MS"/>
                <a:cs typeface="Trebuchet MS"/>
              </a:rPr>
              <a:t>build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the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job</a:t>
            </a:r>
            <a:r>
              <a:rPr sz="1800" spc="-20" dirty="0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3666" y="2285801"/>
            <a:ext cx="4946015" cy="361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groovy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script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40" dirty="0">
                <a:solidFill>
                  <a:srgbClr val="264D12"/>
                </a:solidFill>
                <a:latin typeface="Trebuchet MS"/>
                <a:cs typeface="Trebuchet MS"/>
              </a:rPr>
              <a:t>either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via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copy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or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via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264D12"/>
                </a:solidFill>
                <a:latin typeface="Trebuchet MS"/>
                <a:cs typeface="Trebuchet MS"/>
              </a:rPr>
              <a:t>SCM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Apply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dirty="0">
                <a:latin typeface="Arial"/>
                <a:cs typeface="Arial"/>
              </a:rPr>
              <a:t>→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Save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dirty="0">
                <a:latin typeface="Arial"/>
                <a:cs typeface="Arial"/>
              </a:rPr>
              <a:t>→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Build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Test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kubectl</a:t>
            </a:r>
            <a:r>
              <a:rPr sz="1800" spc="-12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get</a:t>
            </a:r>
            <a:r>
              <a:rPr sz="1800" spc="-12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svc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u="heavy" spc="-8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</a:rPr>
              <a:t>http://192.168.10.30:31908/hello/deepak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CI</a:t>
            </a:r>
            <a:r>
              <a:rPr spc="-190" dirty="0"/>
              <a:t> </a:t>
            </a:r>
            <a:r>
              <a:rPr spc="360" dirty="0"/>
              <a:t>CD</a:t>
            </a:r>
            <a:r>
              <a:rPr spc="-185" dirty="0"/>
              <a:t> </a:t>
            </a:r>
            <a:r>
              <a:rPr spc="60" dirty="0"/>
              <a:t>Pipelines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228</a:t>
            </a:fld>
            <a:endParaRPr spc="-25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7315" y="997423"/>
            <a:ext cx="1981195" cy="1047747"/>
          </a:xfrm>
          <a:prstGeom prst="rect">
            <a:avLst/>
          </a:prstGeom>
        </p:spPr>
      </p:pic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7310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Create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CI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CD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pipeline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yourself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195" dirty="0">
                <a:latin typeface="Trebuchet MS"/>
                <a:cs typeface="Trebuchet MS"/>
              </a:rPr>
              <a:t>-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Choose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any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dummy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application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CI</a:t>
            </a:r>
            <a:r>
              <a:rPr spc="-190" dirty="0"/>
              <a:t> </a:t>
            </a:r>
            <a:r>
              <a:rPr spc="360" dirty="0"/>
              <a:t>CD</a:t>
            </a:r>
            <a:r>
              <a:rPr spc="-185" dirty="0"/>
              <a:t> </a:t>
            </a:r>
            <a:r>
              <a:rPr spc="60" dirty="0"/>
              <a:t>Pipelines </a:t>
            </a:r>
            <a:r>
              <a:rPr spc="75" dirty="0"/>
              <a:t>Exercises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229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1245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rollouts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0865" y="1733352"/>
            <a:ext cx="1443990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recreate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upgrades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patches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fixes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4593" y="622048"/>
            <a:ext cx="8848532" cy="6127087"/>
          </a:xfrm>
          <a:prstGeom prst="rect">
            <a:avLst/>
          </a:prstGeom>
        </p:spPr>
      </p:pic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651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30" dirty="0">
                <a:latin typeface="Trebuchet MS"/>
                <a:cs typeface="Trebuchet MS"/>
              </a:rPr>
              <a:t>below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items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used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rollouts,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recreate,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upgrades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etc.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CI</a:t>
            </a:r>
            <a:r>
              <a:rPr spc="-190" dirty="0"/>
              <a:t> </a:t>
            </a:r>
            <a:r>
              <a:rPr spc="360" dirty="0"/>
              <a:t>CD</a:t>
            </a:r>
            <a:r>
              <a:rPr spc="-185" dirty="0"/>
              <a:t> </a:t>
            </a:r>
            <a:r>
              <a:rPr spc="60" dirty="0"/>
              <a:t>Pipelines </a:t>
            </a:r>
            <a:r>
              <a:rPr spc="200" dirty="0"/>
              <a:t>Summary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230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984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helm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733352"/>
            <a:ext cx="6458585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latin typeface="Trebuchet MS"/>
                <a:cs typeface="Trebuchet MS"/>
              </a:rPr>
              <a:t>ansible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latin typeface="Trebuchet MS"/>
                <a:cs typeface="Trebuchet MS"/>
              </a:rPr>
              <a:t>kubectl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etc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5" dirty="0">
                <a:latin typeface="Trebuchet MS"/>
                <a:cs typeface="Trebuchet MS"/>
              </a:rPr>
              <a:t>Groovy/Jenkinsfile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tutorial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u="heavy" spc="-6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2"/>
              </a:rPr>
              <a:t>https://www.eficode.com/blog/jenkins-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2"/>
              </a:rPr>
              <a:t>groovy-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2"/>
              </a:rPr>
              <a:t>tutorial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u="heavy" spc="-4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3"/>
              </a:rPr>
              <a:t>https://www.jenkins.io/doc/book/pipeline/syntax/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7031" y="232946"/>
            <a:ext cx="8360409" cy="4406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39010" marR="5080" indent="-2226945">
              <a:lnSpc>
                <a:spcPct val="149700"/>
              </a:lnSpc>
              <a:spcBef>
                <a:spcPts val="105"/>
              </a:spcBef>
            </a:pPr>
            <a:r>
              <a:rPr sz="9600" spc="155" dirty="0">
                <a:solidFill>
                  <a:srgbClr val="FF0000"/>
                </a:solidFill>
              </a:rPr>
              <a:t>Custom</a:t>
            </a:r>
            <a:r>
              <a:rPr sz="9600" spc="-880" dirty="0">
                <a:solidFill>
                  <a:srgbClr val="FF0000"/>
                </a:solidFill>
              </a:rPr>
              <a:t> </a:t>
            </a:r>
            <a:r>
              <a:rPr sz="9600" spc="-25" dirty="0">
                <a:solidFill>
                  <a:srgbClr val="FF0000"/>
                </a:solidFill>
              </a:rPr>
              <a:t>Ansible </a:t>
            </a:r>
            <a:r>
              <a:rPr sz="9600" spc="-10" dirty="0">
                <a:solidFill>
                  <a:srgbClr val="FF0000"/>
                </a:solidFill>
              </a:rPr>
              <a:t>Module</a:t>
            </a:r>
            <a:endParaRPr sz="9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231</a:t>
            </a:fld>
            <a:endParaRPr spc="-25" dirty="0"/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3255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Uncomment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library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flag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37846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Very</a:t>
            </a:r>
            <a:r>
              <a:rPr spc="-290" dirty="0"/>
              <a:t> </a:t>
            </a:r>
            <a:r>
              <a:rPr spc="135" dirty="0"/>
              <a:t>Basic </a:t>
            </a:r>
            <a:r>
              <a:rPr spc="170" dirty="0"/>
              <a:t>Custom</a:t>
            </a:r>
            <a:r>
              <a:rPr spc="-170" dirty="0"/>
              <a:t> </a:t>
            </a:r>
            <a:r>
              <a:rPr spc="204" dirty="0"/>
              <a:t>Module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3289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vim</a:t>
            </a:r>
            <a:r>
              <a:rPr sz="1800" spc="-15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1F114D"/>
                </a:solidFill>
                <a:latin typeface="Trebuchet MS"/>
                <a:cs typeface="Trebuchet MS"/>
              </a:rPr>
              <a:t>/etc/ansible/ansible.cfg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733352"/>
            <a:ext cx="7448550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Create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directories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pointed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out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library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if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not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already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created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cd</a:t>
            </a:r>
            <a:r>
              <a:rPr sz="1800" spc="-15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training_examples/custom_modules/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ansible-playbook</a:t>
            </a:r>
            <a:r>
              <a:rPr sz="1800" spc="13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demo_module.yml</a:t>
            </a:r>
            <a:r>
              <a:rPr sz="1800" spc="13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vvvv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sudo</a:t>
            </a:r>
            <a:r>
              <a:rPr sz="1800" spc="-4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cp</a:t>
            </a:r>
            <a:r>
              <a:rPr sz="1800" spc="-4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demo_module</a:t>
            </a:r>
            <a:r>
              <a:rPr sz="1800" spc="-4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/usr/share/my_modules/external/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ansible-playbook</a:t>
            </a:r>
            <a:r>
              <a:rPr sz="1800" spc="13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demo_module.yml</a:t>
            </a:r>
            <a:r>
              <a:rPr sz="1800" spc="13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vvvv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5523" y="960655"/>
            <a:ext cx="1086167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95" dirty="0">
                <a:solidFill>
                  <a:srgbClr val="FF0000"/>
                </a:solidFill>
              </a:rPr>
              <a:t>Ansible</a:t>
            </a:r>
            <a:r>
              <a:rPr sz="9600" spc="-844" dirty="0">
                <a:solidFill>
                  <a:srgbClr val="FF0000"/>
                </a:solidFill>
              </a:rPr>
              <a:t> </a:t>
            </a:r>
            <a:r>
              <a:rPr sz="9600" spc="-105" dirty="0">
                <a:solidFill>
                  <a:srgbClr val="FF0000"/>
                </a:solidFill>
              </a:rPr>
              <a:t>Certification</a:t>
            </a:r>
            <a:endParaRPr sz="9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233</a:t>
            </a:fld>
            <a:endParaRPr spc="-25" dirty="0"/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1059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30" dirty="0">
                <a:latin typeface="Trebuchet MS"/>
                <a:cs typeface="Trebuchet MS"/>
              </a:rPr>
              <a:t>Exam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Certification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7496175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Redhat</a:t>
            </a:r>
            <a:r>
              <a:rPr sz="1800" spc="-114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EX407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40" dirty="0">
                <a:latin typeface="Trebuchet MS"/>
                <a:cs typeface="Trebuchet MS"/>
              </a:rPr>
              <a:t>Costs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95" dirty="0">
                <a:solidFill>
                  <a:srgbClr val="264D12"/>
                </a:solidFill>
                <a:latin typeface="Trebuchet MS"/>
                <a:cs typeface="Trebuchet MS"/>
              </a:rPr>
              <a:t>400</a:t>
            </a:r>
            <a:r>
              <a:rPr sz="1800" spc="-17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USD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Dumps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0097A7"/>
                </a:solidFill>
                <a:latin typeface="Trebuchet MS"/>
                <a:cs typeface="Trebuchet MS"/>
                <a:hlinkClick r:id="rId2"/>
              </a:rPr>
              <a:t>https://github.com/rilindo/ex407_ansible_specialist_exam_labs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2965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0" dirty="0">
                <a:latin typeface="Trebuchet MS"/>
                <a:cs typeface="Trebuchet MS"/>
              </a:rPr>
              <a:t>Default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your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Parameters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Best</a:t>
            </a:r>
            <a:r>
              <a:rPr spc="-180" dirty="0"/>
              <a:t> </a:t>
            </a:r>
            <a:r>
              <a:rPr spc="45" dirty="0"/>
              <a:t>Practices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235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4254500" cy="361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Always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define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state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Use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Tags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5" dirty="0">
                <a:latin typeface="Trebuchet MS"/>
                <a:cs typeface="Trebuchet MS"/>
              </a:rPr>
              <a:t>Version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Control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Comments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your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Readability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over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strict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Use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Roles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Split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playbooks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into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logical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groupings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5478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70" dirty="0">
                <a:latin typeface="Trebuchet MS"/>
                <a:cs typeface="Trebuchet MS"/>
              </a:rPr>
              <a:t>we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has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great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kick-start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into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world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27400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Parting</a:t>
            </a:r>
            <a:r>
              <a:rPr spc="-75" dirty="0"/>
              <a:t> </a:t>
            </a:r>
            <a:r>
              <a:rPr spc="-35" dirty="0"/>
              <a:t>Talk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pc="-70" dirty="0"/>
              <a:t>we</a:t>
            </a:r>
            <a:r>
              <a:rPr spc="-75" dirty="0"/>
              <a:t> </a:t>
            </a:r>
            <a:r>
              <a:rPr dirty="0"/>
              <a:t>also</a:t>
            </a:r>
            <a:r>
              <a:rPr spc="-70" dirty="0"/>
              <a:t> </a:t>
            </a:r>
            <a:r>
              <a:rPr spc="-10" dirty="0"/>
              <a:t>explored</a:t>
            </a:r>
            <a:r>
              <a:rPr spc="-70" dirty="0"/>
              <a:t> </a:t>
            </a:r>
            <a:r>
              <a:rPr dirty="0"/>
              <a:t>kubespray</a:t>
            </a:r>
            <a:r>
              <a:rPr spc="-70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spc="-20" dirty="0"/>
              <a:t>helm</a:t>
            </a: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pc="-20" dirty="0"/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pc="-10" dirty="0"/>
              <a:t>explored</a:t>
            </a:r>
            <a:r>
              <a:rPr spc="-145" dirty="0"/>
              <a:t> </a:t>
            </a:r>
            <a:r>
              <a:rPr spc="-20" dirty="0"/>
              <a:t>how</a:t>
            </a:r>
            <a:r>
              <a:rPr spc="-145" dirty="0"/>
              <a:t> </a:t>
            </a:r>
            <a:r>
              <a:rPr dirty="0"/>
              <a:t>to</a:t>
            </a:r>
            <a:r>
              <a:rPr spc="-145" dirty="0"/>
              <a:t> </a:t>
            </a:r>
            <a:r>
              <a:rPr dirty="0"/>
              <a:t>use</a:t>
            </a:r>
            <a:r>
              <a:rPr spc="-145" dirty="0"/>
              <a:t> </a:t>
            </a:r>
            <a:r>
              <a:rPr spc="65" dirty="0"/>
              <a:t>k8s</a:t>
            </a:r>
            <a:r>
              <a:rPr spc="-140" dirty="0"/>
              <a:t> </a:t>
            </a:r>
            <a:r>
              <a:rPr spc="-10" dirty="0"/>
              <a:t>modules</a:t>
            </a: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pc="-10" dirty="0"/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pc="-25" dirty="0"/>
              <a:t>learnt</a:t>
            </a:r>
            <a:r>
              <a:rPr spc="-145" dirty="0"/>
              <a:t> </a:t>
            </a:r>
            <a:r>
              <a:rPr spc="75" dirty="0"/>
              <a:t>a</a:t>
            </a:r>
            <a:r>
              <a:rPr spc="-140" dirty="0"/>
              <a:t> </a:t>
            </a:r>
            <a:r>
              <a:rPr spc="-110" dirty="0"/>
              <a:t>full</a:t>
            </a:r>
            <a:r>
              <a:rPr spc="-140" dirty="0"/>
              <a:t> </a:t>
            </a:r>
            <a:r>
              <a:rPr spc="-65" dirty="0"/>
              <a:t>CI/CD</a:t>
            </a:r>
            <a:r>
              <a:rPr spc="-140" dirty="0"/>
              <a:t> </a:t>
            </a:r>
            <a:r>
              <a:rPr spc="-20" dirty="0"/>
              <a:t>flow</a:t>
            </a: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pc="-20" dirty="0"/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pc="-50" dirty="0"/>
              <a:t>Take</a:t>
            </a:r>
            <a:r>
              <a:rPr spc="-110" dirty="0"/>
              <a:t> </a:t>
            </a:r>
            <a:r>
              <a:rPr spc="-65" dirty="0"/>
              <a:t>it</a:t>
            </a:r>
            <a:r>
              <a:rPr spc="-105" dirty="0"/>
              <a:t> </a:t>
            </a:r>
            <a:r>
              <a:rPr spc="90" dirty="0"/>
              <a:t>as</a:t>
            </a:r>
            <a:r>
              <a:rPr spc="-105" dirty="0"/>
              <a:t> </a:t>
            </a:r>
            <a:r>
              <a:rPr spc="75" dirty="0"/>
              <a:t>a</a:t>
            </a:r>
            <a:r>
              <a:rPr spc="-105" dirty="0"/>
              <a:t> </a:t>
            </a:r>
            <a:r>
              <a:rPr spc="-85" dirty="0"/>
              <a:t>journey,</a:t>
            </a:r>
            <a:r>
              <a:rPr spc="-105" dirty="0"/>
              <a:t> </a:t>
            </a:r>
            <a:r>
              <a:rPr spc="70" dirty="0"/>
              <a:t>go</a:t>
            </a:r>
            <a:r>
              <a:rPr spc="-105" dirty="0"/>
              <a:t> </a:t>
            </a:r>
            <a:r>
              <a:rPr dirty="0"/>
              <a:t>step</a:t>
            </a:r>
            <a:r>
              <a:rPr spc="-105" dirty="0"/>
              <a:t> </a:t>
            </a:r>
            <a:r>
              <a:rPr dirty="0"/>
              <a:t>by</a:t>
            </a:r>
            <a:r>
              <a:rPr spc="-105" dirty="0"/>
              <a:t> </a:t>
            </a:r>
            <a:r>
              <a:rPr dirty="0"/>
              <a:t>step</a:t>
            </a:r>
            <a:r>
              <a:rPr spc="-105" dirty="0"/>
              <a:t> </a:t>
            </a:r>
            <a:r>
              <a:rPr spc="-75" dirty="0"/>
              <a:t>while</a:t>
            </a:r>
            <a:r>
              <a:rPr spc="-105" dirty="0"/>
              <a:t> </a:t>
            </a:r>
            <a:r>
              <a:rPr dirty="0"/>
              <a:t>automating</a:t>
            </a:r>
            <a:r>
              <a:rPr spc="-105" dirty="0"/>
              <a:t> </a:t>
            </a:r>
            <a:r>
              <a:rPr dirty="0"/>
              <a:t>things</a:t>
            </a:r>
            <a:r>
              <a:rPr spc="-105" dirty="0"/>
              <a:t> </a:t>
            </a:r>
            <a:r>
              <a:rPr spc="-10" dirty="0"/>
              <a:t>around</a:t>
            </a: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pc="-10" dirty="0"/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pc="-85" dirty="0"/>
              <a:t>All</a:t>
            </a:r>
            <a:r>
              <a:rPr spc="-125" dirty="0"/>
              <a:t> </a:t>
            </a:r>
            <a:r>
              <a:rPr spc="-10" dirty="0"/>
              <a:t>the</a:t>
            </a:r>
            <a:r>
              <a:rPr spc="-125" dirty="0"/>
              <a:t> </a:t>
            </a:r>
            <a:r>
              <a:rPr dirty="0"/>
              <a:t>best</a:t>
            </a:r>
            <a:r>
              <a:rPr spc="-125" dirty="0"/>
              <a:t> </a:t>
            </a:r>
            <a:r>
              <a:rPr spc="-45" dirty="0"/>
              <a:t>for</a:t>
            </a:r>
            <a:r>
              <a:rPr spc="-125" dirty="0"/>
              <a:t> </a:t>
            </a:r>
            <a:r>
              <a:rPr dirty="0"/>
              <a:t>your</a:t>
            </a:r>
            <a:r>
              <a:rPr spc="-125" dirty="0"/>
              <a:t> </a:t>
            </a:r>
            <a:r>
              <a:rPr spc="-10" dirty="0"/>
              <a:t>journey!!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236</a:t>
            </a:fld>
            <a:endParaRPr spc="-25" dirty="0"/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315989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2474" y="3223774"/>
            <a:ext cx="8569325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Official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Documentations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oyagiKouzanFontT"/>
              <a:buChar char="❖"/>
              <a:tabLst>
                <a:tab pos="469265" algn="l"/>
              </a:tabLst>
            </a:pPr>
            <a:r>
              <a:rPr sz="1800" u="heavy" spc="-3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3"/>
              </a:rPr>
              <a:t>http://ansible.redhatgov.io/standard/core/index.html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oyagiKouzanFontT"/>
              <a:buChar char="❖"/>
              <a:tabLst>
                <a:tab pos="469265" algn="l"/>
              </a:tabLst>
            </a:pPr>
            <a:r>
              <a:rPr sz="18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4"/>
              </a:rPr>
              <a:t>https://ansible.github.io/workshops/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oyagiKouzanFontT"/>
              <a:buChar char="❖"/>
              <a:tabLst>
                <a:tab pos="469265" algn="l"/>
              </a:tabLst>
            </a:pPr>
            <a:r>
              <a:rPr sz="1800" u="heavy" spc="-5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5"/>
              </a:rPr>
              <a:t>https://medium.com/quick-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5"/>
              </a:rPr>
              <a:t>code/top-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5"/>
              </a:rPr>
              <a:t>tutorials-to-learn-ansible-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5"/>
              </a:rPr>
              <a:t>33afd23ea160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oyagiKouzanFontT"/>
              <a:buChar char="❖"/>
              <a:tabLst>
                <a:tab pos="469265" algn="l"/>
              </a:tabLst>
            </a:pPr>
            <a:r>
              <a:rPr sz="1800" u="heavy" spc="-5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6"/>
              </a:rPr>
              <a:t>https://www.ansible.com/blog/ansible-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6"/>
              </a:rPr>
              <a:t>best-practices-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6"/>
              </a:rPr>
              <a:t>essentials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237</a:t>
            </a:fld>
            <a:endParaRPr spc="-25" dirty="0"/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238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1293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used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for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4467860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remote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task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execution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configuration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management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Infrastructure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as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Network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deployment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management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hybrid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cloud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control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1738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design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goals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3039745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5" dirty="0">
                <a:latin typeface="Trebuchet MS"/>
                <a:cs typeface="Trebuchet MS"/>
              </a:rPr>
              <a:t>Minimal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nature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Consistent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Secure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30" dirty="0">
                <a:latin typeface="Trebuchet MS"/>
                <a:cs typeface="Trebuchet MS"/>
              </a:rPr>
              <a:t>Highly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reliable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5" dirty="0">
                <a:latin typeface="Trebuchet MS"/>
                <a:cs typeface="Trebuchet MS"/>
              </a:rPr>
              <a:t>Minimal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learning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required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3893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software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platform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CM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systems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1578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Agent-</a:t>
            </a:r>
            <a:r>
              <a:rPr sz="1800" spc="-20" dirty="0">
                <a:latin typeface="Trebuchet MS"/>
                <a:cs typeface="Trebuchet MS"/>
              </a:rPr>
              <a:t>less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733352"/>
            <a:ext cx="2437765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Secure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Scalable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50" dirty="0">
                <a:latin typeface="Trebuchet MS"/>
                <a:cs typeface="Trebuchet MS"/>
              </a:rPr>
              <a:t>Easy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learning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curve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What</a:t>
            </a:r>
            <a:r>
              <a:rPr spc="-185" dirty="0"/>
              <a:t> </a:t>
            </a:r>
            <a:r>
              <a:rPr dirty="0"/>
              <a:t>the</a:t>
            </a:r>
            <a:r>
              <a:rPr spc="-180" dirty="0"/>
              <a:t> </a:t>
            </a:r>
            <a:r>
              <a:rPr spc="125" dirty="0"/>
              <a:t>heck </a:t>
            </a:r>
            <a:r>
              <a:rPr dirty="0"/>
              <a:t>is</a:t>
            </a:r>
            <a:r>
              <a:rPr spc="-254" dirty="0"/>
              <a:t> </a:t>
            </a:r>
            <a:r>
              <a:rPr spc="100" dirty="0"/>
              <a:t>Ansible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6635" y="1276347"/>
            <a:ext cx="4728265" cy="405861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2549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package</a:t>
            </a:r>
            <a:r>
              <a:rPr sz="1800" spc="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installation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2125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5" dirty="0">
                <a:latin typeface="Trebuchet MS"/>
                <a:cs typeface="Trebuchet MS"/>
              </a:rPr>
              <a:t>shell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commands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733352"/>
            <a:ext cx="2844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30" dirty="0">
                <a:latin typeface="Trebuchet MS"/>
                <a:cs typeface="Trebuchet MS"/>
              </a:rPr>
              <a:t>install/update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package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3666" y="2285801"/>
            <a:ext cx="370459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management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systems,</a:t>
            </a:r>
            <a:r>
              <a:rPr sz="1800" spc="-25" dirty="0">
                <a:latin typeface="Trebuchet MS"/>
                <a:cs typeface="Trebuchet MS"/>
              </a:rPr>
              <a:t> clone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git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5" dirty="0">
                <a:latin typeface="Trebuchet MS"/>
                <a:cs typeface="Trebuchet MS"/>
              </a:rPr>
              <a:t>stop,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start,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restart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service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etc.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321119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405" dirty="0"/>
              <a:t>....so</a:t>
            </a:r>
            <a:r>
              <a:rPr spc="-215" dirty="0"/>
              <a:t> </a:t>
            </a:r>
            <a:r>
              <a:rPr dirty="0"/>
              <a:t>what</a:t>
            </a:r>
            <a:r>
              <a:rPr spc="-95" dirty="0"/>
              <a:t> </a:t>
            </a:r>
            <a:r>
              <a:rPr spc="120" dirty="0"/>
              <a:t>can </a:t>
            </a:r>
            <a:r>
              <a:rPr spc="170" dirty="0"/>
              <a:t>we</a:t>
            </a:r>
            <a:r>
              <a:rPr spc="-190" dirty="0"/>
              <a:t> </a:t>
            </a:r>
            <a:r>
              <a:rPr spc="240" dirty="0"/>
              <a:t>do</a:t>
            </a:r>
            <a:r>
              <a:rPr spc="-295" dirty="0"/>
              <a:t> </a:t>
            </a:r>
            <a:r>
              <a:rPr spc="-20" dirty="0"/>
              <a:t>with </a:t>
            </a:r>
            <a:r>
              <a:rPr spc="95" dirty="0"/>
              <a:t>ansible?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6566" y="3188543"/>
            <a:ext cx="5732513" cy="328014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5900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comes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bundled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nearly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all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mostly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used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4681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rebuchet MS"/>
                <a:cs typeface="Trebuchet MS"/>
              </a:rPr>
              <a:t>applications/protocols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etc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computing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world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0865" y="1733352"/>
            <a:ext cx="5475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oyagiKouzanFontT"/>
              <a:buChar char="➢"/>
              <a:tabLst>
                <a:tab pos="469265" algn="l"/>
              </a:tabLst>
            </a:pPr>
            <a:r>
              <a:rPr sz="1800" u="heavy" spc="-4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2"/>
              </a:rPr>
              <a:t>http://docs.ansible.com/list_of_all_modules.html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3427729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ansible</a:t>
            </a:r>
            <a:r>
              <a:rPr spc="-175" dirty="0"/>
              <a:t> </a:t>
            </a:r>
            <a:r>
              <a:rPr spc="229" dirty="0"/>
              <a:t>comes </a:t>
            </a:r>
            <a:r>
              <a:rPr spc="-20" dirty="0"/>
              <a:t>with</a:t>
            </a:r>
            <a:r>
              <a:rPr spc="-270" dirty="0"/>
              <a:t> </a:t>
            </a:r>
            <a:r>
              <a:rPr spc="-10" dirty="0"/>
              <a:t>batteries included!!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8665" y="2135520"/>
            <a:ext cx="6783861" cy="425369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799" y="349055"/>
            <a:ext cx="10797540" cy="1243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800"/>
              </a:lnSpc>
              <a:spcBef>
                <a:spcPts val="100"/>
              </a:spcBef>
              <a:tabLst>
                <a:tab pos="4281170" algn="l"/>
              </a:tabLst>
            </a:pPr>
            <a:r>
              <a:rPr spc="-215" dirty="0"/>
              <a:t>...need</a:t>
            </a:r>
            <a:r>
              <a:rPr spc="-160" dirty="0"/>
              <a:t> </a:t>
            </a:r>
            <a:r>
              <a:rPr spc="60" dirty="0"/>
              <a:t>anything </a:t>
            </a:r>
            <a:r>
              <a:rPr sz="1800" spc="-50" dirty="0">
                <a:solidFill>
                  <a:srgbClr val="000000"/>
                </a:solidFill>
                <a:latin typeface="AoyagiKouzanFontT"/>
                <a:cs typeface="AoyagiKouzanFontT"/>
              </a:rPr>
              <a:t>❖</a:t>
            </a:r>
            <a:r>
              <a:rPr sz="1800" dirty="0">
                <a:solidFill>
                  <a:srgbClr val="000000"/>
                </a:solidFill>
                <a:latin typeface="AoyagiKouzanFontT"/>
                <a:cs typeface="AoyagiKouzanFontT"/>
              </a:rPr>
              <a:t>	</a:t>
            </a:r>
            <a:r>
              <a:rPr sz="1800" spc="-65" dirty="0">
                <a:solidFill>
                  <a:srgbClr val="000000"/>
                </a:solidFill>
              </a:rPr>
              <a:t>write</a:t>
            </a:r>
            <a:r>
              <a:rPr sz="1800" spc="-100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down</a:t>
            </a:r>
            <a:r>
              <a:rPr sz="1800" spc="-9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our</a:t>
            </a:r>
            <a:r>
              <a:rPr sz="1800" spc="-100" dirty="0">
                <a:solidFill>
                  <a:srgbClr val="000000"/>
                </a:solidFill>
              </a:rPr>
              <a:t> </a:t>
            </a:r>
            <a:r>
              <a:rPr sz="1800" spc="-20" dirty="0">
                <a:solidFill>
                  <a:srgbClr val="000000"/>
                </a:solidFill>
              </a:rPr>
              <a:t>own</a:t>
            </a:r>
            <a:r>
              <a:rPr sz="1800" spc="-9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custom</a:t>
            </a:r>
            <a:r>
              <a:rPr sz="1800" spc="-95" dirty="0">
                <a:solidFill>
                  <a:srgbClr val="000000"/>
                </a:solidFill>
              </a:rPr>
              <a:t> </a:t>
            </a:r>
            <a:r>
              <a:rPr sz="1800" spc="-105" dirty="0">
                <a:solidFill>
                  <a:srgbClr val="000000"/>
                </a:solidFill>
              </a:rPr>
              <a:t>modules....and</a:t>
            </a:r>
            <a:r>
              <a:rPr sz="1800" spc="-100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the</a:t>
            </a:r>
            <a:r>
              <a:rPr sz="1800" spc="-9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best</a:t>
            </a:r>
            <a:r>
              <a:rPr sz="1800" spc="-95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part...guess??</a:t>
            </a:r>
            <a:endParaRPr sz="1800">
              <a:latin typeface="AoyagiKouzanFontT"/>
              <a:cs typeface="AoyagiKouzanFontT"/>
            </a:endParaRPr>
          </a:p>
          <a:p>
            <a:pPr marL="12700">
              <a:lnSpc>
                <a:spcPts val="4800"/>
              </a:lnSpc>
            </a:pPr>
            <a:r>
              <a:rPr dirty="0"/>
              <a:t>out</a:t>
            </a:r>
            <a:r>
              <a:rPr spc="-145" dirty="0"/>
              <a:t> </a:t>
            </a:r>
            <a:r>
              <a:rPr dirty="0"/>
              <a:t>of</a:t>
            </a:r>
            <a:r>
              <a:rPr spc="-225" dirty="0"/>
              <a:t> </a:t>
            </a:r>
            <a:r>
              <a:rPr dirty="0"/>
              <a:t>the</a:t>
            </a:r>
            <a:r>
              <a:rPr spc="-140" dirty="0"/>
              <a:t> </a:t>
            </a:r>
            <a:r>
              <a:rPr spc="225" dirty="0"/>
              <a:t>box??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0166" y="1264147"/>
            <a:ext cx="7694159" cy="4712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098" y="1492278"/>
            <a:ext cx="5808980" cy="3058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Please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tell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about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Yourself: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buFont typeface="DejaVu Sans"/>
              <a:buChar char="➢"/>
              <a:tabLst>
                <a:tab pos="926465" algn="l"/>
              </a:tabLst>
            </a:pPr>
            <a:r>
              <a:rPr sz="1800" spc="-45" dirty="0">
                <a:latin typeface="Trebuchet MS"/>
                <a:cs typeface="Trebuchet MS"/>
              </a:rPr>
              <a:t>Your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Name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DejaVu Sans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DejaVu Sans"/>
              <a:buChar char="➢"/>
              <a:tabLst>
                <a:tab pos="926465" algn="l"/>
              </a:tabLst>
            </a:pPr>
            <a:r>
              <a:rPr sz="1800" spc="-45" dirty="0">
                <a:latin typeface="Trebuchet MS"/>
                <a:cs typeface="Trebuchet MS"/>
              </a:rPr>
              <a:t>Your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background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DejaVu Sans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DejaVu Sans"/>
              <a:buChar char="➢"/>
              <a:tabLst>
                <a:tab pos="926465" algn="l"/>
              </a:tabLst>
            </a:pPr>
            <a:r>
              <a:rPr sz="1800" spc="-30" dirty="0">
                <a:latin typeface="Trebuchet MS"/>
                <a:cs typeface="Trebuchet MS"/>
              </a:rPr>
              <a:t>What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purpose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this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course?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DejaVu Sans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DejaVu Sans"/>
              <a:buChar char="➢"/>
              <a:tabLst>
                <a:tab pos="926465" algn="l"/>
              </a:tabLst>
            </a:pPr>
            <a:r>
              <a:rPr sz="1800" spc="-60" dirty="0">
                <a:latin typeface="Trebuchet MS"/>
                <a:cs typeface="Trebuchet MS"/>
              </a:rPr>
              <a:t>Where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how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will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using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this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knowledge?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DejaVu Sans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DejaVu Sans"/>
              <a:buChar char="➢"/>
              <a:tabLst>
                <a:tab pos="926465" algn="l"/>
              </a:tabLst>
            </a:pPr>
            <a:r>
              <a:rPr sz="1800" spc="-30" dirty="0">
                <a:latin typeface="Trebuchet MS"/>
                <a:cs typeface="Trebuchet MS"/>
              </a:rPr>
              <a:t>What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do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currently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know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about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Ansible?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1098" y="638228"/>
            <a:ext cx="24428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About</a:t>
            </a:r>
            <a:r>
              <a:rPr spc="-285" dirty="0"/>
              <a:t> </a:t>
            </a:r>
            <a:r>
              <a:rPr spc="135" dirty="0"/>
              <a:t>you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231457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It’s</a:t>
            </a:r>
            <a:r>
              <a:rPr spc="-60" dirty="0"/>
              <a:t> </a:t>
            </a:r>
            <a:r>
              <a:rPr spc="-10" dirty="0"/>
              <a:t>free</a:t>
            </a:r>
            <a:r>
              <a:rPr spc="-260" dirty="0"/>
              <a:t> </a:t>
            </a:r>
            <a:r>
              <a:rPr spc="-25" dirty="0"/>
              <a:t>of </a:t>
            </a:r>
            <a:r>
              <a:rPr spc="165" dirty="0"/>
              <a:t>language </a:t>
            </a:r>
            <a:r>
              <a:rPr spc="-10" dirty="0"/>
              <a:t>barriers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6944" y="722448"/>
            <a:ext cx="9554880" cy="566001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6872" y="1417856"/>
            <a:ext cx="997902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254" dirty="0">
                <a:solidFill>
                  <a:srgbClr val="FF0000"/>
                </a:solidFill>
              </a:rPr>
              <a:t>How</a:t>
            </a:r>
            <a:r>
              <a:rPr sz="9600" spc="-860" dirty="0">
                <a:solidFill>
                  <a:srgbClr val="FF0000"/>
                </a:solidFill>
              </a:rPr>
              <a:t> </a:t>
            </a:r>
            <a:r>
              <a:rPr sz="9600" spc="-95" dirty="0">
                <a:solidFill>
                  <a:srgbClr val="FF0000"/>
                </a:solidFill>
              </a:rPr>
              <a:t>Ansible</a:t>
            </a:r>
            <a:r>
              <a:rPr sz="9600" spc="-855" dirty="0">
                <a:solidFill>
                  <a:srgbClr val="FF0000"/>
                </a:solidFill>
              </a:rPr>
              <a:t> </a:t>
            </a:r>
            <a:r>
              <a:rPr sz="9600" spc="-10" dirty="0">
                <a:solidFill>
                  <a:srgbClr val="FF0000"/>
                </a:solidFill>
              </a:rPr>
              <a:t>Works</a:t>
            </a:r>
            <a:endParaRPr sz="9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7389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uses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no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agents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195" dirty="0">
                <a:latin typeface="Trebuchet MS"/>
                <a:cs typeface="Trebuchet MS"/>
              </a:rPr>
              <a:t>-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manages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machines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agentless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manner.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29502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Wondering </a:t>
            </a:r>
            <a:r>
              <a:rPr spc="225" dirty="0"/>
              <a:t>How</a:t>
            </a:r>
            <a:r>
              <a:rPr spc="-409" dirty="0"/>
              <a:t> </a:t>
            </a:r>
            <a:r>
              <a:rPr spc="100" dirty="0"/>
              <a:t>Ansible </a:t>
            </a:r>
            <a:r>
              <a:rPr spc="140" dirty="0"/>
              <a:t>works</a:t>
            </a:r>
            <a:r>
              <a:rPr spc="-190" dirty="0"/>
              <a:t> </a:t>
            </a:r>
            <a:r>
              <a:rPr spc="400" dirty="0"/>
              <a:t>??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6956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no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additional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custom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security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infrastructure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195" dirty="0">
                <a:latin typeface="Trebuchet MS"/>
                <a:cs typeface="Trebuchet MS"/>
              </a:rPr>
              <a:t>-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it's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easy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deploy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733352"/>
            <a:ext cx="7551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Uses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YAML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195" dirty="0">
                <a:latin typeface="Trebuchet MS"/>
                <a:cs typeface="Trebuchet MS"/>
              </a:rPr>
              <a:t>–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Friendly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Language(YAML,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form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Playbooks)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3666" y="2285801"/>
            <a:ext cx="3302000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Uses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OpenSSH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transport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30" dirty="0">
                <a:latin typeface="Trebuchet MS"/>
                <a:cs typeface="Trebuchet MS"/>
              </a:rPr>
              <a:t>Highly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scalable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Idempotent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1792" y="628455"/>
            <a:ext cx="8371205" cy="306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works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by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connecting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nodes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pushing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out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small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programs,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called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"Ansible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modules"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them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executes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these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modules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(over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SSH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default)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removes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them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when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finished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programs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written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resource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models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desired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state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system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29502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Wondering </a:t>
            </a:r>
            <a:r>
              <a:rPr spc="225" dirty="0"/>
              <a:t>How</a:t>
            </a:r>
            <a:r>
              <a:rPr spc="-409" dirty="0"/>
              <a:t> </a:t>
            </a:r>
            <a:r>
              <a:rPr spc="100" dirty="0"/>
              <a:t>Ansible </a:t>
            </a:r>
            <a:r>
              <a:rPr spc="140" dirty="0"/>
              <a:t>works</a:t>
            </a:r>
            <a:r>
              <a:rPr spc="-190" dirty="0"/>
              <a:t> </a:t>
            </a:r>
            <a:r>
              <a:rPr spc="400" dirty="0"/>
              <a:t>??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371792" y="3943148"/>
            <a:ext cx="6917055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Passwords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supported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75" dirty="0">
                <a:latin typeface="Trebuchet MS"/>
                <a:cs typeface="Trebuchet MS"/>
              </a:rPr>
              <a:t>SSH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keys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ssh-</a:t>
            </a:r>
            <a:r>
              <a:rPr sz="1800" spc="55" dirty="0">
                <a:latin typeface="Trebuchet MS"/>
                <a:cs typeface="Trebuchet MS"/>
              </a:rPr>
              <a:t>agent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best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ways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65" dirty="0">
                <a:solidFill>
                  <a:srgbClr val="1F114D"/>
                </a:solidFill>
                <a:latin typeface="Trebuchet MS"/>
                <a:cs typeface="Trebuchet MS"/>
              </a:rPr>
              <a:t>ssh</a:t>
            </a:r>
            <a:r>
              <a:rPr sz="1800" spc="-1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1F114D"/>
                </a:solidFill>
                <a:latin typeface="Trebuchet MS"/>
                <a:cs typeface="Trebuchet MS"/>
                <a:hlinkClick r:id="rId2"/>
              </a:rPr>
              <a:t>vagrant@192.168.10.30</a:t>
            </a:r>
            <a:r>
              <a:rPr sz="1800" spc="-114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70" dirty="0">
                <a:solidFill>
                  <a:srgbClr val="1F114D"/>
                </a:solidFill>
                <a:latin typeface="Trebuchet MS"/>
                <a:cs typeface="Trebuchet MS"/>
              </a:rPr>
              <a:t>T</a:t>
            </a:r>
            <a:r>
              <a:rPr sz="1800" spc="-1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hostname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1792" y="628455"/>
            <a:ext cx="7190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much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easier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work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compared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likes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Puppet,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Chef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etc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71792" y="1180903"/>
            <a:ext cx="6297295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does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not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require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agents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up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individual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nodes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supports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pull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architecture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simple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enough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new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users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works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at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high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enough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level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work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other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tools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as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well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29692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35" dirty="0"/>
              <a:t>Why</a:t>
            </a:r>
            <a:r>
              <a:rPr spc="-415" dirty="0"/>
              <a:t> </a:t>
            </a:r>
            <a:r>
              <a:rPr spc="100" dirty="0"/>
              <a:t>Ansible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6518" y="3609967"/>
            <a:ext cx="8259933" cy="258521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Push</a:t>
            </a:r>
            <a:r>
              <a:rPr spc="-290" dirty="0"/>
              <a:t> </a:t>
            </a:r>
            <a:r>
              <a:rPr spc="204" dirty="0"/>
              <a:t>vs</a:t>
            </a:r>
            <a:r>
              <a:rPr spc="-185" dirty="0"/>
              <a:t> </a:t>
            </a:r>
            <a:r>
              <a:rPr spc="45" dirty="0"/>
              <a:t>Pull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09721" y="1611334"/>
          <a:ext cx="10288270" cy="3160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4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1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u="heavy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Push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u="heavy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Pull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995">
                <a:tc>
                  <a:txBody>
                    <a:bodyPr/>
                    <a:lstStyle/>
                    <a:p>
                      <a:pPr marL="542290" indent="-366395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/>
                        <a:buChar char="●"/>
                        <a:tabLst>
                          <a:tab pos="542290" algn="l"/>
                        </a:tabLst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agents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required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290" indent="-366395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/>
                        <a:buChar char="●"/>
                        <a:tabLst>
                          <a:tab pos="542290" algn="l"/>
                        </a:tabLst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Agents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required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marL="542290" indent="-366395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/>
                        <a:buChar char="●"/>
                        <a:tabLst>
                          <a:tab pos="542290" algn="l"/>
                        </a:tabLst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Synchronous</a:t>
                      </a:r>
                      <a:r>
                        <a:rPr sz="1800" spc="1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Architecture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290" indent="-366395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/>
                        <a:buChar char="●"/>
                        <a:tabLst>
                          <a:tab pos="542290" algn="l"/>
                        </a:tabLst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Async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Architecture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045">
                <a:tc>
                  <a:txBody>
                    <a:bodyPr/>
                    <a:lstStyle/>
                    <a:p>
                      <a:pPr marL="542290" indent="-366395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/>
                        <a:buChar char="●"/>
                        <a:tabLst>
                          <a:tab pos="542290" algn="l"/>
                        </a:tabLst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Central</a:t>
                      </a:r>
                      <a:r>
                        <a:rPr sz="18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server</a:t>
                      </a:r>
                      <a:r>
                        <a:rPr sz="18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architecture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290" indent="-366395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/>
                        <a:buChar char="●"/>
                        <a:tabLst>
                          <a:tab pos="542290" algn="l"/>
                        </a:tabLst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Master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Agent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architecture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4261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Prone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performance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issues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at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times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Ansible </a:t>
            </a:r>
            <a:r>
              <a:rPr spc="140" dirty="0"/>
              <a:t>Drawbacks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4278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because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ssh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based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communication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Ansible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193" y="595173"/>
            <a:ext cx="9009156" cy="593816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3190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automation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engine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Ansible </a:t>
            </a:r>
            <a:r>
              <a:rPr spc="-10" dirty="0"/>
              <a:t>Architecture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1785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inventory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file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0865" y="1733352"/>
            <a:ext cx="1541780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playbooks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modules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API’s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plugins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2831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Control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Machine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235" dirty="0">
                <a:latin typeface="Trebuchet MS"/>
                <a:cs typeface="Trebuchet MS"/>
              </a:rPr>
              <a:t>/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Node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Terminologies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7736840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system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where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installed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configured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ansible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connects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remote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nodes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execute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commands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them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Managed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Nodes/Remote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Nodes/Remote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Servers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server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controlled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Inventory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File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95" dirty="0">
                <a:latin typeface="Trebuchet MS"/>
                <a:cs typeface="Trebuchet MS"/>
              </a:rPr>
              <a:t>file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contains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information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about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servers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controls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latin typeface="Trebuchet MS"/>
                <a:cs typeface="Trebuchet MS"/>
              </a:rPr>
              <a:t>located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/etc/ansible/hosts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Playbook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95" dirty="0">
                <a:latin typeface="Trebuchet MS"/>
                <a:cs typeface="Trebuchet MS"/>
              </a:rPr>
              <a:t>file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containing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series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tasks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executed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remote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server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103" y="689918"/>
            <a:ext cx="47802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>
                <a:solidFill>
                  <a:srgbClr val="073662"/>
                </a:solidFill>
              </a:rPr>
              <a:t>Course</a:t>
            </a:r>
            <a:r>
              <a:rPr spc="-185" dirty="0">
                <a:solidFill>
                  <a:srgbClr val="073662"/>
                </a:solidFill>
              </a:rPr>
              <a:t> </a:t>
            </a:r>
            <a:r>
              <a:rPr spc="-10" dirty="0">
                <a:solidFill>
                  <a:srgbClr val="073662"/>
                </a:solidFill>
              </a:rPr>
              <a:t>Organization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96803" y="1841813"/>
            <a:ext cx="348234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170" indent="-331470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344170" algn="l"/>
              </a:tabLst>
            </a:pPr>
            <a:r>
              <a:rPr sz="1800" spc="-70" dirty="0">
                <a:latin typeface="Trebuchet MS"/>
                <a:cs typeface="Trebuchet MS"/>
              </a:rPr>
              <a:t>Hours: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10:00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hrs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16:00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hrs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IST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344170" indent="-331470">
              <a:lnSpc>
                <a:spcPct val="100000"/>
              </a:lnSpc>
              <a:buFont typeface="AoyagiKouzanFontT"/>
              <a:buChar char="❖"/>
              <a:tabLst>
                <a:tab pos="344170" algn="l"/>
              </a:tabLst>
            </a:pPr>
            <a:r>
              <a:rPr sz="1800" spc="-10" dirty="0">
                <a:latin typeface="Trebuchet MS"/>
                <a:cs typeface="Trebuchet MS"/>
              </a:rPr>
              <a:t>Breaks: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803" y="4175434"/>
            <a:ext cx="4947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170" indent="-331470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344170" algn="l"/>
              </a:tabLst>
            </a:pPr>
            <a:r>
              <a:rPr sz="1800" spc="-125" dirty="0">
                <a:latin typeface="Trebuchet MS"/>
                <a:cs typeface="Trebuchet MS"/>
              </a:rPr>
              <a:t>We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would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using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Centos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7 </a:t>
            </a:r>
            <a:r>
              <a:rPr sz="1800" spc="90" dirty="0">
                <a:latin typeface="Trebuchet MS"/>
                <a:cs typeface="Trebuchet MS"/>
              </a:rPr>
              <a:t>as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our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primary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OS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5395" y="2521080"/>
            <a:ext cx="9439180" cy="136043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916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Role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Terminologies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7964805" cy="527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30" dirty="0">
                <a:latin typeface="Trebuchet MS"/>
                <a:cs typeface="Trebuchet MS"/>
              </a:rPr>
              <a:t>collection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playbooks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other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files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relevant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goal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such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1800" spc="90" dirty="0">
                <a:latin typeface="Trebuchet MS"/>
                <a:cs typeface="Trebuchet MS"/>
              </a:rPr>
              <a:t>as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installing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web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server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Play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full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run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have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several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playbooks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roles,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included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single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playbook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act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as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entry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point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other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playbooks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Playbooks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30" dirty="0">
                <a:latin typeface="Trebuchet MS"/>
                <a:cs typeface="Trebuchet MS"/>
              </a:rPr>
              <a:t>collection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tasks,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written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yaml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syntax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.yml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extension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50" dirty="0">
                <a:latin typeface="Trebuchet MS"/>
                <a:cs typeface="Trebuchet MS"/>
              </a:rPr>
              <a:t>tasks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uses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ansible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modules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accomplish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job(eg: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creating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file)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1528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templates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Terminologies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7892415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95" dirty="0">
                <a:latin typeface="Trebuchet MS"/>
                <a:cs typeface="Trebuchet MS"/>
              </a:rPr>
              <a:t>file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which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contains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all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configuration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parameters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dynamic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values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given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as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variables</a:t>
            </a:r>
            <a:endParaRPr sz="1800">
              <a:latin typeface="Trebuchet MS"/>
              <a:cs typeface="Trebuchet MS"/>
            </a:endParaRPr>
          </a:p>
          <a:p>
            <a:pPr marL="926465" marR="5080" indent="-457200">
              <a:lnSpc>
                <a:spcPct val="201399"/>
              </a:lnSpc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latin typeface="Trebuchet MS"/>
                <a:cs typeface="Trebuchet MS"/>
              </a:rPr>
              <a:t>During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playbook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execution,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depending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conditions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like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which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OS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we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using,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variables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gets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replaced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relevant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values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modules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latin typeface="Trebuchet MS"/>
                <a:cs typeface="Trebuchet MS"/>
              </a:rPr>
              <a:t>executed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remote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nodes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via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tasks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directly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invoked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from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CLI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uses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python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interpreter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implements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some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functionality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hosts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remote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machines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nodes,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defined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inventory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files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1186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groups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Terminologies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523748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set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hosts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performing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specific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business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goal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10" dirty="0">
                <a:latin typeface="Trebuchet MS"/>
                <a:cs typeface="Trebuchet MS"/>
              </a:rPr>
              <a:t>eg: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webserver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groups,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db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groups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34239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Ansible</a:t>
            </a:r>
            <a:r>
              <a:rPr spc="-295" dirty="0"/>
              <a:t> </a:t>
            </a:r>
            <a:r>
              <a:rPr spc="204" dirty="0"/>
              <a:t>vs</a:t>
            </a:r>
            <a:r>
              <a:rPr spc="-185" dirty="0"/>
              <a:t> </a:t>
            </a:r>
            <a:r>
              <a:rPr spc="30" dirty="0"/>
              <a:t>Salt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90930" y="1195385"/>
          <a:ext cx="8403590" cy="2537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06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Lato"/>
                          <a:cs typeface="Lato"/>
                        </a:rPr>
                        <a:t>Ansible</a:t>
                      </a:r>
                      <a:endParaRPr sz="1800">
                        <a:latin typeface="Lato"/>
                        <a:cs typeface="Lato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u="heavy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Lato"/>
                          <a:cs typeface="Lato"/>
                        </a:rPr>
                        <a:t>Salt</a:t>
                      </a:r>
                      <a:endParaRPr sz="1800">
                        <a:latin typeface="Lato"/>
                        <a:cs typeface="Lato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Python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Python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Master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Less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Master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Minion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75" dirty="0">
                          <a:latin typeface="Trebuchet MS"/>
                          <a:cs typeface="Trebuchet MS"/>
                        </a:rPr>
                        <a:t>SSH</a:t>
                      </a:r>
                      <a:r>
                        <a:rPr sz="1800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Based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50" dirty="0">
                          <a:latin typeface="Trebuchet MS"/>
                          <a:cs typeface="Trebuchet MS"/>
                        </a:rPr>
                        <a:t>Commands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sz="1800" spc="3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issued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master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command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line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68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Stateless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Maintains</a:t>
                      </a:r>
                      <a:r>
                        <a:rPr sz="18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State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6056" y="960655"/>
            <a:ext cx="1026096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95" dirty="0">
                <a:solidFill>
                  <a:srgbClr val="FF0000"/>
                </a:solidFill>
              </a:rPr>
              <a:t>Ansible</a:t>
            </a:r>
            <a:r>
              <a:rPr sz="9600" spc="-844" dirty="0">
                <a:solidFill>
                  <a:srgbClr val="FF0000"/>
                </a:solidFill>
              </a:rPr>
              <a:t> </a:t>
            </a:r>
            <a:r>
              <a:rPr sz="9600" spc="-10" dirty="0">
                <a:solidFill>
                  <a:srgbClr val="FF0000"/>
                </a:solidFill>
              </a:rPr>
              <a:t>Installation</a:t>
            </a:r>
            <a:endParaRPr sz="9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190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Dependencies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25730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Ansible </a:t>
            </a:r>
            <a:r>
              <a:rPr spc="-10" dirty="0"/>
              <a:t>Installation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1296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65" dirty="0">
                <a:solidFill>
                  <a:srgbClr val="1F114D"/>
                </a:solidFill>
                <a:latin typeface="Trebuchet MS"/>
                <a:cs typeface="Trebuchet MS"/>
              </a:rPr>
              <a:t>sshpass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733352"/>
            <a:ext cx="7129780" cy="416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python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openssl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50" dirty="0">
                <a:latin typeface="Trebuchet MS"/>
                <a:cs typeface="Trebuchet MS"/>
              </a:rPr>
              <a:t>Commands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Installation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sudo</a:t>
            </a:r>
            <a:r>
              <a:rPr sz="1800" spc="-4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apt</a:t>
            </a:r>
            <a:r>
              <a:rPr sz="1800" spc="-4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update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sudo</a:t>
            </a:r>
            <a:r>
              <a:rPr sz="1800" spc="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apt</a:t>
            </a:r>
            <a:r>
              <a:rPr sz="1800" spc="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install</a:t>
            </a:r>
            <a:r>
              <a:rPr sz="1800" spc="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software-properties-common</a:t>
            </a:r>
            <a:r>
              <a:rPr sz="1800" spc="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1F114D"/>
                </a:solidFill>
                <a:latin typeface="Trebuchet MS"/>
                <a:cs typeface="Trebuchet MS"/>
              </a:rPr>
              <a:t>sshpass</a:t>
            </a:r>
            <a:r>
              <a:rPr sz="1800" spc="2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80" dirty="0">
                <a:solidFill>
                  <a:srgbClr val="1F114D"/>
                </a:solidFill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sudo</a:t>
            </a:r>
            <a:r>
              <a:rPr sz="1800" spc="-8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1F114D"/>
                </a:solidFill>
                <a:latin typeface="Trebuchet MS"/>
                <a:cs typeface="Trebuchet MS"/>
              </a:rPr>
              <a:t>apt-</a:t>
            </a:r>
            <a:r>
              <a:rPr sz="1800" spc="65" dirty="0">
                <a:solidFill>
                  <a:srgbClr val="1F114D"/>
                </a:solidFill>
                <a:latin typeface="Trebuchet MS"/>
                <a:cs typeface="Trebuchet MS"/>
              </a:rPr>
              <a:t>add-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repository</a:t>
            </a:r>
            <a:r>
              <a:rPr sz="1800" spc="-8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1F114D"/>
                </a:solidFill>
                <a:latin typeface="Trebuchet MS"/>
                <a:cs typeface="Trebuchet MS"/>
              </a:rPr>
              <a:t>--</a:t>
            </a:r>
            <a:r>
              <a:rPr sz="1800" spc="110" dirty="0">
                <a:solidFill>
                  <a:srgbClr val="1F114D"/>
                </a:solidFill>
                <a:latin typeface="Trebuchet MS"/>
                <a:cs typeface="Trebuchet MS"/>
              </a:rPr>
              <a:t>yes</a:t>
            </a:r>
            <a:r>
              <a:rPr sz="1800" spc="-8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1F114D"/>
                </a:solidFill>
                <a:latin typeface="Trebuchet MS"/>
                <a:cs typeface="Trebuchet MS"/>
              </a:rPr>
              <a:t>--</a:t>
            </a:r>
            <a:r>
              <a:rPr sz="1800" spc="50" dirty="0">
                <a:solidFill>
                  <a:srgbClr val="1F114D"/>
                </a:solidFill>
                <a:latin typeface="Trebuchet MS"/>
                <a:cs typeface="Trebuchet MS"/>
              </a:rPr>
              <a:t>update</a:t>
            </a:r>
            <a:r>
              <a:rPr sz="1800" spc="-8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ppa:ansible/ansible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sudo</a:t>
            </a:r>
            <a:r>
              <a:rPr sz="1800" spc="-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apt</a:t>
            </a:r>
            <a:r>
              <a:rPr sz="1800" spc="-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1F114D"/>
                </a:solidFill>
                <a:latin typeface="Trebuchet MS"/>
                <a:cs typeface="Trebuchet MS"/>
              </a:rPr>
              <a:t>install</a:t>
            </a:r>
            <a:r>
              <a:rPr sz="1800" spc="-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ansible openssh-server</a:t>
            </a:r>
            <a:r>
              <a:rPr sz="1800" spc="-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80" dirty="0">
                <a:solidFill>
                  <a:srgbClr val="1F114D"/>
                </a:solidFill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ansible</a:t>
            </a:r>
            <a:r>
              <a:rPr sz="1800" spc="-10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--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version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2291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configuration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files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Ansible </a:t>
            </a:r>
            <a:r>
              <a:rPr spc="-10" dirty="0"/>
              <a:t>Configuration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2877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/etc/ansible/ansible.cfg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733352"/>
            <a:ext cx="282194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0" dirty="0">
                <a:latin typeface="Trebuchet MS"/>
                <a:cs typeface="Trebuchet MS"/>
              </a:rPr>
              <a:t>default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inventory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file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30" dirty="0">
                <a:solidFill>
                  <a:srgbClr val="264D12"/>
                </a:solidFill>
                <a:latin typeface="Trebuchet MS"/>
                <a:cs typeface="Trebuchet MS"/>
              </a:rPr>
              <a:t>/etc/ansible/hosts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2663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Inventory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file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location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Ansible </a:t>
            </a:r>
            <a:r>
              <a:rPr spc="-10" dirty="0"/>
              <a:t>Configuration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2776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vim</a:t>
            </a:r>
            <a:r>
              <a:rPr sz="1800" spc="-15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/etc/ansible/hosts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733352"/>
            <a:ext cx="6144895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configuration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file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location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vim</a:t>
            </a:r>
            <a:r>
              <a:rPr sz="1800" spc="-15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/etc/ansible/ansible.cfg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Disabling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strict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host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key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checking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vim</a:t>
            </a:r>
            <a:r>
              <a:rPr sz="1800" spc="-15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/etc/ansible/ansible.cfg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1800" spc="265" dirty="0">
                <a:solidFill>
                  <a:srgbClr val="264D12"/>
                </a:solidFill>
                <a:latin typeface="Trebuchet MS"/>
                <a:cs typeface="Trebuchet MS"/>
              </a:rPr>
              <a:t>#</a:t>
            </a:r>
            <a:r>
              <a:rPr sz="1800" spc="-12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uncomment</a:t>
            </a:r>
            <a:r>
              <a:rPr sz="1800" spc="-12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this</a:t>
            </a:r>
            <a:r>
              <a:rPr sz="1800" spc="-12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to</a:t>
            </a:r>
            <a:r>
              <a:rPr sz="1800" spc="-12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disable</a:t>
            </a:r>
            <a:r>
              <a:rPr sz="1800" spc="-12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264D12"/>
                </a:solidFill>
                <a:latin typeface="Trebuchet MS"/>
                <a:cs typeface="Trebuchet MS"/>
              </a:rPr>
              <a:t>SSH</a:t>
            </a:r>
            <a:r>
              <a:rPr sz="1800" spc="-12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key</a:t>
            </a:r>
            <a:r>
              <a:rPr sz="1800" spc="-12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host</a:t>
            </a:r>
            <a:r>
              <a:rPr sz="1800" spc="-12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checking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0764" y="4517441"/>
            <a:ext cx="2727960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host_key_checking</a:t>
            </a:r>
            <a:r>
              <a:rPr sz="1800" spc="5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=</a:t>
            </a:r>
            <a:r>
              <a:rPr sz="1800" spc="5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False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1517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hostname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31718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Ansible </a:t>
            </a:r>
            <a:r>
              <a:rPr spc="-10" dirty="0"/>
              <a:t>Configuration </a:t>
            </a:r>
            <a:r>
              <a:rPr spc="55" dirty="0"/>
              <a:t>Parameters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425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hostname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remote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machine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733352"/>
            <a:ext cx="2274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ansible_ssh_host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3666" y="2285801"/>
            <a:ext cx="6741795" cy="361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ip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domain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remote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host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ansible_port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port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remote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host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which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usually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22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ansible_connection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connection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where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we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set,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we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want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connect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ssh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ansible_user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ssh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user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2952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ansible_ssh_extra_args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31718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Ansible </a:t>
            </a:r>
            <a:r>
              <a:rPr spc="-10" dirty="0"/>
              <a:t>Configuration </a:t>
            </a:r>
            <a:r>
              <a:rPr spc="55" dirty="0"/>
              <a:t>Parameters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5755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extra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arguments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what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we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want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specify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ssh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103" y="689918"/>
            <a:ext cx="47802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>
                <a:solidFill>
                  <a:srgbClr val="073662"/>
                </a:solidFill>
              </a:rPr>
              <a:t>Course</a:t>
            </a:r>
            <a:r>
              <a:rPr spc="-185" dirty="0">
                <a:solidFill>
                  <a:srgbClr val="073662"/>
                </a:solidFill>
              </a:rPr>
              <a:t> </a:t>
            </a:r>
            <a:r>
              <a:rPr spc="-10" dirty="0">
                <a:solidFill>
                  <a:srgbClr val="073662"/>
                </a:solidFill>
              </a:rPr>
              <a:t>Organization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96803" y="1841813"/>
            <a:ext cx="8297545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170" indent="-331470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344170" algn="l"/>
              </a:tabLst>
            </a:pPr>
            <a:r>
              <a:rPr sz="1800" dirty="0">
                <a:latin typeface="Trebuchet MS"/>
                <a:cs typeface="Trebuchet MS"/>
              </a:rPr>
              <a:t>Organize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yourself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into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groups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344170" indent="-331470">
              <a:lnSpc>
                <a:spcPct val="100000"/>
              </a:lnSpc>
              <a:buFont typeface="AoyagiKouzanFontT"/>
              <a:buChar char="❖"/>
              <a:tabLst>
                <a:tab pos="344170" algn="l"/>
              </a:tabLst>
            </a:pPr>
            <a:r>
              <a:rPr sz="1800" dirty="0">
                <a:latin typeface="Trebuchet MS"/>
                <a:cs typeface="Trebuchet MS"/>
              </a:rPr>
              <a:t>Make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sure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members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each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group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sit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together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344170" indent="-331470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344170" algn="l"/>
              </a:tabLst>
            </a:pPr>
            <a:r>
              <a:rPr sz="1800" spc="-65" dirty="0">
                <a:latin typeface="Trebuchet MS"/>
                <a:cs typeface="Trebuchet MS"/>
              </a:rPr>
              <a:t>I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hope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lab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details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already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shared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all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10407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1040765" algn="l"/>
              </a:tabLst>
            </a:pPr>
            <a:r>
              <a:rPr sz="1800" dirty="0">
                <a:latin typeface="Trebuchet MS"/>
                <a:cs typeface="Trebuchet MS"/>
              </a:rPr>
              <a:t>your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VM’s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up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running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10407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1040765" algn="l"/>
              </a:tabLst>
            </a:pPr>
            <a:r>
              <a:rPr sz="1800" spc="-130" dirty="0">
                <a:latin typeface="Trebuchet MS"/>
                <a:cs typeface="Trebuchet MS"/>
              </a:rPr>
              <a:t>if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not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execute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steps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as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mentioned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document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already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provided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3589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units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which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gets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work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done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Ansible </a:t>
            </a:r>
            <a:r>
              <a:rPr spc="225" dirty="0"/>
              <a:t>Modules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1513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works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like: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733352"/>
            <a:ext cx="6335395" cy="416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creating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file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setting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cron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jobs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issuing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shell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commands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latin typeface="Trebuchet MS"/>
                <a:cs typeface="Trebuchet MS"/>
              </a:rPr>
              <a:t>executing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remote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scripts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5" dirty="0">
                <a:latin typeface="Trebuchet MS"/>
                <a:cs typeface="Trebuchet MS"/>
              </a:rPr>
              <a:t>tar/untar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files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5" dirty="0">
                <a:latin typeface="Trebuchet MS"/>
                <a:cs typeface="Trebuchet MS"/>
              </a:rPr>
              <a:t>unzip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operations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package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installations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etc.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has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built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module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library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day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day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cases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1180903"/>
            <a:ext cx="935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cron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799" y="349055"/>
            <a:ext cx="4591685" cy="1243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800"/>
              </a:lnSpc>
              <a:spcBef>
                <a:spcPts val="100"/>
              </a:spcBef>
              <a:tabLst>
                <a:tab pos="4281170" algn="l"/>
              </a:tabLst>
            </a:pPr>
            <a:r>
              <a:rPr spc="110" dirty="0"/>
              <a:t>Ansible</a:t>
            </a:r>
            <a:r>
              <a:rPr spc="-175" dirty="0"/>
              <a:t> </a:t>
            </a:r>
            <a:r>
              <a:rPr spc="215" dirty="0"/>
              <a:t>Module</a:t>
            </a:r>
            <a:r>
              <a:rPr spc="-120" dirty="0"/>
              <a:t> </a:t>
            </a:r>
            <a:r>
              <a:rPr sz="1800" spc="-50" dirty="0">
                <a:solidFill>
                  <a:srgbClr val="264D12"/>
                </a:solidFill>
                <a:latin typeface="AoyagiKouzanFontT"/>
                <a:cs typeface="AoyagiKouzanFontT"/>
              </a:rPr>
              <a:t>❖</a:t>
            </a:r>
            <a:r>
              <a:rPr sz="1800" dirty="0">
                <a:solidFill>
                  <a:srgbClr val="264D12"/>
                </a:solidFill>
                <a:latin typeface="AoyagiKouzanFontT"/>
                <a:cs typeface="AoyagiKouzanFontT"/>
              </a:rPr>
              <a:t>	</a:t>
            </a:r>
            <a:r>
              <a:rPr sz="1800" spc="-80" dirty="0">
                <a:solidFill>
                  <a:srgbClr val="264D12"/>
                </a:solidFill>
              </a:rPr>
              <a:t>file</a:t>
            </a:r>
            <a:endParaRPr sz="1800">
              <a:latin typeface="AoyagiKouzanFontT"/>
              <a:cs typeface="AoyagiKouzanFontT"/>
            </a:endParaRPr>
          </a:p>
          <a:p>
            <a:pPr marL="12700">
              <a:lnSpc>
                <a:spcPts val="4800"/>
              </a:lnSpc>
            </a:pPr>
            <a:r>
              <a:rPr spc="145" dirty="0"/>
              <a:t>Examples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733352"/>
            <a:ext cx="1516380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shell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command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script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copy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template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unarchive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lineinfile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user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group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3698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35" dirty="0">
                <a:latin typeface="Trebuchet MS"/>
                <a:cs typeface="Trebuchet MS"/>
              </a:rPr>
              <a:t>List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available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Modules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7498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oyagiKouzanFontT"/>
              <a:buChar char="➢"/>
              <a:tabLst>
                <a:tab pos="469265" algn="l"/>
              </a:tabLst>
            </a:pPr>
            <a:r>
              <a:rPr sz="18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2"/>
              </a:rPr>
              <a:t>https://docs.ansible.com/ansible/latest/modules/modules_by_categ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8064" y="1733352"/>
            <a:ext cx="863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4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2"/>
              </a:rPr>
              <a:t>ory.html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799" y="348429"/>
            <a:ext cx="20713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100" dirty="0">
                <a:solidFill>
                  <a:srgbClr val="1C4487"/>
                </a:solidFill>
                <a:latin typeface="Trebuchet MS"/>
                <a:cs typeface="Trebuchet MS"/>
              </a:rPr>
              <a:t>Ansible </a:t>
            </a:r>
            <a:r>
              <a:rPr sz="4000" spc="225" dirty="0">
                <a:solidFill>
                  <a:srgbClr val="1C4487"/>
                </a:solidFill>
                <a:latin typeface="Trebuchet MS"/>
                <a:cs typeface="Trebuchet MS"/>
              </a:rPr>
              <a:t>Modules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6954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Ad-Hoc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commands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used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accomplish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tasks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quickly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Ansible</a:t>
            </a:r>
            <a:r>
              <a:rPr spc="-310" dirty="0"/>
              <a:t> </a:t>
            </a:r>
            <a:r>
              <a:rPr spc="254" dirty="0"/>
              <a:t>Ad</a:t>
            </a:r>
            <a:r>
              <a:rPr spc="-185" dirty="0"/>
              <a:t> </a:t>
            </a:r>
            <a:r>
              <a:rPr spc="204" dirty="0"/>
              <a:t>Hoc </a:t>
            </a:r>
            <a:r>
              <a:rPr spc="229" dirty="0"/>
              <a:t>Commands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5658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These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commands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mostly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one-off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tasks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733352"/>
            <a:ext cx="6656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Ad-Hoc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commands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handy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small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tasks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done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quickly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2336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</a:t>
            </a:r>
            <a:r>
              <a:rPr sz="1800" spc="-15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95" dirty="0">
                <a:solidFill>
                  <a:srgbClr val="341C75"/>
                </a:solidFill>
                <a:latin typeface="Trebuchet MS"/>
                <a:cs typeface="Trebuchet MS"/>
              </a:rPr>
              <a:t>m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ping</a:t>
            </a:r>
            <a:r>
              <a:rPr sz="1800" spc="-15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all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403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95" dirty="0">
                <a:solidFill>
                  <a:srgbClr val="341C75"/>
                </a:solidFill>
                <a:latin typeface="Trebuchet MS"/>
                <a:cs typeface="Trebuchet MS"/>
              </a:rPr>
              <a:t>m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ping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all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05" dirty="0">
                <a:solidFill>
                  <a:srgbClr val="341C75"/>
                </a:solidFill>
                <a:latin typeface="Trebuchet MS"/>
                <a:cs typeface="Trebuchet MS"/>
              </a:rPr>
              <a:t>u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vagrant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35" dirty="0">
                <a:solidFill>
                  <a:srgbClr val="341C75"/>
                </a:solidFill>
                <a:latin typeface="Trebuchet MS"/>
                <a:cs typeface="Trebuchet MS"/>
              </a:rPr>
              <a:t>k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60" dirty="0">
                <a:solidFill>
                  <a:srgbClr val="341C75"/>
                </a:solidFill>
                <a:latin typeface="Trebuchet MS"/>
                <a:cs typeface="Trebuchet MS"/>
              </a:rPr>
              <a:t>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15089" y="4517441"/>
            <a:ext cx="245110" cy="274320"/>
          </a:xfrm>
          <a:custGeom>
            <a:avLst/>
            <a:gdLst/>
            <a:ahLst/>
            <a:cxnLst/>
            <a:rect l="l" t="t" r="r" b="b"/>
            <a:pathLst>
              <a:path w="245110" h="274320">
                <a:moveTo>
                  <a:pt x="244830" y="274319"/>
                </a:moveTo>
                <a:lnTo>
                  <a:pt x="0" y="274319"/>
                </a:lnTo>
                <a:lnTo>
                  <a:pt x="0" y="0"/>
                </a:lnTo>
                <a:lnTo>
                  <a:pt x="244830" y="0"/>
                </a:lnTo>
                <a:lnTo>
                  <a:pt x="244830" y="27431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15089" y="5069890"/>
            <a:ext cx="245110" cy="274320"/>
          </a:xfrm>
          <a:custGeom>
            <a:avLst/>
            <a:gdLst/>
            <a:ahLst/>
            <a:cxnLst/>
            <a:rect l="l" t="t" r="r" b="b"/>
            <a:pathLst>
              <a:path w="245110" h="274320">
                <a:moveTo>
                  <a:pt x="244830" y="274319"/>
                </a:moveTo>
                <a:lnTo>
                  <a:pt x="0" y="274319"/>
                </a:lnTo>
                <a:lnTo>
                  <a:pt x="0" y="0"/>
                </a:lnTo>
                <a:lnTo>
                  <a:pt x="244830" y="0"/>
                </a:lnTo>
                <a:lnTo>
                  <a:pt x="244830" y="27431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5089" y="5622338"/>
            <a:ext cx="245110" cy="274320"/>
          </a:xfrm>
          <a:custGeom>
            <a:avLst/>
            <a:gdLst/>
            <a:ahLst/>
            <a:cxnLst/>
            <a:rect l="l" t="t" r="r" b="b"/>
            <a:pathLst>
              <a:path w="245110" h="274320">
                <a:moveTo>
                  <a:pt x="244830" y="274319"/>
                </a:moveTo>
                <a:lnTo>
                  <a:pt x="0" y="274319"/>
                </a:lnTo>
                <a:lnTo>
                  <a:pt x="0" y="0"/>
                </a:lnTo>
                <a:lnTo>
                  <a:pt x="244830" y="0"/>
                </a:lnTo>
                <a:lnTo>
                  <a:pt x="244830" y="27431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15089" y="6174788"/>
            <a:ext cx="245110" cy="274320"/>
          </a:xfrm>
          <a:custGeom>
            <a:avLst/>
            <a:gdLst/>
            <a:ahLst/>
            <a:cxnLst/>
            <a:rect l="l" t="t" r="r" b="b"/>
            <a:pathLst>
              <a:path w="245110" h="274320">
                <a:moveTo>
                  <a:pt x="244830" y="274319"/>
                </a:moveTo>
                <a:lnTo>
                  <a:pt x="0" y="274319"/>
                </a:lnTo>
                <a:lnTo>
                  <a:pt x="0" y="0"/>
                </a:lnTo>
                <a:lnTo>
                  <a:pt x="244830" y="0"/>
                </a:lnTo>
                <a:lnTo>
                  <a:pt x="244830" y="27431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73666" y="1733352"/>
            <a:ext cx="7779384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</a:t>
            </a:r>
            <a:r>
              <a:rPr sz="1800" spc="-15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95" dirty="0">
                <a:solidFill>
                  <a:srgbClr val="341C75"/>
                </a:solidFill>
                <a:latin typeface="Trebuchet MS"/>
                <a:cs typeface="Trebuchet MS"/>
              </a:rPr>
              <a:t>m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ping</a:t>
            </a:r>
            <a:r>
              <a:rPr sz="1800" spc="-15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web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95" dirty="0">
                <a:solidFill>
                  <a:srgbClr val="341C75"/>
                </a:solidFill>
                <a:latin typeface="Trebuchet MS"/>
                <a:cs typeface="Trebuchet MS"/>
              </a:rPr>
              <a:t>m</a:t>
            </a:r>
            <a:r>
              <a:rPr sz="1800" spc="-13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ping</a:t>
            </a:r>
            <a:r>
              <a:rPr sz="1800" spc="-13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341C75"/>
                </a:solidFill>
                <a:latin typeface="Trebuchet MS"/>
                <a:cs typeface="Trebuchet MS"/>
              </a:rPr>
              <a:t>web</a:t>
            </a:r>
            <a:r>
              <a:rPr sz="1800" spc="-13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05" dirty="0">
                <a:solidFill>
                  <a:srgbClr val="341C75"/>
                </a:solidFill>
                <a:latin typeface="Trebuchet MS"/>
                <a:cs typeface="Trebuchet MS"/>
              </a:rPr>
              <a:t>u</a:t>
            </a:r>
            <a:r>
              <a:rPr sz="1800" spc="-13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vagrant</a:t>
            </a:r>
            <a:r>
              <a:rPr sz="1800" spc="-13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35" dirty="0">
                <a:solidFill>
                  <a:srgbClr val="341C75"/>
                </a:solidFill>
                <a:latin typeface="Trebuchet MS"/>
                <a:cs typeface="Trebuchet MS"/>
              </a:rPr>
              <a:t>k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60" dirty="0">
                <a:solidFill>
                  <a:srgbClr val="341C75"/>
                </a:solidFill>
                <a:latin typeface="Trebuchet MS"/>
                <a:cs typeface="Trebuchet MS"/>
              </a:rPr>
              <a:t>K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</a:t>
            </a:r>
            <a:r>
              <a:rPr sz="1800" spc="-15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95" dirty="0">
                <a:solidFill>
                  <a:srgbClr val="341C75"/>
                </a:solidFill>
                <a:latin typeface="Trebuchet MS"/>
                <a:cs typeface="Trebuchet MS"/>
              </a:rPr>
              <a:t>m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41C75"/>
                </a:solidFill>
                <a:latin typeface="Trebuchet MS"/>
                <a:cs typeface="Trebuchet MS"/>
              </a:rPr>
              <a:t>shell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all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60" dirty="0">
                <a:solidFill>
                  <a:srgbClr val="341C75"/>
                </a:solidFill>
                <a:latin typeface="Trebuchet MS"/>
                <a:cs typeface="Trebuchet MS"/>
              </a:rPr>
              <a:t>a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whoami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05" dirty="0">
                <a:solidFill>
                  <a:srgbClr val="341C75"/>
                </a:solidFill>
                <a:latin typeface="Trebuchet MS"/>
                <a:cs typeface="Trebuchet MS"/>
              </a:rPr>
              <a:t>u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vagrant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35" dirty="0">
                <a:solidFill>
                  <a:srgbClr val="341C75"/>
                </a:solidFill>
                <a:latin typeface="Trebuchet MS"/>
                <a:cs typeface="Trebuchet MS"/>
              </a:rPr>
              <a:t>k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60" dirty="0">
                <a:solidFill>
                  <a:srgbClr val="341C75"/>
                </a:solidFill>
                <a:latin typeface="Trebuchet MS"/>
                <a:cs typeface="Trebuchet MS"/>
              </a:rPr>
              <a:t>K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35" dirty="0">
                <a:solidFill>
                  <a:srgbClr val="341C75"/>
                </a:solidFill>
                <a:latin typeface="Trebuchet MS"/>
                <a:cs typeface="Trebuchet MS"/>
              </a:rPr>
              <a:t>bm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41C75"/>
                </a:solidFill>
                <a:latin typeface="Trebuchet MS"/>
                <a:cs typeface="Trebuchet MS"/>
              </a:rPr>
              <a:t>shell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all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60" dirty="0">
                <a:solidFill>
                  <a:srgbClr val="341C75"/>
                </a:solidFill>
                <a:latin typeface="Trebuchet MS"/>
                <a:cs typeface="Trebuchet MS"/>
              </a:rPr>
              <a:t>a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whoami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05" dirty="0">
                <a:solidFill>
                  <a:srgbClr val="341C75"/>
                </a:solidFill>
                <a:latin typeface="Trebuchet MS"/>
                <a:cs typeface="Trebuchet MS"/>
              </a:rPr>
              <a:t>u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vagrant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35" dirty="0">
                <a:solidFill>
                  <a:srgbClr val="341C75"/>
                </a:solidFill>
                <a:latin typeface="Trebuchet MS"/>
                <a:cs typeface="Trebuchet MS"/>
              </a:rPr>
              <a:t>k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60" dirty="0">
                <a:solidFill>
                  <a:srgbClr val="341C75"/>
                </a:solidFill>
                <a:latin typeface="Trebuchet MS"/>
                <a:cs typeface="Trebuchet MS"/>
              </a:rPr>
              <a:t>K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</a:t>
            </a:r>
            <a:r>
              <a:rPr sz="1800" spc="-114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95" dirty="0">
                <a:solidFill>
                  <a:srgbClr val="341C75"/>
                </a:solidFill>
                <a:latin typeface="Trebuchet MS"/>
                <a:cs typeface="Trebuchet MS"/>
              </a:rPr>
              <a:t>m</a:t>
            </a:r>
            <a:r>
              <a:rPr sz="1800" spc="-114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command</a:t>
            </a:r>
            <a:r>
              <a:rPr sz="1800" spc="-114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all</a:t>
            </a:r>
            <a:r>
              <a:rPr sz="1800" spc="-114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60" dirty="0">
                <a:solidFill>
                  <a:srgbClr val="341C7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whoami</a:t>
            </a:r>
            <a:r>
              <a:rPr sz="1800" spc="-114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05" dirty="0">
                <a:solidFill>
                  <a:srgbClr val="341C75"/>
                </a:solidFill>
                <a:latin typeface="Trebuchet MS"/>
                <a:cs typeface="Trebuchet MS"/>
              </a:rPr>
              <a:t>u</a:t>
            </a:r>
            <a:r>
              <a:rPr sz="1800" spc="-114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vagrant</a:t>
            </a:r>
            <a:r>
              <a:rPr sz="1800" spc="-114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35" dirty="0">
                <a:solidFill>
                  <a:srgbClr val="341C75"/>
                </a:solidFill>
                <a:latin typeface="Trebuchet MS"/>
                <a:cs typeface="Trebuchet MS"/>
              </a:rPr>
              <a:t>k</a:t>
            </a:r>
            <a:r>
              <a:rPr sz="1800" spc="-114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60" dirty="0">
                <a:solidFill>
                  <a:srgbClr val="341C75"/>
                </a:solidFill>
                <a:latin typeface="Trebuchet MS"/>
                <a:cs typeface="Trebuchet MS"/>
              </a:rPr>
              <a:t>K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50" dirty="0">
                <a:solidFill>
                  <a:srgbClr val="341C75"/>
                </a:solidFill>
                <a:latin typeface="Trebuchet MS"/>
                <a:cs typeface="Trebuchet MS"/>
              </a:rPr>
              <a:t>b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95" dirty="0">
                <a:solidFill>
                  <a:srgbClr val="341C75"/>
                </a:solidFill>
                <a:latin typeface="Trebuchet MS"/>
                <a:cs typeface="Trebuchet MS"/>
              </a:rPr>
              <a:t>m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user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60" dirty="0">
                <a:solidFill>
                  <a:srgbClr val="341C75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341C75"/>
                </a:solidFill>
                <a:latin typeface="Trebuchet MS"/>
                <a:cs typeface="Trebuchet MS"/>
              </a:rPr>
              <a:t>‘name=admin’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db</a:t>
            </a:r>
            <a:r>
              <a:rPr sz="1800" spc="28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05" dirty="0">
                <a:solidFill>
                  <a:srgbClr val="341C75"/>
                </a:solidFill>
                <a:latin typeface="Trebuchet MS"/>
                <a:cs typeface="Trebuchet MS"/>
              </a:rPr>
              <a:t>u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vagrant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35" dirty="0">
                <a:solidFill>
                  <a:srgbClr val="341C75"/>
                </a:solidFill>
                <a:latin typeface="Trebuchet MS"/>
                <a:cs typeface="Trebuchet MS"/>
              </a:rPr>
              <a:t>k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60" dirty="0">
                <a:solidFill>
                  <a:srgbClr val="341C75"/>
                </a:solidFill>
                <a:latin typeface="Trebuchet MS"/>
                <a:cs typeface="Trebuchet MS"/>
              </a:rPr>
              <a:t>K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50" dirty="0">
                <a:solidFill>
                  <a:srgbClr val="341C75"/>
                </a:solidFill>
                <a:latin typeface="Trebuchet MS"/>
                <a:cs typeface="Trebuchet MS"/>
              </a:rPr>
              <a:t>b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95" dirty="0">
                <a:solidFill>
                  <a:srgbClr val="341C75"/>
                </a:solidFill>
                <a:latin typeface="Trebuchet MS"/>
                <a:cs typeface="Trebuchet MS"/>
              </a:rPr>
              <a:t>m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apt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60" dirty="0">
                <a:solidFill>
                  <a:srgbClr val="341C75"/>
                </a:solidFill>
                <a:latin typeface="Trebuchet MS"/>
                <a:cs typeface="Trebuchet MS"/>
              </a:rPr>
              <a:t>a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41C75"/>
                </a:solidFill>
                <a:latin typeface="Trebuchet MS"/>
                <a:cs typeface="Trebuchet MS"/>
              </a:rPr>
              <a:t>‘name=tree’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web</a:t>
            </a:r>
            <a:r>
              <a:rPr sz="1800" spc="26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05" dirty="0">
                <a:solidFill>
                  <a:srgbClr val="341C75"/>
                </a:solidFill>
                <a:latin typeface="Trebuchet MS"/>
                <a:cs typeface="Trebuchet MS"/>
              </a:rPr>
              <a:t>u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vagrant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35" dirty="0">
                <a:solidFill>
                  <a:srgbClr val="341C75"/>
                </a:solidFill>
                <a:latin typeface="Trebuchet MS"/>
                <a:cs typeface="Trebuchet MS"/>
              </a:rPr>
              <a:t>k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60" dirty="0">
                <a:solidFill>
                  <a:srgbClr val="341C75"/>
                </a:solidFill>
                <a:latin typeface="Trebuchet MS"/>
                <a:cs typeface="Trebuchet MS"/>
              </a:rPr>
              <a:t>K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50" dirty="0">
                <a:solidFill>
                  <a:srgbClr val="341C75"/>
                </a:solidFill>
                <a:latin typeface="Trebuchet MS"/>
                <a:cs typeface="Trebuchet MS"/>
              </a:rPr>
              <a:t>b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95" dirty="0">
                <a:solidFill>
                  <a:srgbClr val="341C75"/>
                </a:solidFill>
                <a:latin typeface="Trebuchet MS"/>
                <a:cs typeface="Trebuchet MS"/>
              </a:rPr>
              <a:t>m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apt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60" dirty="0">
                <a:solidFill>
                  <a:srgbClr val="341C75"/>
                </a:solidFill>
                <a:latin typeface="Trebuchet MS"/>
                <a:cs typeface="Trebuchet MS"/>
              </a:rPr>
              <a:t>a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341C75"/>
                </a:solidFill>
                <a:latin typeface="Trebuchet MS"/>
                <a:cs typeface="Trebuchet MS"/>
              </a:rPr>
              <a:t>‘name=nginx’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web</a:t>
            </a:r>
            <a:r>
              <a:rPr sz="1800" spc="26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05" dirty="0">
                <a:solidFill>
                  <a:srgbClr val="341C75"/>
                </a:solidFill>
                <a:latin typeface="Trebuchet MS"/>
                <a:cs typeface="Trebuchet MS"/>
              </a:rPr>
              <a:t>u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vagrant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35" dirty="0">
                <a:solidFill>
                  <a:srgbClr val="341C75"/>
                </a:solidFill>
                <a:latin typeface="Trebuchet MS"/>
                <a:cs typeface="Trebuchet MS"/>
              </a:rPr>
              <a:t>k</a:t>
            </a:r>
            <a:r>
              <a:rPr sz="1800" spc="-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60" dirty="0">
                <a:solidFill>
                  <a:srgbClr val="341C75"/>
                </a:solidFill>
                <a:latin typeface="Trebuchet MS"/>
                <a:cs typeface="Trebuchet MS"/>
              </a:rPr>
              <a:t>K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</a:t>
            </a:r>
            <a:r>
              <a:rPr sz="1800" spc="-15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50" dirty="0">
                <a:solidFill>
                  <a:srgbClr val="341C75"/>
                </a:solidFill>
                <a:latin typeface="Trebuchet MS"/>
                <a:cs typeface="Trebuchet MS"/>
              </a:rPr>
              <a:t>b</a:t>
            </a:r>
            <a:r>
              <a:rPr sz="1800" spc="2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95" dirty="0">
                <a:solidFill>
                  <a:srgbClr val="341C75"/>
                </a:solidFill>
                <a:latin typeface="Trebuchet MS"/>
                <a:cs typeface="Trebuchet MS"/>
              </a:rPr>
              <a:t>m</a:t>
            </a:r>
            <a:r>
              <a:rPr sz="1800" spc="-15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service</a:t>
            </a:r>
            <a:r>
              <a:rPr sz="1800" spc="-15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60" dirty="0">
                <a:solidFill>
                  <a:srgbClr val="341C75"/>
                </a:solidFill>
                <a:latin typeface="Trebuchet MS"/>
                <a:cs typeface="Trebuchet MS"/>
              </a:rPr>
              <a:t>a</a:t>
            </a:r>
            <a:r>
              <a:rPr sz="1800" spc="-15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341C75"/>
                </a:solidFill>
                <a:latin typeface="Trebuchet MS"/>
                <a:cs typeface="Trebuchet MS"/>
              </a:rPr>
              <a:t>‘name=nginx</a:t>
            </a:r>
            <a:r>
              <a:rPr sz="1800" spc="-15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state=started’</a:t>
            </a:r>
            <a:r>
              <a:rPr sz="1800" spc="-15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all</a:t>
            </a:r>
            <a:r>
              <a:rPr sz="1800" spc="2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05" dirty="0">
                <a:solidFill>
                  <a:srgbClr val="341C75"/>
                </a:solidFill>
                <a:latin typeface="Trebuchet MS"/>
                <a:cs typeface="Trebuchet MS"/>
              </a:rPr>
              <a:t>u</a:t>
            </a:r>
            <a:r>
              <a:rPr sz="1800" spc="-15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vagrant</a:t>
            </a:r>
            <a:r>
              <a:rPr sz="1800" spc="-15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35" dirty="0">
                <a:solidFill>
                  <a:srgbClr val="341C75"/>
                </a:solidFill>
                <a:latin typeface="Trebuchet MS"/>
                <a:cs typeface="Trebuchet MS"/>
              </a:rPr>
              <a:t>k</a:t>
            </a:r>
            <a:r>
              <a:rPr sz="1800" spc="-15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60" dirty="0">
                <a:solidFill>
                  <a:srgbClr val="341C75"/>
                </a:solidFill>
                <a:latin typeface="Trebuchet MS"/>
                <a:cs typeface="Trebuchet MS"/>
              </a:rPr>
              <a:t>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Ansible</a:t>
            </a:r>
            <a:r>
              <a:rPr spc="-310" dirty="0"/>
              <a:t> </a:t>
            </a:r>
            <a:r>
              <a:rPr spc="254" dirty="0"/>
              <a:t>Ad</a:t>
            </a:r>
            <a:r>
              <a:rPr spc="-185" dirty="0"/>
              <a:t> </a:t>
            </a:r>
            <a:r>
              <a:rPr spc="204" dirty="0"/>
              <a:t>Hoc </a:t>
            </a:r>
            <a:r>
              <a:rPr spc="229" dirty="0"/>
              <a:t>Commands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3407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75" dirty="0">
                <a:latin typeface="Trebuchet MS"/>
                <a:cs typeface="Trebuchet MS"/>
              </a:rPr>
              <a:t>Try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create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below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tasks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Exercises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4676775" cy="306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Create</a:t>
            </a:r>
            <a:r>
              <a:rPr sz="1800" spc="-12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341C75"/>
                </a:solidFill>
                <a:latin typeface="Trebuchet MS"/>
                <a:cs typeface="Trebuchet MS"/>
              </a:rPr>
              <a:t>a</a:t>
            </a:r>
            <a:r>
              <a:rPr sz="1800" spc="-12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user</a:t>
            </a:r>
            <a:r>
              <a:rPr sz="1800" spc="-12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341C75"/>
                </a:solidFill>
                <a:latin typeface="Trebuchet MS"/>
                <a:cs typeface="Trebuchet MS"/>
              </a:rPr>
              <a:t>with</a:t>
            </a:r>
            <a:r>
              <a:rPr sz="1800" spc="-12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your</a:t>
            </a:r>
            <a:r>
              <a:rPr sz="1800" spc="-12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name</a:t>
            </a:r>
            <a:r>
              <a:rPr sz="1800" spc="-12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and</a:t>
            </a:r>
            <a:r>
              <a:rPr sz="1800" spc="-12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341C75"/>
                </a:solidFill>
                <a:latin typeface="Trebuchet MS"/>
                <a:cs typeface="Trebuchet MS"/>
              </a:rPr>
              <a:t>verify</a:t>
            </a:r>
            <a:r>
              <a:rPr sz="1800" spc="-12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it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Create</a:t>
            </a:r>
            <a:r>
              <a:rPr sz="1800" spc="-16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341C75"/>
                </a:solidFill>
                <a:latin typeface="Trebuchet MS"/>
                <a:cs typeface="Trebuchet MS"/>
              </a:rPr>
              <a:t>a</a:t>
            </a:r>
            <a:r>
              <a:rPr sz="1800" spc="-16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directory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Create</a:t>
            </a:r>
            <a:r>
              <a:rPr sz="1800" spc="-16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341C75"/>
                </a:solidFill>
                <a:latin typeface="Trebuchet MS"/>
                <a:cs typeface="Trebuchet MS"/>
              </a:rPr>
              <a:t>a</a:t>
            </a:r>
            <a:r>
              <a:rPr sz="1800" spc="-16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341C75"/>
                </a:solidFill>
                <a:latin typeface="Trebuchet MS"/>
                <a:cs typeface="Trebuchet MS"/>
              </a:rPr>
              <a:t>file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30" dirty="0">
                <a:solidFill>
                  <a:srgbClr val="341C75"/>
                </a:solidFill>
                <a:latin typeface="Trebuchet MS"/>
                <a:cs typeface="Trebuchet MS"/>
              </a:rPr>
              <a:t>Install</a:t>
            </a:r>
            <a:r>
              <a:rPr sz="1800" spc="-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341C75"/>
                </a:solidFill>
                <a:latin typeface="Trebuchet MS"/>
                <a:cs typeface="Trebuchet MS"/>
              </a:rPr>
              <a:t>a</a:t>
            </a:r>
            <a:r>
              <a:rPr sz="1800" spc="-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package</a:t>
            </a:r>
            <a:r>
              <a:rPr sz="1800" spc="-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341C75"/>
                </a:solidFill>
                <a:latin typeface="Trebuchet MS"/>
                <a:cs typeface="Trebuchet MS"/>
              </a:rPr>
              <a:t>tree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Execute</a:t>
            </a:r>
            <a:r>
              <a:rPr sz="1800" spc="-16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341C75"/>
                </a:solidFill>
                <a:latin typeface="Trebuchet MS"/>
                <a:cs typeface="Trebuchet MS"/>
              </a:rPr>
              <a:t>a</a:t>
            </a:r>
            <a:r>
              <a:rPr sz="1800" spc="-16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remote</a:t>
            </a:r>
            <a:r>
              <a:rPr sz="1800" spc="-16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command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60" dirty="0">
                <a:solidFill>
                  <a:srgbClr val="341C75"/>
                </a:solidFill>
                <a:latin typeface="Trebuchet MS"/>
                <a:cs typeface="Trebuchet MS"/>
              </a:rPr>
              <a:t>Stop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Nginx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and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341C75"/>
                </a:solidFill>
                <a:latin typeface="Trebuchet MS"/>
                <a:cs typeface="Trebuchet MS"/>
              </a:rPr>
              <a:t>verify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from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the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server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4072" y="628455"/>
            <a:ext cx="4676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Create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user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your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name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verify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it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19558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Solution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74072" y="1180903"/>
            <a:ext cx="8372475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</a:t>
            </a:r>
            <a:r>
              <a:rPr sz="1800" spc="-13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35" dirty="0">
                <a:solidFill>
                  <a:srgbClr val="341C75"/>
                </a:solidFill>
                <a:latin typeface="Trebuchet MS"/>
                <a:cs typeface="Trebuchet MS"/>
              </a:rPr>
              <a:t>bm</a:t>
            </a:r>
            <a:r>
              <a:rPr sz="1800" spc="-12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user</a:t>
            </a:r>
            <a:r>
              <a:rPr sz="1800" spc="-12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all</a:t>
            </a:r>
            <a:r>
              <a:rPr sz="1800" spc="-12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05" dirty="0">
                <a:solidFill>
                  <a:srgbClr val="341C75"/>
                </a:solidFill>
                <a:latin typeface="Trebuchet MS"/>
                <a:cs typeface="Trebuchet MS"/>
              </a:rPr>
              <a:t>u</a:t>
            </a:r>
            <a:r>
              <a:rPr sz="1800" spc="-12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vagrant</a:t>
            </a:r>
            <a:r>
              <a:rPr sz="1800" spc="-12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10" dirty="0">
                <a:solidFill>
                  <a:srgbClr val="341C75"/>
                </a:solidFill>
                <a:latin typeface="Trebuchet MS"/>
                <a:cs typeface="Trebuchet MS"/>
              </a:rPr>
              <a:t>K</a:t>
            </a:r>
            <a:r>
              <a:rPr sz="1800" spc="-12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35" dirty="0">
                <a:solidFill>
                  <a:srgbClr val="341C75"/>
                </a:solidFill>
                <a:latin typeface="Trebuchet MS"/>
                <a:cs typeface="Trebuchet MS"/>
              </a:rPr>
              <a:t>k</a:t>
            </a:r>
            <a:r>
              <a:rPr sz="1800" spc="-13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60" dirty="0">
                <a:solidFill>
                  <a:srgbClr val="341C75"/>
                </a:solidFill>
                <a:latin typeface="Trebuchet MS"/>
                <a:cs typeface="Trebuchet MS"/>
              </a:rPr>
              <a:t>a</a:t>
            </a:r>
            <a:r>
              <a:rPr sz="1800" spc="-12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'name=admin</a:t>
            </a:r>
            <a:r>
              <a:rPr sz="1800" spc="-12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shell=/bin/bash'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Create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directory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35" dirty="0">
                <a:solidFill>
                  <a:srgbClr val="341C75"/>
                </a:solidFill>
                <a:latin typeface="Trebuchet MS"/>
                <a:cs typeface="Trebuchet MS"/>
              </a:rPr>
              <a:t>bm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41C75"/>
                </a:solidFill>
                <a:latin typeface="Trebuchet MS"/>
                <a:cs typeface="Trebuchet MS"/>
              </a:rPr>
              <a:t>file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all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05" dirty="0">
                <a:solidFill>
                  <a:srgbClr val="341C75"/>
                </a:solidFill>
                <a:latin typeface="Trebuchet MS"/>
                <a:cs typeface="Trebuchet MS"/>
              </a:rPr>
              <a:t>u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vagrant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10" dirty="0">
                <a:solidFill>
                  <a:srgbClr val="341C75"/>
                </a:solidFill>
                <a:latin typeface="Trebuchet MS"/>
                <a:cs typeface="Trebuchet MS"/>
              </a:rPr>
              <a:t>K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35" dirty="0">
                <a:solidFill>
                  <a:srgbClr val="341C75"/>
                </a:solidFill>
                <a:latin typeface="Trebuchet MS"/>
                <a:cs typeface="Trebuchet MS"/>
              </a:rPr>
              <a:t>k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60" dirty="0">
                <a:solidFill>
                  <a:srgbClr val="341C75"/>
                </a:solidFill>
                <a:latin typeface="Trebuchet MS"/>
                <a:cs typeface="Trebuchet MS"/>
              </a:rPr>
              <a:t>a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'path=/tmp/dir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state=directory'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Create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file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35" dirty="0">
                <a:solidFill>
                  <a:srgbClr val="341C75"/>
                </a:solidFill>
                <a:latin typeface="Trebuchet MS"/>
                <a:cs typeface="Trebuchet MS"/>
              </a:rPr>
              <a:t>bm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41C75"/>
                </a:solidFill>
                <a:latin typeface="Trebuchet MS"/>
                <a:cs typeface="Trebuchet MS"/>
              </a:rPr>
              <a:t>file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all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05" dirty="0">
                <a:solidFill>
                  <a:srgbClr val="341C75"/>
                </a:solidFill>
                <a:latin typeface="Trebuchet MS"/>
                <a:cs typeface="Trebuchet MS"/>
              </a:rPr>
              <a:t>u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vagrant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10" dirty="0">
                <a:solidFill>
                  <a:srgbClr val="341C75"/>
                </a:solidFill>
                <a:latin typeface="Trebuchet MS"/>
                <a:cs typeface="Trebuchet MS"/>
              </a:rPr>
              <a:t>K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35" dirty="0">
                <a:solidFill>
                  <a:srgbClr val="341C75"/>
                </a:solidFill>
                <a:latin typeface="Trebuchet MS"/>
                <a:cs typeface="Trebuchet MS"/>
              </a:rPr>
              <a:t>k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60" dirty="0">
                <a:solidFill>
                  <a:srgbClr val="341C75"/>
                </a:solidFill>
                <a:latin typeface="Trebuchet MS"/>
                <a:cs typeface="Trebuchet MS"/>
              </a:rPr>
              <a:t>a</a:t>
            </a:r>
            <a:r>
              <a:rPr sz="1800" spc="-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341C75"/>
                </a:solidFill>
                <a:latin typeface="Trebuchet MS"/>
                <a:cs typeface="Trebuchet MS"/>
              </a:rPr>
              <a:t>'path=/tmp/dir/myfile</a:t>
            </a:r>
            <a:r>
              <a:rPr sz="1800" spc="-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state=touch'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30" dirty="0">
                <a:latin typeface="Trebuchet MS"/>
                <a:cs typeface="Trebuchet MS"/>
              </a:rPr>
              <a:t>Install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package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tree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</a:t>
            </a:r>
            <a:r>
              <a:rPr sz="1800" spc="-11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35" dirty="0">
                <a:solidFill>
                  <a:srgbClr val="341C75"/>
                </a:solidFill>
                <a:latin typeface="Trebuchet MS"/>
                <a:cs typeface="Trebuchet MS"/>
              </a:rPr>
              <a:t>bm</a:t>
            </a:r>
            <a:r>
              <a:rPr sz="1800" spc="-11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package</a:t>
            </a:r>
            <a:r>
              <a:rPr sz="1800" spc="-10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all</a:t>
            </a:r>
            <a:r>
              <a:rPr sz="1800" spc="-11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05" dirty="0">
                <a:solidFill>
                  <a:srgbClr val="341C75"/>
                </a:solidFill>
                <a:latin typeface="Trebuchet MS"/>
                <a:cs typeface="Trebuchet MS"/>
              </a:rPr>
              <a:t>u</a:t>
            </a:r>
            <a:r>
              <a:rPr sz="1800" spc="-11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vagrant</a:t>
            </a:r>
            <a:r>
              <a:rPr sz="1800" spc="-10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10" dirty="0">
                <a:solidFill>
                  <a:srgbClr val="341C75"/>
                </a:solidFill>
                <a:latin typeface="Trebuchet MS"/>
                <a:cs typeface="Trebuchet MS"/>
              </a:rPr>
              <a:t>K</a:t>
            </a:r>
            <a:r>
              <a:rPr sz="1800" spc="-11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35" dirty="0">
                <a:solidFill>
                  <a:srgbClr val="341C75"/>
                </a:solidFill>
                <a:latin typeface="Trebuchet MS"/>
                <a:cs typeface="Trebuchet MS"/>
              </a:rPr>
              <a:t>k</a:t>
            </a:r>
            <a:r>
              <a:rPr sz="1800" spc="-11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60" dirty="0">
                <a:solidFill>
                  <a:srgbClr val="341C75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'name=tree</a:t>
            </a:r>
            <a:r>
              <a:rPr sz="1800" spc="-11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state=present'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Execute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remote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command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</a:t>
            </a:r>
            <a:r>
              <a:rPr sz="1800" spc="-114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35" dirty="0">
                <a:solidFill>
                  <a:srgbClr val="341C75"/>
                </a:solidFill>
                <a:latin typeface="Trebuchet MS"/>
                <a:cs typeface="Trebuchet MS"/>
              </a:rPr>
              <a:t>bm</a:t>
            </a:r>
            <a:r>
              <a:rPr sz="1800" spc="-114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command</a:t>
            </a:r>
            <a:r>
              <a:rPr sz="1800" spc="-114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all</a:t>
            </a:r>
            <a:r>
              <a:rPr sz="1800" spc="-11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60" dirty="0">
                <a:solidFill>
                  <a:srgbClr val="341C7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uptime</a:t>
            </a:r>
            <a:r>
              <a:rPr sz="1800" spc="-114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05" dirty="0">
                <a:solidFill>
                  <a:srgbClr val="341C75"/>
                </a:solidFill>
                <a:latin typeface="Trebuchet MS"/>
                <a:cs typeface="Trebuchet MS"/>
              </a:rPr>
              <a:t>u</a:t>
            </a:r>
            <a:r>
              <a:rPr sz="1800" spc="-11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vagrant</a:t>
            </a:r>
            <a:r>
              <a:rPr sz="1800" spc="-114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35" dirty="0">
                <a:solidFill>
                  <a:srgbClr val="341C75"/>
                </a:solidFill>
                <a:latin typeface="Trebuchet MS"/>
                <a:cs typeface="Trebuchet MS"/>
              </a:rPr>
              <a:t>k</a:t>
            </a:r>
            <a:r>
              <a:rPr sz="1800" spc="-114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60" dirty="0">
                <a:solidFill>
                  <a:srgbClr val="341C75"/>
                </a:solidFill>
                <a:latin typeface="Trebuchet MS"/>
                <a:cs typeface="Trebuchet MS"/>
              </a:rPr>
              <a:t>K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4072" y="628455"/>
            <a:ext cx="158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60" dirty="0">
                <a:latin typeface="Trebuchet MS"/>
                <a:cs typeface="Trebuchet MS"/>
              </a:rPr>
              <a:t>Stop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Nginx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2694" y="1202747"/>
            <a:ext cx="245110" cy="274320"/>
          </a:xfrm>
          <a:custGeom>
            <a:avLst/>
            <a:gdLst/>
            <a:ahLst/>
            <a:cxnLst/>
            <a:rect l="l" t="t" r="r" b="b"/>
            <a:pathLst>
              <a:path w="245110" h="274319">
                <a:moveTo>
                  <a:pt x="244830" y="274319"/>
                </a:moveTo>
                <a:lnTo>
                  <a:pt x="0" y="274319"/>
                </a:lnTo>
                <a:lnTo>
                  <a:pt x="0" y="0"/>
                </a:lnTo>
                <a:lnTo>
                  <a:pt x="244830" y="0"/>
                </a:lnTo>
                <a:lnTo>
                  <a:pt x="244830" y="27431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31271" y="1180903"/>
            <a:ext cx="77793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</a:t>
            </a:r>
            <a:r>
              <a:rPr sz="1800" spc="-15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50" dirty="0">
                <a:solidFill>
                  <a:srgbClr val="341C75"/>
                </a:solidFill>
                <a:latin typeface="Trebuchet MS"/>
                <a:cs typeface="Trebuchet MS"/>
              </a:rPr>
              <a:t>b</a:t>
            </a:r>
            <a:r>
              <a:rPr sz="1800" spc="2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95" dirty="0">
                <a:solidFill>
                  <a:srgbClr val="341C75"/>
                </a:solidFill>
                <a:latin typeface="Trebuchet MS"/>
                <a:cs typeface="Trebuchet MS"/>
              </a:rPr>
              <a:t>m</a:t>
            </a:r>
            <a:r>
              <a:rPr sz="1800" spc="-15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service</a:t>
            </a:r>
            <a:r>
              <a:rPr sz="1800" spc="-15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60" dirty="0">
                <a:solidFill>
                  <a:srgbClr val="341C75"/>
                </a:solidFill>
                <a:latin typeface="Trebuchet MS"/>
                <a:cs typeface="Trebuchet MS"/>
              </a:rPr>
              <a:t>a</a:t>
            </a:r>
            <a:r>
              <a:rPr sz="1800" spc="-15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341C75"/>
                </a:solidFill>
                <a:latin typeface="Trebuchet MS"/>
                <a:cs typeface="Trebuchet MS"/>
              </a:rPr>
              <a:t>‘name=nginx</a:t>
            </a:r>
            <a:r>
              <a:rPr sz="1800" spc="-15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state=started’</a:t>
            </a:r>
            <a:r>
              <a:rPr sz="1800" spc="-15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all</a:t>
            </a:r>
            <a:r>
              <a:rPr sz="1800" spc="2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05" dirty="0">
                <a:solidFill>
                  <a:srgbClr val="341C75"/>
                </a:solidFill>
                <a:latin typeface="Trebuchet MS"/>
                <a:cs typeface="Trebuchet MS"/>
              </a:rPr>
              <a:t>u</a:t>
            </a:r>
            <a:r>
              <a:rPr sz="1800" spc="-15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vagrant</a:t>
            </a:r>
            <a:r>
              <a:rPr sz="1800" spc="-15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35" dirty="0">
                <a:solidFill>
                  <a:srgbClr val="341C75"/>
                </a:solidFill>
                <a:latin typeface="Trebuchet MS"/>
                <a:cs typeface="Trebuchet MS"/>
              </a:rPr>
              <a:t>k</a:t>
            </a:r>
            <a:r>
              <a:rPr sz="1800" spc="-15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60" dirty="0">
                <a:solidFill>
                  <a:srgbClr val="341C75"/>
                </a:solidFill>
                <a:latin typeface="Trebuchet MS"/>
                <a:cs typeface="Trebuchet MS"/>
              </a:rPr>
              <a:t>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19558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Solution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3915" y="960655"/>
            <a:ext cx="974661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640" dirty="0">
                <a:solidFill>
                  <a:srgbClr val="FF0000"/>
                </a:solidFill>
              </a:rPr>
              <a:t>Y</a:t>
            </a:r>
            <a:r>
              <a:rPr sz="9600" spc="-60" dirty="0">
                <a:solidFill>
                  <a:srgbClr val="FF0000"/>
                </a:solidFill>
              </a:rPr>
              <a:t>AML</a:t>
            </a:r>
            <a:r>
              <a:rPr sz="9600" spc="-869" dirty="0">
                <a:solidFill>
                  <a:srgbClr val="FF0000"/>
                </a:solidFill>
              </a:rPr>
              <a:t> </a:t>
            </a:r>
            <a:r>
              <a:rPr sz="9600" spc="-35" dirty="0">
                <a:solidFill>
                  <a:srgbClr val="FF0000"/>
                </a:solidFill>
              </a:rPr>
              <a:t>Introduction</a:t>
            </a:r>
            <a:endParaRPr sz="9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4189" rIns="0" bIns="0" rtlCol="0">
            <a:spAutoFit/>
          </a:bodyPr>
          <a:lstStyle/>
          <a:p>
            <a:pPr marL="7620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73662"/>
                </a:solidFill>
              </a:rPr>
              <a:t>Credits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96803" y="1841813"/>
            <a:ext cx="919734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170" indent="-331470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344170" algn="l"/>
              </a:tabLst>
            </a:pPr>
            <a:r>
              <a:rPr sz="1800" spc="50" dirty="0">
                <a:latin typeface="Trebuchet MS"/>
                <a:cs typeface="Trebuchet MS"/>
              </a:rPr>
              <a:t>some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images/materials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may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borrowed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from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internet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not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owned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us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344170" indent="-331470">
              <a:lnSpc>
                <a:spcPct val="100000"/>
              </a:lnSpc>
              <a:buFont typeface="AoyagiKouzanFontT"/>
              <a:buChar char="❖"/>
              <a:tabLst>
                <a:tab pos="344170" algn="l"/>
              </a:tabLst>
            </a:pPr>
            <a:r>
              <a:rPr sz="1800" spc="-70" dirty="0">
                <a:latin typeface="Trebuchet MS"/>
                <a:cs typeface="Trebuchet MS"/>
              </a:rPr>
              <a:t>we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would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extend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our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gratitude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original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content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authors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those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images/contents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3347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5" dirty="0">
                <a:latin typeface="Trebuchet MS"/>
                <a:cs typeface="Trebuchet MS"/>
              </a:rPr>
              <a:t>YAML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Ain’t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Markup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Language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5" dirty="0"/>
              <a:t>YAML</a:t>
            </a:r>
            <a:r>
              <a:rPr spc="-290" dirty="0"/>
              <a:t> </a:t>
            </a:r>
            <a:r>
              <a:rPr spc="80" dirty="0"/>
              <a:t>Syntax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7446645" cy="416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More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human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readable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than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XML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JSON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Parsers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commonly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available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(yaml-</a:t>
            </a:r>
            <a:r>
              <a:rPr sz="1800" spc="-10" dirty="0">
                <a:latin typeface="Trebuchet MS"/>
                <a:cs typeface="Trebuchet MS"/>
              </a:rPr>
              <a:t>lint)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subset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YAML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specific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way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85" dirty="0">
                <a:latin typeface="Trebuchet MS"/>
                <a:cs typeface="Trebuchet MS"/>
              </a:rPr>
              <a:t>All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documents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begin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195" dirty="0">
                <a:solidFill>
                  <a:srgbClr val="341C75"/>
                </a:solidFill>
                <a:latin typeface="Trebuchet MS"/>
                <a:cs typeface="Trebuchet MS"/>
              </a:rPr>
              <a:t>--</a:t>
            </a:r>
            <a:r>
              <a:rPr sz="1800" spc="14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65" dirty="0">
                <a:latin typeface="Trebuchet MS"/>
                <a:cs typeface="Trebuchet MS"/>
              </a:rPr>
              <a:t>Ansible: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only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YAML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document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per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file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(the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YAML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spec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allows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more)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65" dirty="0">
                <a:latin typeface="Trebuchet MS"/>
                <a:cs typeface="Trebuchet MS"/>
              </a:rPr>
              <a:t>*almost*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all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YAML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files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start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list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(-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[key])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Indentation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key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95" dirty="0">
                <a:latin typeface="Trebuchet MS"/>
                <a:cs typeface="Trebuchet MS"/>
              </a:rPr>
              <a:t>.yml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.yaml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extension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266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Primary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elements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5" dirty="0"/>
              <a:t>YAML</a:t>
            </a:r>
            <a:r>
              <a:rPr spc="-290" dirty="0"/>
              <a:t> </a:t>
            </a:r>
            <a:r>
              <a:rPr spc="80" dirty="0"/>
              <a:t>Syntax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1412875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Lists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Hashes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Booleans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588450"/>
            <a:ext cx="7846059" cy="56832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--</a:t>
            </a:r>
            <a:r>
              <a:rPr sz="1800" spc="14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</a:pPr>
            <a:r>
              <a:rPr sz="1800" spc="265" dirty="0">
                <a:solidFill>
                  <a:srgbClr val="264D12"/>
                </a:solidFill>
                <a:latin typeface="Trebuchet MS"/>
                <a:cs typeface="Trebuchet MS"/>
              </a:rPr>
              <a:t>#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64D12"/>
                </a:solidFill>
                <a:latin typeface="Trebuchet MS"/>
                <a:cs typeface="Trebuchet MS"/>
              </a:rPr>
              <a:t>This</a:t>
            </a:r>
            <a:r>
              <a:rPr sz="1800" spc="-9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Playbook</a:t>
            </a:r>
            <a:r>
              <a:rPr sz="1800" spc="-9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64D12"/>
                </a:solidFill>
                <a:latin typeface="Trebuchet MS"/>
                <a:cs typeface="Trebuchet MS"/>
              </a:rPr>
              <a:t>would</a:t>
            </a:r>
            <a:r>
              <a:rPr sz="1800" spc="-9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deploy</a:t>
            </a:r>
            <a:r>
              <a:rPr sz="1800" spc="-9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the</a:t>
            </a:r>
            <a:r>
              <a:rPr sz="1800" spc="-9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64D12"/>
                </a:solidFill>
                <a:latin typeface="Trebuchet MS"/>
                <a:cs typeface="Trebuchet MS"/>
              </a:rPr>
              <a:t>whole</a:t>
            </a:r>
            <a:r>
              <a:rPr sz="1800" spc="-9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mongodb</a:t>
            </a:r>
            <a:r>
              <a:rPr sz="1800" spc="-9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cluster</a:t>
            </a:r>
            <a:r>
              <a:rPr sz="1800" spc="-9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with</a:t>
            </a:r>
            <a:r>
              <a:rPr sz="1800" spc="-9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replication</a:t>
            </a:r>
            <a:r>
              <a:rPr sz="1800" spc="-9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and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sharding.</a:t>
            </a:r>
            <a:endParaRPr sz="1800">
              <a:latin typeface="Trebuchet MS"/>
              <a:cs typeface="Trebuchet MS"/>
            </a:endParaRPr>
          </a:p>
          <a:p>
            <a:pPr marL="155575" marR="6791959" indent="-143510">
              <a:lnSpc>
                <a:spcPct val="114599"/>
              </a:lnSpc>
              <a:buChar char="-"/>
              <a:tabLst>
                <a:tab pos="155575" algn="l"/>
                <a:tab pos="168275" algn="l"/>
              </a:tabLst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	</a:t>
            </a:r>
            <a:r>
              <a:rPr sz="1800" spc="-30" dirty="0">
                <a:solidFill>
                  <a:srgbClr val="264D12"/>
                </a:solidFill>
                <a:latin typeface="Trebuchet MS"/>
                <a:cs typeface="Trebuchet MS"/>
              </a:rPr>
              <a:t>hosts: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all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roles:</a:t>
            </a:r>
            <a:endParaRPr sz="1800">
              <a:latin typeface="Trebuchet MS"/>
              <a:cs typeface="Trebuchet MS"/>
            </a:endParaRPr>
          </a:p>
          <a:p>
            <a:pPr marL="455295" lvl="1" indent="-156210">
              <a:lnSpc>
                <a:spcPct val="100000"/>
              </a:lnSpc>
              <a:spcBef>
                <a:spcPts val="315"/>
              </a:spcBef>
              <a:buChar char="-"/>
              <a:tabLst>
                <a:tab pos="455295" algn="l"/>
              </a:tabLst>
            </a:pPr>
            <a:r>
              <a:rPr sz="1800" spc="-114" dirty="0">
                <a:solidFill>
                  <a:srgbClr val="264D12"/>
                </a:solidFill>
                <a:latin typeface="Trebuchet MS"/>
                <a:cs typeface="Trebuchet MS"/>
              </a:rPr>
              <a:t>role:</a:t>
            </a:r>
            <a:r>
              <a:rPr sz="1800" spc="-12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common</a:t>
            </a:r>
            <a:endParaRPr sz="1800">
              <a:latin typeface="Trebuchet MS"/>
              <a:cs typeface="Trebuchet MS"/>
            </a:endParaRPr>
          </a:p>
          <a:p>
            <a:pPr marL="155575" marR="5433695" indent="-143510">
              <a:lnSpc>
                <a:spcPct val="114599"/>
              </a:lnSpc>
              <a:buChar char="-"/>
              <a:tabLst>
                <a:tab pos="155575" algn="l"/>
                <a:tab pos="168275" algn="l"/>
              </a:tabLst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	</a:t>
            </a:r>
            <a:r>
              <a:rPr sz="1800" spc="-30" dirty="0">
                <a:solidFill>
                  <a:srgbClr val="264D12"/>
                </a:solidFill>
                <a:latin typeface="Trebuchet MS"/>
                <a:cs typeface="Trebuchet MS"/>
              </a:rPr>
              <a:t>hosts: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mongo_servers roles:</a:t>
            </a:r>
            <a:endParaRPr sz="1800">
              <a:latin typeface="Trebuchet MS"/>
              <a:cs typeface="Trebuchet MS"/>
            </a:endParaRPr>
          </a:p>
          <a:p>
            <a:pPr marL="455295" lvl="1" indent="-156210">
              <a:lnSpc>
                <a:spcPct val="100000"/>
              </a:lnSpc>
              <a:spcBef>
                <a:spcPts val="310"/>
              </a:spcBef>
              <a:buChar char="-"/>
              <a:tabLst>
                <a:tab pos="455295" algn="l"/>
              </a:tabLst>
            </a:pPr>
            <a:r>
              <a:rPr sz="1800" spc="-114" dirty="0">
                <a:solidFill>
                  <a:srgbClr val="264D12"/>
                </a:solidFill>
                <a:latin typeface="Trebuchet MS"/>
                <a:cs typeface="Trebuchet MS"/>
              </a:rPr>
              <a:t>role:</a:t>
            </a:r>
            <a:r>
              <a:rPr sz="1800" spc="-12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mongod</a:t>
            </a:r>
            <a:endParaRPr sz="1800">
              <a:latin typeface="Trebuchet MS"/>
              <a:cs typeface="Trebuchet MS"/>
            </a:endParaRPr>
          </a:p>
          <a:p>
            <a:pPr marL="155575" marR="5317490" indent="-143510">
              <a:lnSpc>
                <a:spcPct val="114599"/>
              </a:lnSpc>
              <a:buChar char="-"/>
              <a:tabLst>
                <a:tab pos="155575" algn="l"/>
                <a:tab pos="168275" algn="l"/>
              </a:tabLst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	</a:t>
            </a:r>
            <a:r>
              <a:rPr sz="1800" spc="-30" dirty="0">
                <a:solidFill>
                  <a:srgbClr val="264D12"/>
                </a:solidFill>
                <a:latin typeface="Trebuchet MS"/>
                <a:cs typeface="Trebuchet MS"/>
              </a:rPr>
              <a:t>hosts: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mongoc_servers roles:</a:t>
            </a:r>
            <a:endParaRPr sz="1800">
              <a:latin typeface="Trebuchet MS"/>
              <a:cs typeface="Trebuchet MS"/>
            </a:endParaRPr>
          </a:p>
          <a:p>
            <a:pPr marL="502920" lvl="1" indent="-156210">
              <a:lnSpc>
                <a:spcPct val="100000"/>
              </a:lnSpc>
              <a:spcBef>
                <a:spcPts val="315"/>
              </a:spcBef>
              <a:buChar char="-"/>
              <a:tabLst>
                <a:tab pos="502920" algn="l"/>
              </a:tabLst>
            </a:pPr>
            <a:r>
              <a:rPr sz="1800" spc="-114" dirty="0">
                <a:solidFill>
                  <a:srgbClr val="264D12"/>
                </a:solidFill>
                <a:latin typeface="Trebuchet MS"/>
                <a:cs typeface="Trebuchet MS"/>
              </a:rPr>
              <a:t>role:</a:t>
            </a:r>
            <a:r>
              <a:rPr sz="1800" spc="-12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mongoc</a:t>
            </a:r>
            <a:endParaRPr sz="1800">
              <a:latin typeface="Trebuchet MS"/>
              <a:cs typeface="Trebuchet MS"/>
            </a:endParaRPr>
          </a:p>
          <a:p>
            <a:pPr marL="155575" marR="5328285" indent="-143510">
              <a:lnSpc>
                <a:spcPct val="114599"/>
              </a:lnSpc>
              <a:buChar char="-"/>
              <a:tabLst>
                <a:tab pos="155575" algn="l"/>
                <a:tab pos="168275" algn="l"/>
              </a:tabLst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	</a:t>
            </a:r>
            <a:r>
              <a:rPr sz="1800" spc="-30" dirty="0">
                <a:solidFill>
                  <a:srgbClr val="264D12"/>
                </a:solidFill>
                <a:latin typeface="Trebuchet MS"/>
                <a:cs typeface="Trebuchet MS"/>
              </a:rPr>
              <a:t>hosts: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mongos_servers roles:</a:t>
            </a:r>
            <a:endParaRPr sz="1800">
              <a:latin typeface="Trebuchet MS"/>
              <a:cs typeface="Trebuchet MS"/>
            </a:endParaRPr>
          </a:p>
          <a:p>
            <a:pPr marL="455295" lvl="1" indent="-156210">
              <a:lnSpc>
                <a:spcPct val="100000"/>
              </a:lnSpc>
              <a:spcBef>
                <a:spcPts val="315"/>
              </a:spcBef>
              <a:buChar char="-"/>
              <a:tabLst>
                <a:tab pos="455295" algn="l"/>
              </a:tabLst>
            </a:pPr>
            <a:r>
              <a:rPr sz="1800" spc="-114" dirty="0">
                <a:solidFill>
                  <a:srgbClr val="264D12"/>
                </a:solidFill>
                <a:latin typeface="Trebuchet MS"/>
                <a:cs typeface="Trebuchet MS"/>
              </a:rPr>
              <a:t>role:</a:t>
            </a:r>
            <a:r>
              <a:rPr sz="1800" spc="-12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264D12"/>
                </a:solidFill>
                <a:latin typeface="Trebuchet MS"/>
                <a:cs typeface="Trebuchet MS"/>
              </a:rPr>
              <a:t>mongos</a:t>
            </a:r>
            <a:endParaRPr sz="1800">
              <a:latin typeface="Trebuchet MS"/>
              <a:cs typeface="Trebuchet MS"/>
            </a:endParaRPr>
          </a:p>
          <a:p>
            <a:pPr marL="12700" marR="5433695" indent="156210">
              <a:lnSpc>
                <a:spcPct val="114599"/>
              </a:lnSpc>
              <a:buChar char="-"/>
              <a:tabLst>
                <a:tab pos="168910" algn="l"/>
              </a:tabLst>
            </a:pPr>
            <a:r>
              <a:rPr sz="1800" spc="-30" dirty="0">
                <a:solidFill>
                  <a:srgbClr val="264D12"/>
                </a:solidFill>
                <a:latin typeface="Trebuchet MS"/>
                <a:cs typeface="Trebuchet MS"/>
              </a:rPr>
              <a:t>hosts: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mongo_servers tasks:</a:t>
            </a:r>
            <a:endParaRPr sz="1800">
              <a:latin typeface="Trebuchet MS"/>
              <a:cs typeface="Trebuchet MS"/>
            </a:endParaRPr>
          </a:p>
          <a:p>
            <a:pPr marL="168910" indent="-156210">
              <a:lnSpc>
                <a:spcPct val="100000"/>
              </a:lnSpc>
              <a:spcBef>
                <a:spcPts val="315"/>
              </a:spcBef>
              <a:buChar char="-"/>
              <a:tabLst>
                <a:tab pos="168910" algn="l"/>
              </a:tabLst>
            </a:pPr>
            <a:r>
              <a:rPr sz="1800" spc="-85" dirty="0">
                <a:solidFill>
                  <a:srgbClr val="264D12"/>
                </a:solidFill>
                <a:latin typeface="Trebuchet MS"/>
                <a:cs typeface="Trebuchet MS"/>
              </a:rPr>
              <a:t>include:</a:t>
            </a:r>
            <a:r>
              <a:rPr sz="1800" spc="-13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roles/mongod/tasks/shards.yml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5" dirty="0"/>
              <a:t>YAML</a:t>
            </a:r>
            <a:r>
              <a:rPr spc="-290" dirty="0"/>
              <a:t> </a:t>
            </a:r>
            <a:r>
              <a:rPr spc="120"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2196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series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values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Lists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4041140" cy="4004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long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--</a:t>
            </a:r>
            <a:r>
              <a:rPr sz="1800" spc="14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1065"/>
              </a:spcBef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mylist:</a:t>
            </a:r>
            <a:endParaRPr sz="1800">
              <a:latin typeface="Trebuchet MS"/>
              <a:cs typeface="Trebuchet MS"/>
            </a:endParaRPr>
          </a:p>
          <a:p>
            <a:pPr marL="1082675" lvl="1" indent="-156210">
              <a:lnSpc>
                <a:spcPct val="100000"/>
              </a:lnSpc>
              <a:spcBef>
                <a:spcPts val="1065"/>
              </a:spcBef>
              <a:buChar char="-"/>
              <a:tabLst>
                <a:tab pos="108267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item1</a:t>
            </a:r>
            <a:endParaRPr sz="1800">
              <a:latin typeface="Trebuchet MS"/>
              <a:cs typeface="Trebuchet MS"/>
            </a:endParaRPr>
          </a:p>
          <a:p>
            <a:pPr marL="1082675" lvl="1" indent="-156210">
              <a:lnSpc>
                <a:spcPct val="100000"/>
              </a:lnSpc>
              <a:spcBef>
                <a:spcPts val="1065"/>
              </a:spcBef>
              <a:buChar char="-"/>
              <a:tabLst>
                <a:tab pos="108267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item2</a:t>
            </a:r>
            <a:endParaRPr sz="1800">
              <a:latin typeface="Trebuchet MS"/>
              <a:cs typeface="Trebuchet MS"/>
            </a:endParaRPr>
          </a:p>
          <a:p>
            <a:pPr marL="1082675" lvl="1" indent="-156210">
              <a:lnSpc>
                <a:spcPct val="100000"/>
              </a:lnSpc>
              <a:spcBef>
                <a:spcPts val="1065"/>
              </a:spcBef>
              <a:buChar char="-"/>
              <a:tabLst>
                <a:tab pos="108267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item3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Trebuchet MS"/>
              <a:buChar char="-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short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form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--</a:t>
            </a:r>
            <a:r>
              <a:rPr sz="1800" spc="14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1065"/>
              </a:spcBef>
            </a:pPr>
            <a:r>
              <a:rPr sz="1800" spc="-65" dirty="0">
                <a:solidFill>
                  <a:srgbClr val="264D12"/>
                </a:solidFill>
                <a:latin typeface="Trebuchet MS"/>
                <a:cs typeface="Trebuchet MS"/>
              </a:rPr>
              <a:t>mylist:</a:t>
            </a:r>
            <a:r>
              <a:rPr sz="1800" spc="-11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['item1'</a:t>
            </a:r>
            <a:r>
              <a:rPr sz="1800" spc="-10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64D12"/>
                </a:solidFill>
                <a:latin typeface="Trebuchet MS"/>
                <a:cs typeface="Trebuchet MS"/>
              </a:rPr>
              <a:t>,'item2',</a:t>
            </a:r>
            <a:r>
              <a:rPr sz="1800" spc="-10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'item3']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20662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Key-</a:t>
            </a:r>
            <a:r>
              <a:rPr sz="1800" spc="-30" dirty="0">
                <a:latin typeface="Trebuchet MS"/>
                <a:cs typeface="Trebuchet MS"/>
              </a:rPr>
              <a:t>Value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pairs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Hash</a:t>
            </a:r>
            <a:r>
              <a:rPr spc="-185" dirty="0"/>
              <a:t> </a:t>
            </a:r>
            <a:r>
              <a:rPr spc="-25" dirty="0"/>
              <a:t>or </a:t>
            </a:r>
            <a:r>
              <a:rPr spc="-10" dirty="0"/>
              <a:t>Dictionary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64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166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long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598097"/>
            <a:ext cx="6813550" cy="440690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165"/>
              </a:spcBef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--</a:t>
            </a:r>
            <a:r>
              <a:rPr sz="1800" spc="14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1065"/>
              </a:spcBef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employees:</a:t>
            </a: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1065"/>
              </a:spcBef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7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dave:</a:t>
            </a:r>
            <a:endParaRPr sz="1800">
              <a:latin typeface="Trebuchet MS"/>
              <a:cs typeface="Trebuchet MS"/>
            </a:endParaRPr>
          </a:p>
          <a:p>
            <a:pPr marL="1069975" marR="3815079">
              <a:lnSpc>
                <a:spcPct val="149300"/>
              </a:lnSpc>
            </a:pPr>
            <a:r>
              <a:rPr sz="1800" spc="-60" dirty="0">
                <a:solidFill>
                  <a:srgbClr val="264D12"/>
                </a:solidFill>
                <a:latin typeface="Trebuchet MS"/>
                <a:cs typeface="Trebuchet MS"/>
              </a:rPr>
              <a:t>name:</a:t>
            </a:r>
            <a:r>
              <a:rPr sz="1800" spc="-10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Davey</a:t>
            </a:r>
            <a:r>
              <a:rPr sz="1800" spc="-10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Jones </a:t>
            </a:r>
            <a:r>
              <a:rPr sz="1800" spc="-140" dirty="0">
                <a:solidFill>
                  <a:srgbClr val="264D12"/>
                </a:solidFill>
                <a:latin typeface="Trebuchet MS"/>
                <a:cs typeface="Trebuchet MS"/>
              </a:rPr>
              <a:t>job: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Sailor</a:t>
            </a:r>
            <a:endParaRPr sz="1800">
              <a:latin typeface="Trebuchet MS"/>
              <a:cs typeface="Trebuchet MS"/>
            </a:endParaRPr>
          </a:p>
          <a:p>
            <a:pPr marL="1069975">
              <a:lnSpc>
                <a:spcPct val="100000"/>
              </a:lnSpc>
              <a:spcBef>
                <a:spcPts val="1065"/>
              </a:spcBef>
            </a:pP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location:</a:t>
            </a:r>
            <a:r>
              <a:rPr sz="1800" spc="-14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64D12"/>
                </a:solidFill>
                <a:latin typeface="Trebuchet MS"/>
                <a:cs typeface="Trebuchet MS"/>
              </a:rPr>
              <a:t>In</a:t>
            </a:r>
            <a:r>
              <a:rPr sz="1800" spc="-14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locker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short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form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--</a:t>
            </a:r>
            <a:r>
              <a:rPr sz="1800" spc="14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1065"/>
              </a:spcBef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employees:</a:t>
            </a:r>
            <a:endParaRPr sz="1800">
              <a:latin typeface="Trebuchet MS"/>
              <a:cs typeface="Trebuchet MS"/>
            </a:endParaRPr>
          </a:p>
          <a:p>
            <a:pPr marL="1069975">
              <a:lnSpc>
                <a:spcPct val="100000"/>
              </a:lnSpc>
              <a:spcBef>
                <a:spcPts val="1065"/>
              </a:spcBef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3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64D12"/>
                </a:solidFill>
                <a:latin typeface="Trebuchet MS"/>
                <a:cs typeface="Trebuchet MS"/>
              </a:rPr>
              <a:t>dave:</a:t>
            </a:r>
            <a:r>
              <a:rPr sz="1800" spc="-13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64D12"/>
                </a:solidFill>
                <a:latin typeface="Trebuchet MS"/>
                <a:cs typeface="Trebuchet MS"/>
              </a:rPr>
              <a:t>{name:</a:t>
            </a:r>
            <a:r>
              <a:rPr sz="1800" spc="-13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Davey</a:t>
            </a:r>
            <a:r>
              <a:rPr sz="1800" spc="-13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64D12"/>
                </a:solidFill>
                <a:latin typeface="Trebuchet MS"/>
                <a:cs typeface="Trebuchet MS"/>
              </a:rPr>
              <a:t>Jones,</a:t>
            </a:r>
            <a:r>
              <a:rPr sz="1800" spc="-13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64D12"/>
                </a:solidFill>
                <a:latin typeface="Trebuchet MS"/>
                <a:cs typeface="Trebuchet MS"/>
              </a:rPr>
              <a:t>job:</a:t>
            </a:r>
            <a:r>
              <a:rPr sz="1800" spc="-13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Sailor,</a:t>
            </a:r>
            <a:r>
              <a:rPr sz="1800" spc="-13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location:</a:t>
            </a:r>
            <a:r>
              <a:rPr sz="1800" spc="-13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64D12"/>
                </a:solidFill>
                <a:latin typeface="Trebuchet MS"/>
                <a:cs typeface="Trebuchet MS"/>
              </a:rPr>
              <a:t>In</a:t>
            </a:r>
            <a:r>
              <a:rPr sz="1800" spc="-13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locker}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2901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syntax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checker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yaml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Yaml</a:t>
            </a:r>
            <a:r>
              <a:rPr spc="-295" dirty="0"/>
              <a:t> </a:t>
            </a:r>
            <a:r>
              <a:rPr spc="-20" dirty="0"/>
              <a:t>Lint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5015230" cy="361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Simple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install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50" dirty="0">
                <a:latin typeface="Trebuchet MS"/>
                <a:cs typeface="Trebuchet MS"/>
              </a:rPr>
              <a:t>Easy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use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5" dirty="0">
                <a:latin typeface="Trebuchet MS"/>
                <a:cs typeface="Trebuchet MS"/>
              </a:rPr>
              <a:t>light-</a:t>
            </a:r>
            <a:r>
              <a:rPr sz="1800" spc="-10" dirty="0">
                <a:latin typeface="Trebuchet MS"/>
                <a:cs typeface="Trebuchet MS"/>
              </a:rPr>
              <a:t>weight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alternative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parser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Installation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sudo</a:t>
            </a:r>
            <a:r>
              <a:rPr sz="1800" spc="-10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341C75"/>
                </a:solidFill>
                <a:latin typeface="Trebuchet MS"/>
                <a:cs typeface="Trebuchet MS"/>
              </a:rPr>
              <a:t>apt-</a:t>
            </a:r>
            <a:r>
              <a:rPr sz="1800" spc="60" dirty="0">
                <a:solidFill>
                  <a:srgbClr val="341C75"/>
                </a:solidFill>
                <a:latin typeface="Trebuchet MS"/>
                <a:cs typeface="Trebuchet MS"/>
              </a:rPr>
              <a:t>get</a:t>
            </a:r>
            <a:r>
              <a:rPr sz="1800" spc="-10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41C75"/>
                </a:solidFill>
                <a:latin typeface="Trebuchet MS"/>
                <a:cs typeface="Trebuchet MS"/>
              </a:rPr>
              <a:t>install</a:t>
            </a:r>
            <a:r>
              <a:rPr sz="1800" spc="-10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yamllint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Usage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35" dirty="0">
                <a:solidFill>
                  <a:srgbClr val="341C75"/>
                </a:solidFill>
                <a:latin typeface="Trebuchet MS"/>
                <a:cs typeface="Trebuchet MS"/>
              </a:rPr>
              <a:t>yamllint</a:t>
            </a:r>
            <a:r>
              <a:rPr sz="1800" spc="-10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myplaybook.yml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1903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touch</a:t>
            </a:r>
            <a:r>
              <a:rPr sz="1800" spc="-15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abc.yml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Yaml</a:t>
            </a:r>
            <a:r>
              <a:rPr spc="-295" dirty="0"/>
              <a:t> </a:t>
            </a:r>
            <a:r>
              <a:rPr spc="50" dirty="0"/>
              <a:t>Exercise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66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3265170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35" dirty="0">
                <a:solidFill>
                  <a:srgbClr val="1F114D"/>
                </a:solidFill>
                <a:latin typeface="Trebuchet MS"/>
                <a:cs typeface="Trebuchet MS"/>
              </a:rPr>
              <a:t>yamllint</a:t>
            </a:r>
            <a:r>
              <a:rPr sz="1800" spc="-10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abc.yml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echo</a:t>
            </a:r>
            <a:r>
              <a:rPr sz="1800" spc="-11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'Demo</a:t>
            </a:r>
            <a:r>
              <a:rPr sz="1800" spc="-11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YAML'</a:t>
            </a:r>
            <a:r>
              <a:rPr sz="1800" spc="-11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54" dirty="0">
                <a:solidFill>
                  <a:srgbClr val="1F114D"/>
                </a:solidFill>
                <a:latin typeface="Trebuchet MS"/>
                <a:cs typeface="Trebuchet MS"/>
              </a:rPr>
              <a:t>&gt;</a:t>
            </a:r>
            <a:r>
              <a:rPr sz="1800" spc="-11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abc.yml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35" dirty="0">
                <a:solidFill>
                  <a:srgbClr val="1F114D"/>
                </a:solidFill>
                <a:latin typeface="Trebuchet MS"/>
                <a:cs typeface="Trebuchet MS"/>
              </a:rPr>
              <a:t>yamllint</a:t>
            </a:r>
            <a:r>
              <a:rPr sz="1800" spc="-10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abc.yml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1403" y="960655"/>
            <a:ext cx="727265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60" dirty="0">
                <a:solidFill>
                  <a:srgbClr val="FF0000"/>
                </a:solidFill>
              </a:rPr>
              <a:t>Inventory</a:t>
            </a:r>
            <a:r>
              <a:rPr sz="9600" spc="-825" dirty="0">
                <a:solidFill>
                  <a:srgbClr val="FF0000"/>
                </a:solidFill>
              </a:rPr>
              <a:t> </a:t>
            </a:r>
            <a:r>
              <a:rPr sz="9600" spc="-340" dirty="0">
                <a:solidFill>
                  <a:srgbClr val="FF0000"/>
                </a:solidFill>
              </a:rPr>
              <a:t>File</a:t>
            </a:r>
            <a:endParaRPr sz="9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67</a:t>
            </a:fld>
            <a:endParaRPr spc="-25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6033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Inventory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file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ansible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located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this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location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Inventory</a:t>
            </a:r>
            <a:r>
              <a:rPr spc="-95" dirty="0"/>
              <a:t> </a:t>
            </a:r>
            <a:r>
              <a:rPr spc="55" dirty="0"/>
              <a:t>Files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68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6134100" cy="361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/etc/ansible/hosts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5" dirty="0">
                <a:latin typeface="Trebuchet MS"/>
                <a:cs typeface="Trebuchet MS"/>
              </a:rPr>
              <a:t>Rules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this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hosts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file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Comments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begin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155" dirty="0">
                <a:latin typeface="Trebuchet MS"/>
                <a:cs typeface="Trebuchet MS"/>
              </a:rPr>
              <a:t>'#'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character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Blank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lines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ignored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Groups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hosts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delimited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[header]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elements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70" dirty="0">
                <a:latin typeface="Trebuchet MS"/>
                <a:cs typeface="Trebuchet MS"/>
              </a:rPr>
              <a:t>we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enter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hostnames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ip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addresses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hostname/ip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member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multiple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groups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7314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0" dirty="0">
                <a:latin typeface="Trebuchet MS"/>
                <a:cs typeface="Trebuchet MS"/>
              </a:rPr>
              <a:t>Individual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hosts,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Ungrouped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hosts,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specify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before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any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group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headers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Inventory</a:t>
            </a:r>
            <a:r>
              <a:rPr spc="-95" dirty="0"/>
              <a:t> </a:t>
            </a:r>
            <a:r>
              <a:rPr spc="55" dirty="0"/>
              <a:t>Files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69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7937500" cy="527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green.example.com</a:t>
            </a:r>
            <a:endParaRPr sz="1800">
              <a:latin typeface="Trebuchet MS"/>
              <a:cs typeface="Trebuchet MS"/>
            </a:endParaRPr>
          </a:p>
          <a:p>
            <a:pPr marL="926465" marR="5171440">
              <a:lnSpc>
                <a:spcPct val="201399"/>
              </a:lnSpc>
            </a:pPr>
            <a:r>
              <a:rPr sz="1800" spc="-40" dirty="0">
                <a:solidFill>
                  <a:srgbClr val="264D12"/>
                </a:solidFill>
                <a:latin typeface="Trebuchet MS"/>
                <a:cs typeface="Trebuchet MS"/>
              </a:rPr>
              <a:t>blue.example.com </a:t>
            </a:r>
            <a:r>
              <a:rPr sz="1800" spc="-80" dirty="0">
                <a:solidFill>
                  <a:srgbClr val="264D12"/>
                </a:solidFill>
                <a:latin typeface="Trebuchet MS"/>
                <a:cs typeface="Trebuchet MS"/>
              </a:rPr>
              <a:t>192.168.100.1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1800" spc="-65" dirty="0">
                <a:solidFill>
                  <a:srgbClr val="264D12"/>
                </a:solidFill>
                <a:latin typeface="Trebuchet MS"/>
                <a:cs typeface="Trebuchet MS"/>
              </a:rPr>
              <a:t>192.168.100.10</a:t>
            </a:r>
            <a:endParaRPr sz="1800">
              <a:latin typeface="Trebuchet MS"/>
              <a:cs typeface="Trebuchet MS"/>
            </a:endParaRPr>
          </a:p>
          <a:p>
            <a:pPr marL="469265" marR="5080" indent="-457200">
              <a:lnSpc>
                <a:spcPct val="201399"/>
              </a:lnSpc>
              <a:buFont typeface="AoyagiKouzanFontT"/>
              <a:buChar char="❖"/>
              <a:tabLst>
                <a:tab pos="926465" algn="l"/>
              </a:tabLst>
            </a:pPr>
            <a:r>
              <a:rPr sz="1800" spc="-10" dirty="0">
                <a:latin typeface="Trebuchet MS"/>
                <a:cs typeface="Trebuchet MS"/>
              </a:rPr>
              <a:t>Grouping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hosts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195" dirty="0">
                <a:latin typeface="Trebuchet MS"/>
                <a:cs typeface="Trebuchet MS"/>
              </a:rPr>
              <a:t>-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collection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hosts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belonging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'webservers'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group 	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[webservers]</a:t>
            </a:r>
            <a:endParaRPr sz="1800">
              <a:latin typeface="Trebuchet MS"/>
              <a:cs typeface="Trebuchet MS"/>
            </a:endParaRPr>
          </a:p>
          <a:p>
            <a:pPr marL="926465" marR="5134610">
              <a:lnSpc>
                <a:spcPct val="201399"/>
              </a:lnSpc>
            </a:pPr>
            <a:r>
              <a:rPr sz="1800" spc="-35" dirty="0">
                <a:solidFill>
                  <a:srgbClr val="264D12"/>
                </a:solidFill>
                <a:latin typeface="Trebuchet MS"/>
                <a:cs typeface="Trebuchet MS"/>
              </a:rPr>
              <a:t>alpha.example.org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beta.example.org </a:t>
            </a:r>
            <a:r>
              <a:rPr sz="1800" spc="-80" dirty="0">
                <a:solidFill>
                  <a:srgbClr val="264D12"/>
                </a:solidFill>
                <a:latin typeface="Trebuchet MS"/>
                <a:cs typeface="Trebuchet MS"/>
              </a:rPr>
              <a:t>192.168.1.100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1800" spc="-114" dirty="0">
                <a:solidFill>
                  <a:srgbClr val="264D12"/>
                </a:solidFill>
                <a:latin typeface="Trebuchet MS"/>
                <a:cs typeface="Trebuchet MS"/>
              </a:rPr>
              <a:t>192.168.1.110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4189" rIns="0" bIns="0" rtlCol="0">
            <a:spAutoFit/>
          </a:bodyPr>
          <a:lstStyle/>
          <a:p>
            <a:pPr marL="7620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73662"/>
                </a:solidFill>
              </a:rPr>
              <a:t>Materials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96803" y="1841813"/>
            <a:ext cx="5249545" cy="361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170" indent="-331470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344170" algn="l"/>
              </a:tabLst>
            </a:pPr>
            <a:r>
              <a:rPr sz="1800" spc="-10" dirty="0">
                <a:latin typeface="Trebuchet MS"/>
                <a:cs typeface="Trebuchet MS"/>
              </a:rPr>
              <a:t>Slides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1040765" lvl="1" indent="-457200">
              <a:lnSpc>
                <a:spcPct val="100000"/>
              </a:lnSpc>
              <a:buFont typeface="AoyagiKouzanFontT"/>
              <a:buChar char="➢"/>
              <a:tabLst>
                <a:tab pos="1040765" algn="l"/>
              </a:tabLst>
            </a:pPr>
            <a:r>
              <a:rPr sz="1800" dirty="0">
                <a:latin typeface="Trebuchet MS"/>
                <a:cs typeface="Trebuchet MS"/>
              </a:rPr>
              <a:t>Day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wise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slides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195" dirty="0">
                <a:latin typeface="Trebuchet MS"/>
                <a:cs typeface="Trebuchet MS"/>
              </a:rPr>
              <a:t>-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Before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session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starts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10407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1040765" algn="l"/>
              </a:tabLst>
            </a:pPr>
            <a:r>
              <a:rPr sz="1800" spc="-30" dirty="0">
                <a:latin typeface="Trebuchet MS"/>
                <a:cs typeface="Trebuchet MS"/>
              </a:rPr>
              <a:t>Final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sides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195" dirty="0">
                <a:latin typeface="Trebuchet MS"/>
                <a:cs typeface="Trebuchet MS"/>
              </a:rPr>
              <a:t>-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last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day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344170" indent="-331470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344170" algn="l"/>
              </a:tabLst>
            </a:pPr>
            <a:r>
              <a:rPr sz="1800" spc="-25" dirty="0">
                <a:latin typeface="Trebuchet MS"/>
                <a:cs typeface="Trebuchet MS"/>
              </a:rPr>
              <a:t>Additional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Reading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materials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10407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1040765" algn="l"/>
              </a:tabLst>
            </a:pPr>
            <a:r>
              <a:rPr sz="1800" dirty="0">
                <a:latin typeface="Trebuchet MS"/>
                <a:cs typeface="Trebuchet MS"/>
              </a:rPr>
              <a:t>First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day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344170" indent="-331470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344170" algn="l"/>
              </a:tabLst>
            </a:pPr>
            <a:r>
              <a:rPr sz="1800" spc="-20" dirty="0">
                <a:latin typeface="Trebuchet MS"/>
                <a:cs typeface="Trebuchet MS"/>
              </a:rPr>
              <a:t>Specific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references/materials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10407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1040765" algn="l"/>
              </a:tabLst>
            </a:pPr>
            <a:r>
              <a:rPr sz="1800" dirty="0">
                <a:latin typeface="Trebuchet MS"/>
                <a:cs typeface="Trebuchet MS"/>
              </a:rPr>
              <a:t>Upon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request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time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frames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6678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have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multiple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hosts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following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pattern?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specify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them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like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this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Inventory</a:t>
            </a:r>
            <a:r>
              <a:rPr spc="-95" dirty="0"/>
              <a:t> </a:t>
            </a:r>
            <a:r>
              <a:rPr spc="55" dirty="0"/>
              <a:t>Files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70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6109970" cy="416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www[001:006].example.com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db-[99:101]-node.example.com</a:t>
            </a:r>
            <a:endParaRPr sz="1800">
              <a:latin typeface="Trebuchet MS"/>
              <a:cs typeface="Trebuchet MS"/>
            </a:endParaRPr>
          </a:p>
          <a:p>
            <a:pPr marL="469265" marR="5080" indent="-457200" algn="just">
              <a:lnSpc>
                <a:spcPct val="201399"/>
              </a:lnSpc>
              <a:buFont typeface="AoyagiKouzanFontT"/>
              <a:buChar char="❖"/>
              <a:tabLst>
                <a:tab pos="926465" algn="l"/>
              </a:tabLst>
            </a:pPr>
            <a:r>
              <a:rPr sz="1800" spc="10" dirty="0">
                <a:latin typeface="Trebuchet MS"/>
                <a:cs typeface="Trebuchet MS"/>
              </a:rPr>
              <a:t>A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collection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of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database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servers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in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'dbservers'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group</a:t>
            </a:r>
            <a:r>
              <a:rPr sz="1800" spc="15" dirty="0">
                <a:latin typeface="Trebuchet MS"/>
                <a:cs typeface="Trebuchet MS"/>
              </a:rPr>
              <a:t> 	</a:t>
            </a:r>
            <a:r>
              <a:rPr sz="1800" spc="20" dirty="0">
                <a:solidFill>
                  <a:srgbClr val="264D12"/>
                </a:solidFill>
                <a:latin typeface="Trebuchet MS"/>
                <a:cs typeface="Trebuchet MS"/>
              </a:rPr>
              <a:t>[dbservers]</a:t>
            </a:r>
            <a:endParaRPr sz="1800">
              <a:latin typeface="Trebuchet MS"/>
              <a:cs typeface="Trebuchet MS"/>
            </a:endParaRPr>
          </a:p>
          <a:p>
            <a:pPr marL="926465" marR="2277745" algn="just">
              <a:lnSpc>
                <a:spcPct val="201399"/>
              </a:lnSpc>
            </a:pPr>
            <a:r>
              <a:rPr sz="1800" spc="-30" dirty="0">
                <a:solidFill>
                  <a:srgbClr val="264D12"/>
                </a:solidFill>
                <a:latin typeface="Trebuchet MS"/>
                <a:cs typeface="Trebuchet MS"/>
              </a:rPr>
              <a:t>db01.intranet.mydomain.net db02.intranet.mydomain.net </a:t>
            </a: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10.25.1.56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1800" spc="-65" dirty="0">
                <a:solidFill>
                  <a:srgbClr val="264D12"/>
                </a:solidFill>
                <a:latin typeface="Trebuchet MS"/>
                <a:cs typeface="Trebuchet MS"/>
              </a:rPr>
              <a:t>10.25.1.57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2111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264D12"/>
              </a:buClr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Group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Groups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Inventory</a:t>
            </a:r>
            <a:r>
              <a:rPr spc="-95" dirty="0"/>
              <a:t> </a:t>
            </a:r>
            <a:r>
              <a:rPr spc="55" dirty="0"/>
              <a:t>Files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71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888064" y="1045649"/>
            <a:ext cx="1826895" cy="453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7195">
              <a:lnSpc>
                <a:spcPct val="149300"/>
              </a:lnSpc>
              <a:spcBef>
                <a:spcPts val="100"/>
              </a:spcBef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[childgroup2] host1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host2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468630">
              <a:lnSpc>
                <a:spcPct val="149300"/>
              </a:lnSpc>
            </a:pP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[childgroup1]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host2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spc="40" dirty="0">
                <a:solidFill>
                  <a:srgbClr val="264D12"/>
                </a:solidFill>
                <a:latin typeface="Trebuchet MS"/>
                <a:cs typeface="Trebuchet MS"/>
              </a:rPr>
              <a:t>host3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49300"/>
              </a:lnSpc>
            </a:pPr>
            <a:r>
              <a:rPr sz="1800" spc="-45" dirty="0">
                <a:solidFill>
                  <a:srgbClr val="264D12"/>
                </a:solidFill>
                <a:latin typeface="Trebuchet MS"/>
                <a:cs typeface="Trebuchet MS"/>
              </a:rPr>
              <a:t>[parent1:children]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childgroup1 childgroup2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8064" y="299471"/>
            <a:ext cx="4577080" cy="516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264D12"/>
                </a:solidFill>
              </a:rPr>
              <a:t>[web]</a:t>
            </a:r>
            <a:endParaRPr sz="1600"/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spc="-25" dirty="0">
                <a:solidFill>
                  <a:srgbClr val="264D12"/>
                </a:solidFill>
              </a:rPr>
              <a:t>mastery.example.name</a:t>
            </a:r>
            <a:r>
              <a:rPr sz="1600" spc="35" dirty="0">
                <a:solidFill>
                  <a:srgbClr val="264D12"/>
                </a:solidFill>
              </a:rPr>
              <a:t> </a:t>
            </a:r>
            <a:r>
              <a:rPr sz="1600" spc="-45" dirty="0">
                <a:solidFill>
                  <a:srgbClr val="264D12"/>
                </a:solidFill>
              </a:rPr>
              <a:t>ansible_host=192.168.10.25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4888064" y="1042420"/>
            <a:ext cx="2172335" cy="12598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10" dirty="0">
                <a:solidFill>
                  <a:srgbClr val="264D12"/>
                </a:solidFill>
                <a:latin typeface="Trebuchet MS"/>
                <a:cs typeface="Trebuchet MS"/>
              </a:rPr>
              <a:t>[dns] </a:t>
            </a:r>
            <a:r>
              <a:rPr sz="1600" spc="-20" dirty="0">
                <a:solidFill>
                  <a:srgbClr val="264D12"/>
                </a:solidFill>
                <a:latin typeface="Trebuchet MS"/>
                <a:cs typeface="Trebuchet MS"/>
              </a:rPr>
              <a:t>backend.example.name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01600"/>
              </a:lnSpc>
            </a:pPr>
            <a:r>
              <a:rPr sz="1600" spc="-10" dirty="0">
                <a:solidFill>
                  <a:srgbClr val="264D12"/>
                </a:solidFill>
                <a:latin typeface="Trebuchet MS"/>
                <a:cs typeface="Trebuchet MS"/>
              </a:rPr>
              <a:t>[database] </a:t>
            </a:r>
            <a:r>
              <a:rPr sz="1600" spc="-20" dirty="0">
                <a:solidFill>
                  <a:srgbClr val="264D12"/>
                </a:solidFill>
                <a:latin typeface="Trebuchet MS"/>
                <a:cs typeface="Trebuchet MS"/>
              </a:rPr>
              <a:t>backend.example.name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0764" y="2549144"/>
            <a:ext cx="1703705" cy="243840"/>
          </a:xfrm>
          <a:prstGeom prst="rect">
            <a:avLst/>
          </a:prstGeom>
          <a:solidFill>
            <a:srgbClr val="FFD86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sz="1600" spc="-35" dirty="0">
                <a:solidFill>
                  <a:srgbClr val="264D12"/>
                </a:solidFill>
                <a:latin typeface="Trebuchet MS"/>
                <a:cs typeface="Trebuchet MS"/>
              </a:rPr>
              <a:t>[frontend:children]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8064" y="2775966"/>
            <a:ext cx="395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264D12"/>
                </a:solidFill>
                <a:latin typeface="Trebuchet MS"/>
                <a:cs typeface="Trebuchet MS"/>
              </a:rPr>
              <a:t>web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0764" y="3292093"/>
            <a:ext cx="1711325" cy="243840"/>
          </a:xfrm>
          <a:prstGeom prst="rect">
            <a:avLst/>
          </a:prstGeom>
          <a:solidFill>
            <a:srgbClr val="FFD86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sz="1600" spc="-20" dirty="0">
                <a:solidFill>
                  <a:srgbClr val="264D12"/>
                </a:solidFill>
                <a:latin typeface="Trebuchet MS"/>
                <a:cs typeface="Trebuchet MS"/>
              </a:rPr>
              <a:t>[backend:children]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88064" y="3518915"/>
            <a:ext cx="89281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25" dirty="0">
                <a:solidFill>
                  <a:srgbClr val="264D12"/>
                </a:solidFill>
                <a:latin typeface="Trebuchet MS"/>
                <a:cs typeface="Trebuchet MS"/>
              </a:rPr>
              <a:t>dns </a:t>
            </a:r>
            <a:r>
              <a:rPr sz="1600" spc="-10" dirty="0">
                <a:solidFill>
                  <a:srgbClr val="264D12"/>
                </a:solidFill>
                <a:latin typeface="Trebuchet MS"/>
                <a:cs typeface="Trebuchet MS"/>
              </a:rPr>
              <a:t>database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0764" y="4282691"/>
            <a:ext cx="966469" cy="243840"/>
          </a:xfrm>
          <a:prstGeom prst="rect">
            <a:avLst/>
          </a:prstGeom>
          <a:solidFill>
            <a:srgbClr val="FFD86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sz="1600" spc="-10" dirty="0">
                <a:solidFill>
                  <a:srgbClr val="264D12"/>
                </a:solidFill>
                <a:latin typeface="Trebuchet MS"/>
                <a:cs typeface="Trebuchet MS"/>
              </a:rPr>
              <a:t>[web:vars]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8064" y="4509513"/>
            <a:ext cx="159639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10" dirty="0">
                <a:solidFill>
                  <a:srgbClr val="264D12"/>
                </a:solidFill>
                <a:latin typeface="Trebuchet MS"/>
                <a:cs typeface="Trebuchet MS"/>
              </a:rPr>
              <a:t>http_port=88 proxy_timeout=5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0764" y="5273289"/>
            <a:ext cx="1377950" cy="243840"/>
          </a:xfrm>
          <a:prstGeom prst="rect">
            <a:avLst/>
          </a:prstGeom>
          <a:solidFill>
            <a:srgbClr val="FFD86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sz="1600" spc="-10" dirty="0">
                <a:solidFill>
                  <a:srgbClr val="264D12"/>
                </a:solidFill>
                <a:latin typeface="Trebuchet MS"/>
                <a:cs typeface="Trebuchet MS"/>
              </a:rPr>
              <a:t>[backend:vars]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88064" y="5500111"/>
            <a:ext cx="15830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264D12"/>
                </a:solidFill>
                <a:latin typeface="Trebuchet MS"/>
                <a:cs typeface="Trebuchet MS"/>
              </a:rPr>
              <a:t>ansible_port=314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0764" y="6016238"/>
            <a:ext cx="804545" cy="243840"/>
          </a:xfrm>
          <a:prstGeom prst="rect">
            <a:avLst/>
          </a:prstGeom>
          <a:solidFill>
            <a:srgbClr val="FFD86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sz="1600" spc="-25" dirty="0">
                <a:solidFill>
                  <a:srgbClr val="264D12"/>
                </a:solidFill>
                <a:latin typeface="Trebuchet MS"/>
                <a:cs typeface="Trebuchet MS"/>
              </a:rPr>
              <a:t>[all:vars]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8064" y="6243060"/>
            <a:ext cx="20891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264D12"/>
                </a:solidFill>
                <a:latin typeface="Trebuchet MS"/>
                <a:cs typeface="Trebuchet MS"/>
              </a:rPr>
              <a:t>ansible_ssh_user=otto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799" y="348429"/>
            <a:ext cx="3665854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180" dirty="0">
                <a:solidFill>
                  <a:srgbClr val="1C4487"/>
                </a:solidFill>
                <a:latin typeface="Trebuchet MS"/>
                <a:cs typeface="Trebuchet MS"/>
              </a:rPr>
              <a:t>More</a:t>
            </a:r>
            <a:r>
              <a:rPr sz="4000" spc="-180" dirty="0">
                <a:solidFill>
                  <a:srgbClr val="1C4487"/>
                </a:solidFill>
                <a:latin typeface="Trebuchet MS"/>
                <a:cs typeface="Trebuchet MS"/>
              </a:rPr>
              <a:t> </a:t>
            </a:r>
            <a:r>
              <a:rPr sz="4000" spc="145" dirty="0">
                <a:solidFill>
                  <a:srgbClr val="1C4487"/>
                </a:solidFill>
                <a:latin typeface="Trebuchet MS"/>
                <a:cs typeface="Trebuchet MS"/>
              </a:rPr>
              <a:t>Examples </a:t>
            </a:r>
            <a:r>
              <a:rPr sz="4000" dirty="0">
                <a:solidFill>
                  <a:srgbClr val="1C4487"/>
                </a:solidFill>
                <a:latin typeface="Trebuchet MS"/>
                <a:cs typeface="Trebuchet MS"/>
              </a:rPr>
              <a:t>Inventory</a:t>
            </a:r>
            <a:r>
              <a:rPr sz="4000" spc="-95" dirty="0">
                <a:solidFill>
                  <a:srgbClr val="1C4487"/>
                </a:solidFill>
                <a:latin typeface="Trebuchet MS"/>
                <a:cs typeface="Trebuchet MS"/>
              </a:rPr>
              <a:t> </a:t>
            </a:r>
            <a:r>
              <a:rPr sz="4000" spc="55" dirty="0">
                <a:solidFill>
                  <a:srgbClr val="1C4487"/>
                </a:solidFill>
                <a:latin typeface="Trebuchet MS"/>
                <a:cs typeface="Trebuchet MS"/>
              </a:rPr>
              <a:t>Files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19168" y="6360645"/>
            <a:ext cx="2095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595959"/>
                </a:solidFill>
                <a:latin typeface="Arial"/>
                <a:cs typeface="Arial"/>
              </a:rPr>
              <a:t>75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440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inventory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fluctuates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over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time?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Dynamic </a:t>
            </a:r>
            <a:r>
              <a:rPr spc="-10" dirty="0"/>
              <a:t>Inventory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73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7666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hosts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spinning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up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shutting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down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response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business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demands?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733352"/>
            <a:ext cx="7838440" cy="361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35" dirty="0">
                <a:latin typeface="Trebuchet MS"/>
                <a:cs typeface="Trebuchet MS"/>
              </a:rPr>
              <a:t>/etc/ansible/hosts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195" dirty="0">
                <a:latin typeface="Trebuchet MS"/>
                <a:cs typeface="Trebuchet MS"/>
              </a:rPr>
              <a:t>-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static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inventory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will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not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serve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our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needs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this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case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tracking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hosts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from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multiple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sources?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5" dirty="0">
                <a:latin typeface="Trebuchet MS"/>
                <a:cs typeface="Trebuchet MS"/>
              </a:rPr>
              <a:t>cloud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providers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latin typeface="Trebuchet MS"/>
                <a:cs typeface="Trebuchet MS"/>
              </a:rPr>
              <a:t>LDAP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latin typeface="Trebuchet MS"/>
                <a:cs typeface="Trebuchet MS"/>
              </a:rPr>
              <a:t>Cobbler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latin typeface="Trebuchet MS"/>
                <a:cs typeface="Trebuchet MS"/>
              </a:rPr>
              <a:t>enterprise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CMDB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systems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integrates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all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these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via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dynamic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external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inventory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system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667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supports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two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ways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connect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external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inventory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Dynamic </a:t>
            </a:r>
            <a:r>
              <a:rPr spc="-10" dirty="0"/>
              <a:t>Inventory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74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220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Inventory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Plugins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733352"/>
            <a:ext cx="7830820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3665" indent="-366395">
              <a:lnSpc>
                <a:spcPct val="100000"/>
              </a:lnSpc>
              <a:spcBef>
                <a:spcPts val="100"/>
              </a:spcBef>
              <a:buFont typeface="Arial"/>
              <a:buChar char="■"/>
              <a:tabLst>
                <a:tab pos="1383665" algn="l"/>
              </a:tabLst>
            </a:pP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enabled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from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64D12"/>
                </a:solidFill>
                <a:latin typeface="Trebuchet MS"/>
                <a:cs typeface="Trebuchet MS"/>
              </a:rPr>
              <a:t>ansible.cfg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file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"/>
              <a:buChar char="■"/>
            </a:pPr>
            <a:endParaRPr sz="1800">
              <a:latin typeface="Trebuchet MS"/>
              <a:cs typeface="Trebuchet MS"/>
            </a:endParaRPr>
          </a:p>
          <a:p>
            <a:pPr marL="1383665" indent="-36639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■"/>
              <a:tabLst>
                <a:tab pos="1383665" algn="l"/>
              </a:tabLst>
            </a:pP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aws_ec2</a:t>
            </a:r>
            <a:r>
              <a:rPr sz="1800" spc="-20" dirty="0">
                <a:latin typeface="Trebuchet MS"/>
                <a:cs typeface="Trebuchet MS"/>
              </a:rPr>
              <a:t>,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openstack</a:t>
            </a:r>
            <a:r>
              <a:rPr sz="1800" spc="1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etc.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latin typeface="Trebuchet MS"/>
                <a:cs typeface="Trebuchet MS"/>
              </a:rPr>
              <a:t>inventory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scripts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plugins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recommended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over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scripts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dynamic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inventory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ok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write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our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own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plugin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connect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other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dynamic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inventory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sources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773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5" dirty="0">
                <a:latin typeface="Trebuchet MS"/>
                <a:cs typeface="Trebuchet MS"/>
              </a:rPr>
              <a:t>When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ansible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ansible-playbook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directed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at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executable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file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Dynamic </a:t>
            </a:r>
            <a:r>
              <a:rPr spc="-10" dirty="0"/>
              <a:t>Inventory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75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7239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rebuchet MS"/>
                <a:cs typeface="Trebuchet MS"/>
              </a:rPr>
              <a:t>inventory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source,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will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execute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script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single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argument,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733352"/>
            <a:ext cx="7886700" cy="361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--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list</a:t>
            </a:r>
            <a:endParaRPr sz="1800">
              <a:latin typeface="Trebuchet MS"/>
              <a:cs typeface="Trebuchet MS"/>
            </a:endParaRPr>
          </a:p>
          <a:p>
            <a:pPr marL="469265" marR="5080" indent="-457200">
              <a:lnSpc>
                <a:spcPct val="201399"/>
              </a:lnSpc>
              <a:buFont typeface="AoyagiKouzanFontT"/>
              <a:buChar char="❖"/>
              <a:tabLst>
                <a:tab pos="469265" algn="l"/>
              </a:tabLst>
            </a:pPr>
            <a:r>
              <a:rPr sz="1800" spc="-25" dirty="0">
                <a:latin typeface="Trebuchet MS"/>
                <a:cs typeface="Trebuchet MS"/>
              </a:rPr>
              <a:t>allows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get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listing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entire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inventory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order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build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up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its </a:t>
            </a:r>
            <a:r>
              <a:rPr sz="1800" spc="-35" dirty="0">
                <a:latin typeface="Trebuchet MS"/>
                <a:cs typeface="Trebuchet MS"/>
              </a:rPr>
              <a:t>internal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objects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represent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469265" marR="357505" indent="-457200">
              <a:lnSpc>
                <a:spcPct val="201399"/>
              </a:lnSpc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Once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data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built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up,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will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then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execute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script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a </a:t>
            </a:r>
            <a:r>
              <a:rPr sz="1800" spc="-60" dirty="0">
                <a:latin typeface="Trebuchet MS"/>
                <a:cs typeface="Trebuchet MS"/>
              </a:rPr>
              <a:t>different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argument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every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host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data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discover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variable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469265" marR="554355" indent="-457200">
              <a:lnSpc>
                <a:spcPct val="201399"/>
              </a:lnSpc>
              <a:buFont typeface="AoyagiKouzanFontT"/>
              <a:buChar char="❖"/>
              <a:tabLst>
                <a:tab pos="469265" algn="l"/>
              </a:tabLst>
            </a:pPr>
            <a:r>
              <a:rPr sz="1800" spc="-45" dirty="0">
                <a:latin typeface="Trebuchet MS"/>
                <a:cs typeface="Trebuchet MS"/>
              </a:rPr>
              <a:t>The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argument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this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execution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--</a:t>
            </a:r>
            <a:r>
              <a:rPr sz="1800" spc="100" dirty="0">
                <a:latin typeface="Trebuchet MS"/>
                <a:cs typeface="Trebuchet MS"/>
              </a:rPr>
              <a:t>host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&lt;hostname&gt;,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which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will </a:t>
            </a:r>
            <a:r>
              <a:rPr sz="1800" spc="-25" dirty="0">
                <a:latin typeface="Trebuchet MS"/>
                <a:cs typeface="Trebuchet MS"/>
              </a:rPr>
              <a:t>return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any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variable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data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specific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host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1278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Cobbler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Dynamic </a:t>
            </a:r>
            <a:r>
              <a:rPr spc="-10" dirty="0"/>
              <a:t>Inventory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76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7465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oyagiKouzanFontT"/>
              <a:buChar char="➢"/>
              <a:tabLst>
                <a:tab pos="469265" algn="l"/>
              </a:tabLst>
            </a:pPr>
            <a:r>
              <a:rPr sz="1800" u="heavy" spc="-4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2"/>
              </a:rPr>
              <a:t>https://github.com/hellodk/ansible-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2"/>
              </a:rPr>
              <a:t>provider-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2"/>
              </a:rPr>
              <a:t>docs/tree/master/cont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0865" y="1733352"/>
            <a:ext cx="7257415" cy="416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2"/>
              </a:rPr>
              <a:t>rib/inventory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copy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64D12"/>
                </a:solidFill>
                <a:latin typeface="Trebuchet MS"/>
                <a:cs typeface="Trebuchet MS"/>
              </a:rPr>
              <a:t>cobbler.py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/etc/ansible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chmod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+x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file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Run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cobblerd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any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time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we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</a:t>
            </a:r>
            <a:endParaRPr sz="1800">
              <a:latin typeface="Trebuchet MS"/>
              <a:cs typeface="Trebuchet MS"/>
            </a:endParaRPr>
          </a:p>
          <a:p>
            <a:pPr marL="469265" marR="5080" indent="-457200">
              <a:lnSpc>
                <a:spcPct val="201399"/>
              </a:lnSpc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communicate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Cobbler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using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Cobbler’s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XMLRPC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API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-</a:t>
            </a:r>
            <a:r>
              <a:rPr sz="1800" spc="-50" dirty="0">
                <a:latin typeface="Trebuchet MS"/>
                <a:cs typeface="Trebuchet MS"/>
              </a:rPr>
              <a:t>i </a:t>
            </a:r>
            <a:r>
              <a:rPr sz="1800" dirty="0">
                <a:latin typeface="Trebuchet MS"/>
                <a:cs typeface="Trebuchet MS"/>
              </a:rPr>
              <a:t>command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line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option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366395">
              <a:lnSpc>
                <a:spcPct val="100000"/>
              </a:lnSpc>
              <a:spcBef>
                <a:spcPts val="5"/>
              </a:spcBef>
              <a:buFont typeface="Arial"/>
              <a:buChar char="■"/>
              <a:tabLst>
                <a:tab pos="926465" algn="l"/>
              </a:tabLst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ansible-playbook</a:t>
            </a:r>
            <a:r>
              <a:rPr sz="1800" spc="7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i</a:t>
            </a:r>
            <a:r>
              <a:rPr sz="1800" spc="7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64D12"/>
                </a:solidFill>
                <a:latin typeface="Trebuchet MS"/>
                <a:cs typeface="Trebuchet MS"/>
              </a:rPr>
              <a:t>/etc/ansible/cobbler.py</a:t>
            </a:r>
            <a:r>
              <a:rPr sz="1800" spc="7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425" dirty="0">
                <a:solidFill>
                  <a:srgbClr val="264D12"/>
                </a:solidFill>
                <a:latin typeface="Trebuchet MS"/>
                <a:cs typeface="Trebuchet MS"/>
              </a:rPr>
              <a:t>…..</a:t>
            </a:r>
            <a:endParaRPr sz="1800">
              <a:latin typeface="Trebuchet MS"/>
              <a:cs typeface="Trebuchet MS"/>
            </a:endParaRPr>
          </a:p>
          <a:p>
            <a:pPr marL="469265" marR="459740" indent="-457200">
              <a:lnSpc>
                <a:spcPct val="201399"/>
              </a:lnSpc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64D12"/>
                </a:solidFill>
                <a:latin typeface="Trebuchet MS"/>
                <a:cs typeface="Trebuchet MS"/>
              </a:rPr>
              <a:t>cobbler.ini</a:t>
            </a:r>
            <a:r>
              <a:rPr sz="1800" spc="-13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file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/etc/ansible</a:t>
            </a:r>
            <a:r>
              <a:rPr sz="1800" spc="-13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so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knows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where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the </a:t>
            </a:r>
            <a:r>
              <a:rPr sz="1800" dirty="0">
                <a:latin typeface="Trebuchet MS"/>
                <a:cs typeface="Trebuchet MS"/>
              </a:rPr>
              <a:t>Cobbler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server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some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cache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improvements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used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2848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55" dirty="0">
                <a:latin typeface="Trebuchet MS"/>
                <a:cs typeface="Trebuchet MS"/>
              </a:rPr>
              <a:t>/etc/ansible/cobbler.ini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Dynamic </a:t>
            </a:r>
            <a:r>
              <a:rPr spc="-10" dirty="0"/>
              <a:t>Inventory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77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984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[cobbler]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733352"/>
            <a:ext cx="7926070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1800" spc="265" dirty="0">
                <a:solidFill>
                  <a:srgbClr val="264D12"/>
                </a:solidFill>
                <a:latin typeface="Trebuchet MS"/>
                <a:cs typeface="Trebuchet MS"/>
              </a:rPr>
              <a:t>#</a:t>
            </a:r>
            <a:r>
              <a:rPr sz="1800" spc="-8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264D12"/>
                </a:solidFill>
                <a:latin typeface="Trebuchet MS"/>
                <a:cs typeface="Trebuchet MS"/>
              </a:rPr>
              <a:t>Set</a:t>
            </a:r>
            <a:r>
              <a:rPr sz="1800" spc="-7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Cobbler's</a:t>
            </a:r>
            <a:r>
              <a:rPr sz="1800" spc="-7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hostname</a:t>
            </a:r>
            <a:r>
              <a:rPr sz="1800" spc="-7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or</a:t>
            </a:r>
            <a:r>
              <a:rPr sz="1800" spc="-7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64D12"/>
                </a:solidFill>
                <a:latin typeface="Trebuchet MS"/>
                <a:cs typeface="Trebuchet MS"/>
              </a:rPr>
              <a:t>IP</a:t>
            </a:r>
            <a:r>
              <a:rPr sz="1800" spc="-7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address</a:t>
            </a:r>
            <a:endParaRPr sz="1800">
              <a:latin typeface="Trebuchet MS"/>
              <a:cs typeface="Trebuchet MS"/>
            </a:endParaRPr>
          </a:p>
          <a:p>
            <a:pPr marL="469265" marR="4024629">
              <a:lnSpc>
                <a:spcPct val="201399"/>
              </a:lnSpc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host</a:t>
            </a:r>
            <a:r>
              <a:rPr sz="1800" spc="-10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=</a:t>
            </a:r>
            <a:r>
              <a:rPr sz="1800" spc="-10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64D12"/>
                </a:solidFill>
                <a:latin typeface="Trebuchet MS"/>
                <a:cs typeface="Trebuchet MS"/>
                <a:hlinkClick r:id="rId2"/>
              </a:rPr>
              <a:t>http://127.0.0.1/cobbler_api</a:t>
            </a:r>
            <a:r>
              <a:rPr sz="1800" spc="-9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cache_path</a:t>
            </a:r>
            <a:r>
              <a:rPr sz="1800" spc="1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=</a:t>
            </a:r>
            <a:r>
              <a:rPr sz="1800" spc="1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/tmp </a:t>
            </a:r>
            <a:r>
              <a:rPr sz="1800" spc="45" dirty="0">
                <a:solidFill>
                  <a:srgbClr val="264D12"/>
                </a:solidFill>
                <a:latin typeface="Trebuchet MS"/>
                <a:cs typeface="Trebuchet MS"/>
              </a:rPr>
              <a:t>cache_max_age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=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264D12"/>
                </a:solidFill>
                <a:latin typeface="Trebuchet MS"/>
                <a:cs typeface="Trebuchet MS"/>
              </a:rPr>
              <a:t>900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5" dirty="0">
                <a:latin typeface="Trebuchet MS"/>
                <a:cs typeface="Trebuchet MS"/>
              </a:rPr>
              <a:t>EC2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073662"/>
                </a:solidFill>
                <a:latin typeface="Trebuchet MS"/>
                <a:cs typeface="Trebuchet MS"/>
              </a:rPr>
              <a:t>ansible</a:t>
            </a:r>
            <a:r>
              <a:rPr sz="1800" spc="-105" dirty="0">
                <a:solidFill>
                  <a:srgbClr val="073662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073662"/>
                </a:solidFill>
                <a:latin typeface="Trebuchet MS"/>
                <a:cs typeface="Trebuchet MS"/>
              </a:rPr>
              <a:t>-</a:t>
            </a:r>
            <a:r>
              <a:rPr sz="1800" dirty="0">
                <a:solidFill>
                  <a:srgbClr val="073662"/>
                </a:solidFill>
                <a:latin typeface="Trebuchet MS"/>
                <a:cs typeface="Trebuchet MS"/>
              </a:rPr>
              <a:t>i</a:t>
            </a:r>
            <a:r>
              <a:rPr sz="1800" spc="-100" dirty="0">
                <a:solidFill>
                  <a:srgbClr val="073662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073662"/>
                </a:solidFill>
                <a:latin typeface="Trebuchet MS"/>
                <a:cs typeface="Trebuchet MS"/>
              </a:rPr>
              <a:t>ec2.py</a:t>
            </a:r>
            <a:r>
              <a:rPr sz="1800" spc="-105" dirty="0">
                <a:solidFill>
                  <a:srgbClr val="073662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073662"/>
                </a:solidFill>
                <a:latin typeface="Trebuchet MS"/>
                <a:cs typeface="Trebuchet MS"/>
              </a:rPr>
              <a:t>-</a:t>
            </a:r>
            <a:r>
              <a:rPr sz="1800" spc="105" dirty="0">
                <a:solidFill>
                  <a:srgbClr val="073662"/>
                </a:solidFill>
                <a:latin typeface="Trebuchet MS"/>
                <a:cs typeface="Trebuchet MS"/>
              </a:rPr>
              <a:t>u</a:t>
            </a:r>
            <a:r>
              <a:rPr sz="1800" spc="-100" dirty="0">
                <a:solidFill>
                  <a:srgbClr val="07366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73662"/>
                </a:solidFill>
                <a:latin typeface="Trebuchet MS"/>
                <a:cs typeface="Trebuchet MS"/>
              </a:rPr>
              <a:t>ubuntu</a:t>
            </a:r>
            <a:r>
              <a:rPr sz="1800" spc="-105" dirty="0">
                <a:solidFill>
                  <a:srgbClr val="07366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73662"/>
                </a:solidFill>
                <a:latin typeface="Trebuchet MS"/>
                <a:cs typeface="Trebuchet MS"/>
              </a:rPr>
              <a:t>us-east-1d</a:t>
            </a:r>
            <a:r>
              <a:rPr sz="1800" spc="-100" dirty="0">
                <a:solidFill>
                  <a:srgbClr val="073662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073662"/>
                </a:solidFill>
                <a:latin typeface="Trebuchet MS"/>
                <a:cs typeface="Trebuchet MS"/>
              </a:rPr>
              <a:t>-</a:t>
            </a:r>
            <a:r>
              <a:rPr sz="1800" spc="195" dirty="0">
                <a:solidFill>
                  <a:srgbClr val="073662"/>
                </a:solidFill>
                <a:latin typeface="Trebuchet MS"/>
                <a:cs typeface="Trebuchet MS"/>
              </a:rPr>
              <a:t>m</a:t>
            </a:r>
            <a:r>
              <a:rPr sz="1800" spc="-105" dirty="0">
                <a:solidFill>
                  <a:srgbClr val="073662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073662"/>
                </a:solidFill>
                <a:latin typeface="Trebuchet MS"/>
                <a:cs typeface="Trebuchet MS"/>
              </a:rPr>
              <a:t>ping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References</a:t>
            </a:r>
            <a:endParaRPr sz="1800">
              <a:latin typeface="Trebuchet MS"/>
              <a:cs typeface="Trebuchet MS"/>
            </a:endParaRPr>
          </a:p>
          <a:p>
            <a:pPr marL="926465" marR="5080" lvl="1" indent="-457200">
              <a:lnSpc>
                <a:spcPct val="201399"/>
              </a:lnSpc>
              <a:buClr>
                <a:srgbClr val="000000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u="heavy" spc="-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3"/>
              </a:rPr>
              <a:t>https://docs.ansible.com/ansible/latest/user_guide/intro_dynamic_i</a:t>
            </a:r>
            <a:r>
              <a:rPr sz="1800" u="none" spc="-30" dirty="0">
                <a:solidFill>
                  <a:srgbClr val="0097A7"/>
                </a:solidFill>
                <a:latin typeface="Trebuchet MS"/>
                <a:cs typeface="Trebuchet MS"/>
              </a:rPr>
              <a:t> 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3"/>
              </a:rPr>
              <a:t>nventory.html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2028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Custom </a:t>
            </a:r>
            <a:r>
              <a:rPr sz="1800" spc="-10" dirty="0">
                <a:latin typeface="Trebuchet MS"/>
                <a:cs typeface="Trebuchet MS"/>
              </a:rPr>
              <a:t>Scripts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Dynamic </a:t>
            </a:r>
            <a:r>
              <a:rPr spc="-10" dirty="0"/>
              <a:t>Inventory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78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3117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python3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get_inventory.py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733352"/>
            <a:ext cx="5343525" cy="361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Ensure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get_inventory.py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executable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cp</a:t>
            </a:r>
            <a:r>
              <a:rPr sz="1800" spc="-8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get_inventory.py</a:t>
            </a:r>
            <a:r>
              <a:rPr sz="1800" spc="-7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/home/vagrant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cd</a:t>
            </a:r>
            <a:r>
              <a:rPr sz="1800" spc="-15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/home/vagrant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chmod</a:t>
            </a:r>
            <a:r>
              <a:rPr sz="1800" spc="-9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1F114D"/>
                </a:solidFill>
                <a:latin typeface="Trebuchet MS"/>
                <a:cs typeface="Trebuchet MS"/>
              </a:rPr>
              <a:t>+x</a:t>
            </a:r>
            <a:r>
              <a:rPr sz="1800" spc="-8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get_inventory.py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ls</a:t>
            </a:r>
            <a:r>
              <a:rPr sz="1800" spc="-14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-25" dirty="0">
                <a:solidFill>
                  <a:srgbClr val="1F114D"/>
                </a:solidFill>
                <a:latin typeface="Trebuchet MS"/>
                <a:cs typeface="Trebuchet MS"/>
              </a:rPr>
              <a:t>ltr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1F114D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0" dirty="0">
                <a:latin typeface="Trebuchet MS"/>
                <a:cs typeface="Trebuchet MS"/>
              </a:rPr>
              <a:t>Run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ansible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pass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this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dynamic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inventory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ansible</a:t>
            </a:r>
            <a:r>
              <a:rPr sz="1800" spc="-1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1F114D"/>
                </a:solidFill>
                <a:latin typeface="Trebuchet MS"/>
                <a:cs typeface="Trebuchet MS"/>
              </a:rPr>
              <a:t>all</a:t>
            </a:r>
            <a:r>
              <a:rPr sz="1800" spc="-1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i</a:t>
            </a:r>
            <a:r>
              <a:rPr sz="1800" spc="-1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get_inventory.py</a:t>
            </a:r>
            <a:r>
              <a:rPr sz="1800" spc="-1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195" dirty="0">
                <a:solidFill>
                  <a:srgbClr val="1F114D"/>
                </a:solidFill>
                <a:latin typeface="Trebuchet MS"/>
                <a:cs typeface="Trebuchet MS"/>
              </a:rPr>
              <a:t>m</a:t>
            </a:r>
            <a:r>
              <a:rPr sz="1800" spc="-13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ping</a:t>
            </a:r>
            <a:r>
              <a:rPr sz="1800" spc="-1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135" dirty="0">
                <a:solidFill>
                  <a:srgbClr val="1F114D"/>
                </a:solidFill>
                <a:latin typeface="Trebuchet MS"/>
                <a:cs typeface="Trebuchet MS"/>
              </a:rPr>
              <a:t>k</a:t>
            </a:r>
            <a:r>
              <a:rPr sz="1800" spc="-1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1F114D"/>
                </a:solidFill>
                <a:latin typeface="Trebuchet MS"/>
                <a:cs typeface="Trebuchet MS"/>
              </a:rPr>
              <a:t>-</a:t>
            </a:r>
            <a:r>
              <a:rPr sz="1800" spc="60" dirty="0">
                <a:solidFill>
                  <a:srgbClr val="1F114D"/>
                </a:solidFill>
                <a:latin typeface="Trebuchet MS"/>
                <a:cs typeface="Trebuchet MS"/>
              </a:rPr>
              <a:t>K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6364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your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servers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inventory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below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specifications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Inventory </a:t>
            </a:r>
            <a:r>
              <a:rPr spc="75" dirty="0"/>
              <a:t>Exercises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79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4221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[main]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group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comprising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anisblem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0865" y="1733352"/>
            <a:ext cx="641286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[slaves]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group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comprising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ansibles1,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ansibles2,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ansibles3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[windows]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group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ip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192.168.10.35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(we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will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it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later)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103" y="689918"/>
            <a:ext cx="60325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>
                <a:solidFill>
                  <a:srgbClr val="073662"/>
                </a:solidFill>
              </a:rPr>
              <a:t>Guidelines</a:t>
            </a:r>
            <a:r>
              <a:rPr spc="-190" dirty="0">
                <a:solidFill>
                  <a:srgbClr val="073662"/>
                </a:solidFill>
              </a:rPr>
              <a:t> </a:t>
            </a:r>
            <a:r>
              <a:rPr spc="-65" dirty="0">
                <a:solidFill>
                  <a:srgbClr val="073662"/>
                </a:solidFill>
              </a:rPr>
              <a:t>for</a:t>
            </a:r>
            <a:r>
              <a:rPr spc="-280" dirty="0">
                <a:solidFill>
                  <a:srgbClr val="073662"/>
                </a:solidFill>
              </a:rPr>
              <a:t> </a:t>
            </a:r>
            <a:r>
              <a:rPr dirty="0">
                <a:solidFill>
                  <a:srgbClr val="073662"/>
                </a:solidFill>
              </a:rPr>
              <a:t>the</a:t>
            </a:r>
            <a:r>
              <a:rPr spc="-190" dirty="0">
                <a:solidFill>
                  <a:srgbClr val="073662"/>
                </a:solidFill>
              </a:rPr>
              <a:t> </a:t>
            </a:r>
            <a:r>
              <a:rPr spc="150" dirty="0">
                <a:solidFill>
                  <a:srgbClr val="073662"/>
                </a:solidFill>
              </a:rPr>
              <a:t>session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96803" y="1841813"/>
            <a:ext cx="10328275" cy="306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170" indent="-331470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344170" algn="l"/>
              </a:tabLst>
            </a:pPr>
            <a:r>
              <a:rPr sz="1800" dirty="0">
                <a:latin typeface="Trebuchet MS"/>
                <a:cs typeface="Trebuchet MS"/>
              </a:rPr>
              <a:t>Please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login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10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minutes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before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time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344170" indent="-331470">
              <a:lnSpc>
                <a:spcPct val="100000"/>
              </a:lnSpc>
              <a:buFont typeface="AoyagiKouzanFontT"/>
              <a:buChar char="❖"/>
              <a:tabLst>
                <a:tab pos="344170" algn="l"/>
              </a:tabLst>
            </a:pPr>
            <a:r>
              <a:rPr sz="1800" dirty="0">
                <a:latin typeface="Trebuchet MS"/>
                <a:cs typeface="Trebuchet MS"/>
              </a:rPr>
              <a:t>Please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do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check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your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network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connection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audio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before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class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have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smooth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session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344170" indent="-331470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344170" algn="l"/>
              </a:tabLst>
            </a:pPr>
            <a:r>
              <a:rPr sz="1800" spc="-85" dirty="0">
                <a:latin typeface="Trebuchet MS"/>
                <a:cs typeface="Trebuchet MS"/>
              </a:rPr>
              <a:t>All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participants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will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mute,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default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344170" indent="-331470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344170" algn="l"/>
              </a:tabLst>
            </a:pPr>
            <a:r>
              <a:rPr sz="1800" spc="-10" dirty="0">
                <a:latin typeface="Trebuchet MS"/>
                <a:cs typeface="Trebuchet MS"/>
              </a:rPr>
              <a:t>Unmute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yourself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when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requested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as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needed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344170" indent="-331470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344170" algn="l"/>
              </a:tabLst>
            </a:pPr>
            <a:r>
              <a:rPr sz="1800" dirty="0">
                <a:latin typeface="Trebuchet MS"/>
                <a:cs typeface="Trebuchet MS"/>
              </a:rPr>
              <a:t>Ask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answer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questions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make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your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learning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interactive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344170" indent="-331470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344170" algn="l"/>
              </a:tabLst>
            </a:pPr>
            <a:r>
              <a:rPr sz="1800" spc="50" dirty="0">
                <a:latin typeface="Trebuchet MS"/>
                <a:cs typeface="Trebuchet MS"/>
              </a:rPr>
              <a:t>Most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often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logging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off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rejoining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will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help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solve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tool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related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issues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636460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your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servers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inventory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below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specifications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[main]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group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comprising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anisblem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222567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Inventory </a:t>
            </a:r>
            <a:r>
              <a:rPr spc="75" dirty="0"/>
              <a:t>Exercises </a:t>
            </a:r>
            <a:r>
              <a:rPr spc="60" dirty="0"/>
              <a:t>Solution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80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888064" y="1733352"/>
            <a:ext cx="72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[main]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0865" y="2285801"/>
            <a:ext cx="6412865" cy="4004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264D12"/>
                </a:solidFill>
                <a:latin typeface="Trebuchet MS"/>
                <a:cs typeface="Trebuchet MS"/>
              </a:rPr>
              <a:t>192.168.10.30</a:t>
            </a:r>
            <a:endParaRPr sz="1800">
              <a:latin typeface="Trebuchet MS"/>
              <a:cs typeface="Trebuchet MS"/>
            </a:endParaRPr>
          </a:p>
          <a:p>
            <a:pPr marL="469265" marR="5080" indent="-457200">
              <a:lnSpc>
                <a:spcPct val="149300"/>
              </a:lnSpc>
              <a:spcBef>
                <a:spcPts val="112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[slaves]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group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comprising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ansibles1,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ansibles2,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ansibles3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[slaves]</a:t>
            </a:r>
            <a:endParaRPr sz="18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1065"/>
              </a:spcBef>
            </a:pPr>
            <a:r>
              <a:rPr sz="1800" spc="-45" dirty="0">
                <a:solidFill>
                  <a:srgbClr val="264D12"/>
                </a:solidFill>
                <a:latin typeface="Trebuchet MS"/>
                <a:cs typeface="Trebuchet MS"/>
              </a:rPr>
              <a:t>192.168.10.30</a:t>
            </a:r>
            <a:endParaRPr sz="18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1065"/>
              </a:spcBef>
            </a:pPr>
            <a:r>
              <a:rPr sz="1800" spc="-45" dirty="0">
                <a:solidFill>
                  <a:srgbClr val="264D12"/>
                </a:solidFill>
                <a:latin typeface="Trebuchet MS"/>
                <a:cs typeface="Trebuchet MS"/>
              </a:rPr>
              <a:t>192.168.10.30</a:t>
            </a:r>
            <a:endParaRPr sz="18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1065"/>
              </a:spcBef>
            </a:pPr>
            <a:r>
              <a:rPr sz="1800" spc="-45" dirty="0">
                <a:solidFill>
                  <a:srgbClr val="264D12"/>
                </a:solidFill>
                <a:latin typeface="Trebuchet MS"/>
                <a:cs typeface="Trebuchet MS"/>
              </a:rPr>
              <a:t>192.168.10.30</a:t>
            </a: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106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[windows]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group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ip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192.168.10.35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(we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will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it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later)</a:t>
            </a:r>
            <a:endParaRPr sz="1800">
              <a:latin typeface="Trebuchet MS"/>
              <a:cs typeface="Trebuchet MS"/>
            </a:endParaRPr>
          </a:p>
          <a:p>
            <a:pPr marL="469265" marR="4660900">
              <a:lnSpc>
                <a:spcPct val="201399"/>
              </a:lnSpc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[windows] </a:t>
            </a:r>
            <a:r>
              <a:rPr sz="1800" spc="-120" dirty="0">
                <a:solidFill>
                  <a:srgbClr val="264D12"/>
                </a:solidFill>
                <a:latin typeface="Trebuchet MS"/>
                <a:cs typeface="Trebuchet MS"/>
              </a:rPr>
              <a:t>192.168.10.30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643" y="232946"/>
            <a:ext cx="11227435" cy="4406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560830">
              <a:lnSpc>
                <a:spcPct val="149700"/>
              </a:lnSpc>
              <a:spcBef>
                <a:spcPts val="105"/>
              </a:spcBef>
            </a:pPr>
            <a:r>
              <a:rPr sz="9600" spc="-70" dirty="0">
                <a:solidFill>
                  <a:srgbClr val="FF0000"/>
                </a:solidFill>
              </a:rPr>
              <a:t>Introduction</a:t>
            </a:r>
            <a:r>
              <a:rPr sz="9600" spc="-785" dirty="0">
                <a:solidFill>
                  <a:srgbClr val="FF0000"/>
                </a:solidFill>
              </a:rPr>
              <a:t> </a:t>
            </a:r>
            <a:r>
              <a:rPr sz="9600" spc="35" dirty="0">
                <a:solidFill>
                  <a:srgbClr val="FF0000"/>
                </a:solidFill>
              </a:rPr>
              <a:t>to </a:t>
            </a:r>
            <a:r>
              <a:rPr sz="9600" spc="-790" dirty="0">
                <a:solidFill>
                  <a:srgbClr val="FF0000"/>
                </a:solidFill>
              </a:rPr>
              <a:t>T</a:t>
            </a:r>
            <a:r>
              <a:rPr sz="9600" spc="245" dirty="0">
                <a:solidFill>
                  <a:srgbClr val="FF0000"/>
                </a:solidFill>
              </a:rPr>
              <a:t>asks</a:t>
            </a:r>
            <a:r>
              <a:rPr sz="9600" spc="-865" dirty="0">
                <a:solidFill>
                  <a:srgbClr val="FF0000"/>
                </a:solidFill>
              </a:rPr>
              <a:t> </a:t>
            </a:r>
            <a:r>
              <a:rPr sz="9600" spc="155" dirty="0">
                <a:solidFill>
                  <a:srgbClr val="FF0000"/>
                </a:solidFill>
              </a:rPr>
              <a:t>and</a:t>
            </a:r>
            <a:r>
              <a:rPr sz="9600" spc="-865" dirty="0">
                <a:solidFill>
                  <a:srgbClr val="FF0000"/>
                </a:solidFill>
              </a:rPr>
              <a:t> </a:t>
            </a:r>
            <a:r>
              <a:rPr sz="9600" spc="170" dirty="0">
                <a:solidFill>
                  <a:srgbClr val="FF0000"/>
                </a:solidFill>
              </a:rPr>
              <a:t>Playbooks</a:t>
            </a:r>
            <a:endParaRPr sz="9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81</a:t>
            </a:fld>
            <a:endParaRPr spc="-25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282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0" dirty="0">
                <a:latin typeface="Trebuchet MS"/>
                <a:cs typeface="Trebuchet MS"/>
              </a:rPr>
              <a:t>Individual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piece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job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72288" y="3964992"/>
            <a:ext cx="245110" cy="274320"/>
          </a:xfrm>
          <a:custGeom>
            <a:avLst/>
            <a:gdLst/>
            <a:ahLst/>
            <a:cxnLst/>
            <a:rect l="l" t="t" r="r" b="b"/>
            <a:pathLst>
              <a:path w="245110" h="274320">
                <a:moveTo>
                  <a:pt x="244830" y="274319"/>
                </a:moveTo>
                <a:lnTo>
                  <a:pt x="0" y="274319"/>
                </a:lnTo>
                <a:lnTo>
                  <a:pt x="0" y="0"/>
                </a:lnTo>
                <a:lnTo>
                  <a:pt x="244830" y="0"/>
                </a:lnTo>
                <a:lnTo>
                  <a:pt x="244830" y="27431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73666" y="1180903"/>
            <a:ext cx="7204075" cy="4986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Example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creating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file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latin typeface="Trebuchet MS"/>
                <a:cs typeface="Trebuchet MS"/>
              </a:rPr>
              <a:t>starting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service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etc.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65" dirty="0">
                <a:latin typeface="Trebuchet MS"/>
                <a:cs typeface="Trebuchet MS"/>
              </a:rPr>
              <a:t>2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ways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implement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tasks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create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user:</a:t>
            </a:r>
            <a:endParaRPr sz="1800">
              <a:latin typeface="Trebuchet MS"/>
              <a:cs typeface="Trebuchet MS"/>
            </a:endParaRPr>
          </a:p>
          <a:p>
            <a:pPr marL="926465" marR="332105" lvl="1" indent="-457200">
              <a:lnSpc>
                <a:spcPct val="201399"/>
              </a:lnSpc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ansible</a:t>
            </a:r>
            <a:r>
              <a:rPr sz="1800" spc="-14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150" dirty="0">
                <a:solidFill>
                  <a:srgbClr val="264D12"/>
                </a:solidFill>
                <a:latin typeface="Trebuchet MS"/>
                <a:cs typeface="Trebuchet MS"/>
              </a:rPr>
              <a:t>b</a:t>
            </a:r>
            <a:r>
              <a:rPr sz="1800" spc="-14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110" dirty="0">
                <a:solidFill>
                  <a:srgbClr val="264D12"/>
                </a:solidFill>
                <a:latin typeface="Trebuchet MS"/>
                <a:cs typeface="Trebuchet MS"/>
              </a:rPr>
              <a:t>K</a:t>
            </a:r>
            <a:r>
              <a:rPr sz="1800" spc="-14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m</a:t>
            </a:r>
            <a:r>
              <a:rPr sz="1800" spc="-14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user</a:t>
            </a:r>
            <a:r>
              <a:rPr sz="1800" spc="-14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160" dirty="0">
                <a:solidFill>
                  <a:srgbClr val="264D12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64D12"/>
                </a:solidFill>
                <a:latin typeface="Trebuchet MS"/>
                <a:cs typeface="Trebuchet MS"/>
              </a:rPr>
              <a:t>‘name=admin’</a:t>
            </a:r>
            <a:r>
              <a:rPr sz="1800" spc="-14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db</a:t>
            </a:r>
            <a:r>
              <a:rPr sz="1800" spc="27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105" dirty="0">
                <a:solidFill>
                  <a:srgbClr val="264D12"/>
                </a:solidFill>
                <a:latin typeface="Trebuchet MS"/>
                <a:cs typeface="Trebuchet MS"/>
              </a:rPr>
              <a:t>u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vagrant</a:t>
            </a:r>
            <a:r>
              <a:rPr sz="1800" spc="-14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135" dirty="0">
                <a:solidFill>
                  <a:srgbClr val="264D12"/>
                </a:solidFill>
                <a:latin typeface="Trebuchet MS"/>
                <a:cs typeface="Trebuchet MS"/>
              </a:rPr>
              <a:t>k</a:t>
            </a:r>
            <a:r>
              <a:rPr sz="1800" spc="-14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60" dirty="0">
                <a:solidFill>
                  <a:srgbClr val="264D12"/>
                </a:solidFill>
                <a:latin typeface="Trebuchet MS"/>
                <a:cs typeface="Trebuchet MS"/>
              </a:rPr>
              <a:t>K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or</a:t>
            </a:r>
            <a:endParaRPr sz="1800">
              <a:latin typeface="Trebuchet MS"/>
              <a:cs typeface="Trebuchet MS"/>
            </a:endParaRPr>
          </a:p>
          <a:p>
            <a:pPr marL="926465" marR="1697989" lvl="1" indent="-457200">
              <a:lnSpc>
                <a:spcPct val="149300"/>
              </a:lnSpc>
              <a:spcBef>
                <a:spcPts val="1125"/>
              </a:spcBef>
              <a:buFont typeface="AoyagiKouzanFontT"/>
              <a:buChar char="➢"/>
              <a:tabLst>
                <a:tab pos="1117600" algn="l"/>
              </a:tabLst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64D12"/>
                </a:solidFill>
                <a:latin typeface="Trebuchet MS"/>
                <a:cs typeface="Trebuchet MS"/>
              </a:rPr>
              <a:t>name: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Add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the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user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64D12"/>
                </a:solidFill>
                <a:latin typeface="Trebuchet MS"/>
                <a:cs typeface="Trebuchet MS"/>
              </a:rPr>
              <a:t>'admin’</a:t>
            </a:r>
            <a:r>
              <a:rPr sz="1800" spc="-14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265" dirty="0">
                <a:latin typeface="Trebuchet MS"/>
                <a:cs typeface="Trebuchet MS"/>
              </a:rPr>
              <a:t>#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This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title 	</a:t>
            </a:r>
            <a:r>
              <a:rPr sz="1800" spc="-65" dirty="0">
                <a:solidFill>
                  <a:srgbClr val="264D12"/>
                </a:solidFill>
                <a:latin typeface="Trebuchet MS"/>
                <a:cs typeface="Trebuchet MS"/>
              </a:rPr>
              <a:t>user:</a:t>
            </a:r>
            <a:r>
              <a:rPr sz="1800" spc="-16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265" dirty="0">
                <a:latin typeface="Trebuchet MS"/>
                <a:cs typeface="Trebuchet MS"/>
              </a:rPr>
              <a:t>#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This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module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name</a:t>
            </a:r>
            <a:endParaRPr sz="1800">
              <a:latin typeface="Trebuchet MS"/>
              <a:cs typeface="Trebuchet MS"/>
            </a:endParaRPr>
          </a:p>
          <a:p>
            <a:pPr marL="1308735">
              <a:lnSpc>
                <a:spcPct val="100000"/>
              </a:lnSpc>
              <a:spcBef>
                <a:spcPts val="1065"/>
              </a:spcBef>
            </a:pPr>
            <a:r>
              <a:rPr sz="1800" spc="-60" dirty="0">
                <a:solidFill>
                  <a:srgbClr val="264D12"/>
                </a:solidFill>
                <a:latin typeface="Trebuchet MS"/>
                <a:cs typeface="Trebuchet MS"/>
              </a:rPr>
              <a:t>name:</a:t>
            </a:r>
            <a:r>
              <a:rPr sz="1800" spc="-12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admin</a:t>
            </a:r>
            <a:r>
              <a:rPr sz="1800" spc="-12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265" dirty="0">
                <a:latin typeface="Trebuchet MS"/>
                <a:cs typeface="Trebuchet MS"/>
              </a:rPr>
              <a:t>#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These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list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supported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parameters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Tasks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82</a:t>
            </a:fld>
            <a:endParaRPr spc="-25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5188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collection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tasks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along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host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definitions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Playbooks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83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888064" y="1045649"/>
            <a:ext cx="3188970" cy="412115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--</a:t>
            </a:r>
            <a:r>
              <a:rPr sz="1800" spc="14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64D12"/>
                </a:solidFill>
                <a:latin typeface="Trebuchet MS"/>
                <a:cs typeface="Trebuchet MS"/>
              </a:rPr>
              <a:t>hosts: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64D12"/>
                </a:solidFill>
                <a:latin typeface="Trebuchet MS"/>
                <a:cs typeface="Trebuchet MS"/>
              </a:rPr>
              <a:t>192.168.122.196</a:t>
            </a:r>
            <a:endParaRPr sz="1800">
              <a:latin typeface="Trebuchet MS"/>
              <a:cs typeface="Trebuchet MS"/>
            </a:endParaRPr>
          </a:p>
          <a:p>
            <a:pPr marL="107950" marR="863600">
              <a:lnSpc>
                <a:spcPct val="149300"/>
              </a:lnSpc>
            </a:pPr>
            <a:r>
              <a:rPr sz="1800" spc="-40" dirty="0">
                <a:solidFill>
                  <a:srgbClr val="264D12"/>
                </a:solidFill>
                <a:latin typeface="Trebuchet MS"/>
                <a:cs typeface="Trebuchet MS"/>
              </a:rPr>
              <a:t>become:</a:t>
            </a:r>
            <a:r>
              <a:rPr sz="1800" spc="-114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yes remote_user:</a:t>
            </a:r>
            <a:r>
              <a:rPr sz="1800" spc="-7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vagrant tasks: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1800">
              <a:latin typeface="Trebuchet MS"/>
              <a:cs typeface="Trebuchet MS"/>
            </a:endParaRPr>
          </a:p>
          <a:p>
            <a:pPr marL="299085" marR="5080" indent="-95885">
              <a:lnSpc>
                <a:spcPct val="149300"/>
              </a:lnSpc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0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64D12"/>
                </a:solidFill>
                <a:latin typeface="Trebuchet MS"/>
                <a:cs typeface="Trebuchet MS"/>
              </a:rPr>
              <a:t>name:</a:t>
            </a:r>
            <a:r>
              <a:rPr sz="1800" spc="-10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"Create</a:t>
            </a:r>
            <a:r>
              <a:rPr sz="1800" spc="-10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demo</a:t>
            </a:r>
            <a:r>
              <a:rPr sz="1800" spc="-10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group" group:</a:t>
            </a:r>
            <a:endParaRPr sz="1800">
              <a:latin typeface="Trebuchet MS"/>
              <a:cs typeface="Trebuchet MS"/>
            </a:endParaRPr>
          </a:p>
          <a:p>
            <a:pPr marL="394335" marR="1170940">
              <a:lnSpc>
                <a:spcPct val="149300"/>
              </a:lnSpc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name="demo" state="present"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1195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Syntax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Executing </a:t>
            </a:r>
            <a:r>
              <a:rPr spc="140" dirty="0"/>
              <a:t>Playbooks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84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40754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ansible-playbook</a:t>
            </a:r>
            <a:r>
              <a:rPr sz="1800" spc="10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&lt;playbook</a:t>
            </a:r>
            <a:r>
              <a:rPr sz="1800" spc="11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name&gt;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733352"/>
            <a:ext cx="4911725" cy="416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Creating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group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ansible-playbook</a:t>
            </a:r>
            <a:r>
              <a:rPr sz="1800" spc="30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create_group.yml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Creating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user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ansible-playbook</a:t>
            </a:r>
            <a:r>
              <a:rPr sz="1800" spc="30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create_user.yml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Create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file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Clr>
                <a:srgbClr val="1F114D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ansible-playbook</a:t>
            </a:r>
            <a:r>
              <a:rPr sz="1800" spc="30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create_file.yml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Create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directory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Clr>
                <a:srgbClr val="1F114D"/>
              </a:buClr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ansible-playbook</a:t>
            </a:r>
            <a:r>
              <a:rPr sz="1800" spc="30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create_directory.yml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3954779" cy="361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Verbosity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levels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v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vv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vvv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vvvv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vvvvv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#For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WINDOWS</a:t>
            </a: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264D12"/>
                </a:solidFill>
                <a:latin typeface="Trebuchet MS"/>
                <a:cs typeface="Trebuchet MS"/>
              </a:rPr>
              <a:t>Systems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Create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directory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356616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Executing </a:t>
            </a:r>
            <a:r>
              <a:rPr spc="150" dirty="0"/>
              <a:t>Playbooks</a:t>
            </a:r>
            <a:r>
              <a:rPr spc="-265" dirty="0"/>
              <a:t> </a:t>
            </a:r>
            <a:r>
              <a:rPr spc="-20" dirty="0"/>
              <a:t>with </a:t>
            </a:r>
            <a:r>
              <a:rPr spc="45" dirty="0"/>
              <a:t>Verbosity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85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4495597"/>
            <a:ext cx="5054600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1F114D"/>
              </a:buClr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ansible-playbook</a:t>
            </a:r>
            <a:r>
              <a:rPr sz="1800" spc="13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create_directory.yml</a:t>
            </a:r>
            <a:r>
              <a:rPr sz="1800" spc="13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45" dirty="0">
                <a:solidFill>
                  <a:srgbClr val="341C75"/>
                </a:solidFill>
                <a:latin typeface="Trebuchet MS"/>
                <a:cs typeface="Trebuchet MS"/>
              </a:rPr>
              <a:t>v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ansible-playbook</a:t>
            </a:r>
            <a:r>
              <a:rPr sz="1800" spc="15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create_directory.yml</a:t>
            </a:r>
            <a:r>
              <a:rPr sz="1800" spc="15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25" dirty="0">
                <a:solidFill>
                  <a:srgbClr val="341C75"/>
                </a:solidFill>
                <a:latin typeface="Trebuchet MS"/>
                <a:cs typeface="Trebuchet MS"/>
              </a:rPr>
              <a:t>vv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ansible-playbook</a:t>
            </a:r>
            <a:r>
              <a:rPr sz="1800" spc="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create_directory.yml</a:t>
            </a:r>
            <a:r>
              <a:rPr sz="1800" spc="14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vvv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ansible-playbook</a:t>
            </a:r>
            <a:r>
              <a:rPr sz="1800" spc="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create_directory.yml</a:t>
            </a:r>
            <a:r>
              <a:rPr sz="1800" spc="14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-20" dirty="0">
                <a:solidFill>
                  <a:srgbClr val="341C75"/>
                </a:solidFill>
                <a:latin typeface="Trebuchet MS"/>
                <a:cs typeface="Trebuchet MS"/>
              </a:rPr>
              <a:t>vvvv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453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25" dirty="0">
                <a:latin typeface="Trebuchet MS"/>
                <a:cs typeface="Trebuchet MS"/>
              </a:rPr>
              <a:t>Generate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ssh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keys</a:t>
            </a:r>
            <a:r>
              <a:rPr sz="1800" spc="-130" dirty="0">
                <a:latin typeface="Trebuchet MS"/>
                <a:cs typeface="Trebuchet MS"/>
              </a:rPr>
              <a:t> if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not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already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present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430" dirty="0"/>
              <a:t>SSH</a:t>
            </a:r>
            <a:r>
              <a:rPr spc="-190" dirty="0"/>
              <a:t> </a:t>
            </a:r>
            <a:r>
              <a:rPr spc="215" dirty="0"/>
              <a:t>Based </a:t>
            </a:r>
            <a:r>
              <a:rPr spc="-10" dirty="0"/>
              <a:t>Authentication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86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1667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60" dirty="0">
                <a:solidFill>
                  <a:srgbClr val="1F114D"/>
                </a:solidFill>
                <a:latin typeface="Trebuchet MS"/>
                <a:cs typeface="Trebuchet MS"/>
              </a:rPr>
              <a:t>ssh-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keygen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733352"/>
            <a:ext cx="7729220" cy="416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0" dirty="0">
                <a:solidFill>
                  <a:srgbClr val="1F114D"/>
                </a:solidFill>
                <a:latin typeface="Trebuchet MS"/>
                <a:cs typeface="Trebuchet MS"/>
              </a:rPr>
              <a:t>ls</a:t>
            </a:r>
            <a:r>
              <a:rPr sz="1800" spc="-14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-ltr</a:t>
            </a:r>
            <a:r>
              <a:rPr sz="1800" spc="-135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~/.ssh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copy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public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keys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your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centralized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server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cat</a:t>
            </a:r>
            <a:r>
              <a:rPr sz="1800" spc="-9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/home/vagrant/.ssh/id_rsa.pub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put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same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public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keys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authorized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keys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remote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machines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vim</a:t>
            </a:r>
            <a:r>
              <a:rPr sz="1800" spc="-15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/home/vagrant/.ssh/authorized_keys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55" dirty="0">
                <a:latin typeface="Trebuchet MS"/>
                <a:cs typeface="Trebuchet MS"/>
              </a:rPr>
              <a:t>verify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same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doing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ssh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from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central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machine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remote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65" dirty="0">
                <a:solidFill>
                  <a:srgbClr val="341C75"/>
                </a:solidFill>
                <a:latin typeface="Trebuchet MS"/>
                <a:cs typeface="Trebuchet MS"/>
              </a:rPr>
              <a:t>ssh</a:t>
            </a:r>
            <a:r>
              <a:rPr sz="1800" spc="-17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341C75"/>
                </a:solidFill>
                <a:latin typeface="Trebuchet MS"/>
                <a:cs typeface="Trebuchet MS"/>
                <a:hlinkClick r:id="rId2"/>
              </a:rPr>
              <a:t>vagrant@192.168.10.31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5" dirty="0">
                <a:latin typeface="Trebuchet MS"/>
                <a:cs typeface="Trebuchet MS"/>
              </a:rPr>
              <a:t>You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should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able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connect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automatically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without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password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7656830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copy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public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keys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your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centralized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server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all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remote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servers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55" dirty="0">
                <a:latin typeface="Trebuchet MS"/>
                <a:cs typeface="Trebuchet MS"/>
              </a:rPr>
              <a:t>source: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/home/vagrant/.ssh/id_rsa.pub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35" dirty="0">
                <a:latin typeface="Trebuchet MS"/>
                <a:cs typeface="Trebuchet MS"/>
              </a:rPr>
              <a:t>destination: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/home/vagrant/.ssh/authorized_keys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55" dirty="0">
                <a:latin typeface="Trebuchet MS"/>
                <a:cs typeface="Trebuchet MS"/>
              </a:rPr>
              <a:t>verify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same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doing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ssh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from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central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machine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remote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34385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430" dirty="0"/>
              <a:t>SSH</a:t>
            </a:r>
            <a:r>
              <a:rPr spc="-190" dirty="0"/>
              <a:t> </a:t>
            </a:r>
            <a:r>
              <a:rPr spc="215" dirty="0"/>
              <a:t>Based </a:t>
            </a:r>
            <a:r>
              <a:rPr spc="-10" dirty="0"/>
              <a:t>Authentication </a:t>
            </a:r>
            <a:r>
              <a:rPr spc="50" dirty="0"/>
              <a:t>Exercise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87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2838250"/>
            <a:ext cx="6798309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65" dirty="0">
                <a:solidFill>
                  <a:srgbClr val="341C75"/>
                </a:solidFill>
                <a:latin typeface="Trebuchet MS"/>
                <a:cs typeface="Trebuchet MS"/>
              </a:rPr>
              <a:t>ssh</a:t>
            </a:r>
            <a:r>
              <a:rPr sz="1800" spc="-17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  <a:hlinkClick r:id="rId2"/>
              </a:rPr>
              <a:t>vagrant@192.168.10.30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65" dirty="0">
                <a:solidFill>
                  <a:srgbClr val="341C75"/>
                </a:solidFill>
                <a:latin typeface="Trebuchet MS"/>
                <a:cs typeface="Trebuchet MS"/>
              </a:rPr>
              <a:t>ssh</a:t>
            </a:r>
            <a:r>
              <a:rPr sz="1800" spc="-17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341C75"/>
                </a:solidFill>
                <a:latin typeface="Trebuchet MS"/>
                <a:cs typeface="Trebuchet MS"/>
                <a:hlinkClick r:id="rId3"/>
              </a:rPr>
              <a:t>vagrant@192.168.10.31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65" dirty="0">
                <a:solidFill>
                  <a:srgbClr val="341C75"/>
                </a:solidFill>
                <a:latin typeface="Trebuchet MS"/>
                <a:cs typeface="Trebuchet MS"/>
              </a:rPr>
              <a:t>ssh</a:t>
            </a:r>
            <a:r>
              <a:rPr sz="1800" spc="-17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41C75"/>
                </a:solidFill>
                <a:latin typeface="Trebuchet MS"/>
                <a:cs typeface="Trebuchet MS"/>
                <a:hlinkClick r:id="rId4"/>
              </a:rPr>
              <a:t>vagrant@192.168.10.32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65" dirty="0">
                <a:solidFill>
                  <a:srgbClr val="341C75"/>
                </a:solidFill>
                <a:latin typeface="Trebuchet MS"/>
                <a:cs typeface="Trebuchet MS"/>
              </a:rPr>
              <a:t>ssh</a:t>
            </a:r>
            <a:r>
              <a:rPr sz="1800" spc="-17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  <a:hlinkClick r:id="rId5"/>
              </a:rPr>
              <a:t>vagrant@192.168.10.33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5" dirty="0">
                <a:latin typeface="Trebuchet MS"/>
                <a:cs typeface="Trebuchet MS"/>
              </a:rPr>
              <a:t>You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should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able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connect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automatically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without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password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7656830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copy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public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keys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your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centralized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server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all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remote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servers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55" dirty="0">
                <a:latin typeface="Trebuchet MS"/>
                <a:cs typeface="Trebuchet MS"/>
              </a:rPr>
              <a:t>source: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/home/vagrant/.ssh/id_rsa.pub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35" dirty="0">
                <a:latin typeface="Trebuchet MS"/>
                <a:cs typeface="Trebuchet MS"/>
              </a:rPr>
              <a:t>destination: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/home/vagrant/.ssh/authorized_keys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34385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430" dirty="0"/>
              <a:t>SSH</a:t>
            </a:r>
            <a:r>
              <a:rPr spc="-190" dirty="0"/>
              <a:t> </a:t>
            </a:r>
            <a:r>
              <a:rPr spc="215" dirty="0"/>
              <a:t>Based </a:t>
            </a:r>
            <a:r>
              <a:rPr spc="-10" dirty="0"/>
              <a:t>Authentication </a:t>
            </a:r>
            <a:r>
              <a:rPr spc="60" dirty="0"/>
              <a:t>Solution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88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2285801"/>
            <a:ext cx="7565390" cy="361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3665" indent="-366395">
              <a:lnSpc>
                <a:spcPct val="100000"/>
              </a:lnSpc>
              <a:spcBef>
                <a:spcPts val="100"/>
              </a:spcBef>
              <a:buFont typeface="Arial"/>
              <a:buChar char="■"/>
              <a:tabLst>
                <a:tab pos="1383665" algn="l"/>
              </a:tabLst>
            </a:pPr>
            <a:r>
              <a:rPr sz="1800" dirty="0">
                <a:solidFill>
                  <a:srgbClr val="1F114D"/>
                </a:solidFill>
                <a:latin typeface="Trebuchet MS"/>
                <a:cs typeface="Trebuchet MS"/>
              </a:rPr>
              <a:t>ansible-playbook</a:t>
            </a:r>
            <a:r>
              <a:rPr sz="1800" spc="300" dirty="0">
                <a:solidFill>
                  <a:srgbClr val="1F114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F114D"/>
                </a:solidFill>
                <a:latin typeface="Trebuchet MS"/>
                <a:cs typeface="Trebuchet MS"/>
              </a:rPr>
              <a:t>generate_ssh_keys.yml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55" dirty="0">
                <a:latin typeface="Trebuchet MS"/>
                <a:cs typeface="Trebuchet MS"/>
              </a:rPr>
              <a:t>verify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same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doing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ssh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from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central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machine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remote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65" dirty="0">
                <a:solidFill>
                  <a:srgbClr val="341C75"/>
                </a:solidFill>
                <a:latin typeface="Trebuchet MS"/>
                <a:cs typeface="Trebuchet MS"/>
              </a:rPr>
              <a:t>ssh</a:t>
            </a:r>
            <a:r>
              <a:rPr sz="1800" spc="-17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  <a:hlinkClick r:id="rId2"/>
              </a:rPr>
              <a:t>vagrant@192.168.10.30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65" dirty="0">
                <a:solidFill>
                  <a:srgbClr val="341C75"/>
                </a:solidFill>
                <a:latin typeface="Trebuchet MS"/>
                <a:cs typeface="Trebuchet MS"/>
              </a:rPr>
              <a:t>ssh</a:t>
            </a:r>
            <a:r>
              <a:rPr sz="1800" spc="-17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341C75"/>
                </a:solidFill>
                <a:latin typeface="Trebuchet MS"/>
                <a:cs typeface="Trebuchet MS"/>
                <a:hlinkClick r:id="rId3"/>
              </a:rPr>
              <a:t>vagrant@192.168.10.31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65" dirty="0">
                <a:solidFill>
                  <a:srgbClr val="341C75"/>
                </a:solidFill>
                <a:latin typeface="Trebuchet MS"/>
                <a:cs typeface="Trebuchet MS"/>
              </a:rPr>
              <a:t>ssh</a:t>
            </a:r>
            <a:r>
              <a:rPr sz="1800" spc="-17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41C75"/>
                </a:solidFill>
                <a:latin typeface="Trebuchet MS"/>
                <a:cs typeface="Trebuchet MS"/>
                <a:hlinkClick r:id="rId4"/>
              </a:rPr>
              <a:t>vagrant@192.168.10.32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65" dirty="0">
                <a:solidFill>
                  <a:srgbClr val="341C75"/>
                </a:solidFill>
                <a:latin typeface="Trebuchet MS"/>
                <a:cs typeface="Trebuchet MS"/>
              </a:rPr>
              <a:t>ssh</a:t>
            </a:r>
            <a:r>
              <a:rPr sz="1800" spc="-17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  <a:hlinkClick r:id="rId5"/>
              </a:rPr>
              <a:t>vagrant@192.168.10.33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341C75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5" dirty="0">
                <a:latin typeface="Trebuchet MS"/>
                <a:cs typeface="Trebuchet MS"/>
              </a:rPr>
              <a:t>You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should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able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connect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automatically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without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password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4924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40" dirty="0">
                <a:latin typeface="Trebuchet MS"/>
                <a:cs typeface="Trebuchet MS"/>
              </a:rPr>
              <a:t>Include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multiple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plays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into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single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playbook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Including </a:t>
            </a:r>
            <a:r>
              <a:rPr spc="140" dirty="0"/>
              <a:t>Playbooks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89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2959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1F114D"/>
              </a:buClr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ansible-playbook</a:t>
            </a:r>
            <a:r>
              <a:rPr sz="1800" spc="30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341C75"/>
                </a:solidFill>
                <a:latin typeface="Trebuchet MS"/>
                <a:cs typeface="Trebuchet MS"/>
              </a:rPr>
              <a:t>all.yml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0865" y="1733352"/>
            <a:ext cx="3227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1F114D"/>
              </a:buClr>
              <a:buFont typeface="AoyagiKouzanFontT"/>
              <a:buChar char="➢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ansible-playbook</a:t>
            </a:r>
            <a:r>
              <a:rPr sz="1800" spc="8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41C75"/>
                </a:solidFill>
                <a:latin typeface="Trebuchet MS"/>
                <a:cs typeface="Trebuchet MS"/>
              </a:rPr>
              <a:t>all.yml</a:t>
            </a:r>
            <a:r>
              <a:rPr sz="1800" spc="8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45" dirty="0">
                <a:solidFill>
                  <a:srgbClr val="341C75"/>
                </a:solidFill>
                <a:latin typeface="Trebuchet MS"/>
                <a:cs typeface="Trebuchet MS"/>
              </a:rPr>
              <a:t>v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4189" rIns="0" bIns="0" rtlCol="0">
            <a:spAutoFit/>
          </a:bodyPr>
          <a:lstStyle/>
          <a:p>
            <a:pPr marL="7620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73662"/>
                </a:solidFill>
              </a:rPr>
              <a:t>Format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53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96803" y="1841813"/>
            <a:ext cx="7261859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170" indent="-331470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344170" algn="l"/>
              </a:tabLst>
            </a:pPr>
            <a:r>
              <a:rPr sz="1800" spc="-65" dirty="0">
                <a:latin typeface="Trebuchet MS"/>
                <a:cs typeface="Trebuchet MS"/>
              </a:rPr>
              <a:t>I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will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show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demo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first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my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system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344170" indent="-331470">
              <a:lnSpc>
                <a:spcPct val="100000"/>
              </a:lnSpc>
              <a:buFont typeface="AoyagiKouzanFontT"/>
              <a:buChar char="❖"/>
              <a:tabLst>
                <a:tab pos="344170" algn="l"/>
              </a:tabLst>
            </a:pPr>
            <a:r>
              <a:rPr sz="1800" spc="-30" dirty="0">
                <a:latin typeface="Trebuchet MS"/>
                <a:cs typeface="Trebuchet MS"/>
              </a:rPr>
              <a:t>Then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will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practice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same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your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system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ask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questions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344170" indent="-331470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344170" algn="l"/>
              </a:tabLst>
            </a:pPr>
            <a:r>
              <a:rPr sz="1800" spc="-10" dirty="0">
                <a:latin typeface="Trebuchet MS"/>
                <a:cs typeface="Trebuchet MS"/>
              </a:rPr>
              <a:t>Have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pen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paper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your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side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344170" indent="-331470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344170" algn="l"/>
              </a:tabLst>
            </a:pPr>
            <a:r>
              <a:rPr sz="1800" spc="-110" dirty="0">
                <a:latin typeface="Trebuchet MS"/>
                <a:cs typeface="Trebuchet MS"/>
              </a:rPr>
              <a:t>To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not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disturb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others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during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session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195" dirty="0">
                <a:latin typeface="Trebuchet MS"/>
                <a:cs typeface="Trebuchet MS"/>
              </a:rPr>
              <a:t>-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Note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down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your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queries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10407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1040765" algn="l"/>
              </a:tabLst>
            </a:pPr>
            <a:r>
              <a:rPr sz="1800" dirty="0">
                <a:latin typeface="Trebuchet MS"/>
                <a:cs typeface="Trebuchet MS"/>
              </a:rPr>
              <a:t>Put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up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your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queries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in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QA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during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practice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sessions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1100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Issues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Problem</a:t>
            </a:r>
            <a:r>
              <a:rPr spc="-270" dirty="0"/>
              <a:t> </a:t>
            </a:r>
            <a:r>
              <a:rPr spc="-20" dirty="0"/>
              <a:t>with </a:t>
            </a:r>
            <a:r>
              <a:rPr dirty="0"/>
              <a:t>this</a:t>
            </a:r>
            <a:r>
              <a:rPr spc="-260" dirty="0"/>
              <a:t> </a:t>
            </a:r>
            <a:r>
              <a:rPr spc="125" dirty="0"/>
              <a:t>Playbook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90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2301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</a:tabLst>
            </a:pPr>
            <a:r>
              <a:rPr sz="1800" spc="-25" dirty="0">
                <a:latin typeface="Trebuchet MS"/>
                <a:cs typeface="Trebuchet MS"/>
              </a:rPr>
              <a:t>Fixed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group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name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666" y="1733352"/>
            <a:ext cx="2611755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25" dirty="0">
                <a:latin typeface="Trebuchet MS"/>
                <a:cs typeface="Trebuchet MS"/>
              </a:rPr>
              <a:t>Fixed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host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name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Solution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latin typeface="Trebuchet MS"/>
                <a:cs typeface="Trebuchet MS"/>
              </a:rPr>
              <a:t>Variables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1800" y="960655"/>
            <a:ext cx="1037082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65" dirty="0">
                <a:solidFill>
                  <a:srgbClr val="FF0000"/>
                </a:solidFill>
              </a:rPr>
              <a:t>Variables</a:t>
            </a:r>
            <a:r>
              <a:rPr sz="9600" spc="-844" dirty="0">
                <a:solidFill>
                  <a:srgbClr val="FF0000"/>
                </a:solidFill>
              </a:rPr>
              <a:t> </a:t>
            </a:r>
            <a:r>
              <a:rPr sz="9600" spc="-245" dirty="0">
                <a:solidFill>
                  <a:srgbClr val="FF0000"/>
                </a:solidFill>
              </a:rPr>
              <a:t>in</a:t>
            </a:r>
            <a:r>
              <a:rPr sz="9600" spc="-844" dirty="0">
                <a:solidFill>
                  <a:srgbClr val="FF0000"/>
                </a:solidFill>
              </a:rPr>
              <a:t> </a:t>
            </a:r>
            <a:r>
              <a:rPr sz="9600" spc="-10" dirty="0">
                <a:solidFill>
                  <a:srgbClr val="FF0000"/>
                </a:solidFill>
              </a:rPr>
              <a:t>Ansible</a:t>
            </a:r>
            <a:endParaRPr sz="9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91</a:t>
            </a:fld>
            <a:endParaRPr spc="-25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2904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spc="55" dirty="0">
                <a:latin typeface="Trebuchet MS"/>
                <a:cs typeface="Trebuchet MS"/>
              </a:rPr>
              <a:t>May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defined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through: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Variables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92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73666" y="1180903"/>
            <a:ext cx="3636010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Playbooks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External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YAML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Facter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Command</a:t>
            </a:r>
            <a:r>
              <a:rPr sz="1800" spc="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64D12"/>
                </a:solidFill>
                <a:latin typeface="Trebuchet MS"/>
                <a:cs typeface="Trebuchet MS"/>
              </a:rPr>
              <a:t>line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Host</a:t>
            </a:r>
            <a:r>
              <a:rPr sz="1800" spc="-114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and</a:t>
            </a:r>
            <a:r>
              <a:rPr sz="1800" spc="-11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Group</a:t>
            </a:r>
            <a:r>
              <a:rPr sz="1800" spc="-114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directories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Must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only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consist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of: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oyagiKouzanFontT"/>
              <a:buChar char="❖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letters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numbers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264D12"/>
              </a:buClr>
              <a:buFont typeface="AoyagiKouzanFontT"/>
              <a:buChar char="➢"/>
            </a:pPr>
            <a:endParaRPr sz="18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Font typeface="AoyagiKouzanFontT"/>
              <a:buChar char="➢"/>
              <a:tabLst>
                <a:tab pos="926465" algn="l"/>
              </a:tabLst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underscores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2748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cat</a:t>
            </a:r>
            <a:r>
              <a:rPr sz="1800" spc="-95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41C75"/>
                </a:solidFill>
                <a:latin typeface="Trebuchet MS"/>
                <a:cs typeface="Trebuchet MS"/>
              </a:rPr>
              <a:t>/etc/ansible/hosts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Variables</a:t>
            </a:r>
            <a:r>
              <a:rPr spc="240" dirty="0"/>
              <a:t> </a:t>
            </a:r>
            <a:r>
              <a:rPr spc="-25" dirty="0"/>
              <a:t>in </a:t>
            </a:r>
            <a:r>
              <a:rPr dirty="0"/>
              <a:t>Inventory</a:t>
            </a:r>
            <a:r>
              <a:rPr spc="-95" dirty="0"/>
              <a:t> </a:t>
            </a:r>
            <a:r>
              <a:rPr spc="55" dirty="0"/>
              <a:t>Files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93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0865" y="1180903"/>
            <a:ext cx="1366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[webservers]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0865" y="1733352"/>
            <a:ext cx="2216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web-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01</a:t>
            </a:r>
            <a:r>
              <a:rPr sz="1800" spc="-12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http_port=80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2460" y="1755196"/>
            <a:ext cx="1911985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maxRequests=200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0865" y="2285801"/>
            <a:ext cx="2266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web-</a:t>
            </a:r>
            <a:r>
              <a:rPr sz="1800" spc="95" dirty="0">
                <a:solidFill>
                  <a:srgbClr val="264D12"/>
                </a:solidFill>
                <a:latin typeface="Trebuchet MS"/>
                <a:cs typeface="Trebuchet MS"/>
              </a:rPr>
              <a:t>02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 http_port=80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2751" y="2307645"/>
            <a:ext cx="1911985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maxRequests=200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0865" y="2838250"/>
            <a:ext cx="3362960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[webservers:vars]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201399"/>
              </a:lnSpc>
            </a:pPr>
            <a:r>
              <a:rPr sz="1800" spc="-35" dirty="0">
                <a:solidFill>
                  <a:srgbClr val="264D12"/>
                </a:solidFill>
                <a:latin typeface="Trebuchet MS"/>
                <a:cs typeface="Trebuchet MS"/>
              </a:rPr>
              <a:t>ntp_server=0.centos.pool.ntp.org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proxy=webproxy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3666" y="628455"/>
            <a:ext cx="247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</a:tabLst>
            </a:pPr>
            <a:r>
              <a:rPr sz="1800" dirty="0">
                <a:solidFill>
                  <a:srgbClr val="341C75"/>
                </a:solidFill>
                <a:latin typeface="Trebuchet MS"/>
                <a:cs typeface="Trebuchet MS"/>
              </a:rPr>
              <a:t>ansible</a:t>
            </a:r>
            <a:r>
              <a:rPr sz="1800" spc="-17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41C75"/>
                </a:solidFill>
                <a:latin typeface="Trebuchet MS"/>
                <a:cs typeface="Trebuchet MS"/>
              </a:rPr>
              <a:t>all</a:t>
            </a:r>
            <a:r>
              <a:rPr sz="1800" spc="-17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341C75"/>
                </a:solidFill>
                <a:latin typeface="Trebuchet MS"/>
                <a:cs typeface="Trebuchet MS"/>
              </a:rPr>
              <a:t>-</a:t>
            </a:r>
            <a:r>
              <a:rPr sz="1800" spc="195" dirty="0">
                <a:solidFill>
                  <a:srgbClr val="341C75"/>
                </a:solidFill>
                <a:latin typeface="Trebuchet MS"/>
                <a:cs typeface="Trebuchet MS"/>
              </a:rPr>
              <a:t>m</a:t>
            </a:r>
            <a:r>
              <a:rPr sz="1800" spc="-170" dirty="0">
                <a:solidFill>
                  <a:srgbClr val="341C7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41C75"/>
                </a:solidFill>
                <a:latin typeface="Trebuchet MS"/>
                <a:cs typeface="Trebuchet MS"/>
              </a:rPr>
              <a:t>setup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88064" y="1180903"/>
            <a:ext cx="3179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host-</a:t>
            </a:r>
            <a:r>
              <a:rPr sz="1800" spc="50" dirty="0">
                <a:solidFill>
                  <a:srgbClr val="264D12"/>
                </a:solidFill>
                <a:latin typeface="Trebuchet MS"/>
                <a:cs typeface="Trebuchet MS"/>
              </a:rPr>
              <a:t>10-23-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5-</a:t>
            </a:r>
            <a:r>
              <a:rPr sz="1800" spc="55" dirty="0">
                <a:solidFill>
                  <a:srgbClr val="264D12"/>
                </a:solidFill>
                <a:latin typeface="Trebuchet MS"/>
                <a:cs typeface="Trebuchet MS"/>
              </a:rPr>
              <a:t>21</a:t>
            </a:r>
            <a:r>
              <a:rPr sz="1800" spc="-7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565" dirty="0">
                <a:solidFill>
                  <a:srgbClr val="264D12"/>
                </a:solidFill>
                <a:latin typeface="Trebuchet MS"/>
                <a:cs typeface="Trebuchet MS"/>
              </a:rPr>
              <a:t>|</a:t>
            </a:r>
            <a:r>
              <a:rPr sz="1800" spc="-7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264D12"/>
                </a:solidFill>
                <a:latin typeface="Trebuchet MS"/>
                <a:cs typeface="Trebuchet MS"/>
              </a:rPr>
              <a:t>SUCCESS</a:t>
            </a:r>
            <a:r>
              <a:rPr sz="1800" spc="-7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264D12"/>
                </a:solidFill>
                <a:latin typeface="Trebuchet MS"/>
                <a:cs typeface="Trebuchet MS"/>
              </a:rPr>
              <a:t>=&gt;</a:t>
            </a:r>
            <a:r>
              <a:rPr sz="1800" spc="-6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92432" y="2307645"/>
            <a:ext cx="2833370" cy="274320"/>
          </a:xfrm>
          <a:custGeom>
            <a:avLst/>
            <a:gdLst/>
            <a:ahLst/>
            <a:cxnLst/>
            <a:rect l="l" t="t" r="r" b="b"/>
            <a:pathLst>
              <a:path w="2833370" h="274319">
                <a:moveTo>
                  <a:pt x="2832796" y="274319"/>
                </a:moveTo>
                <a:lnTo>
                  <a:pt x="0" y="274319"/>
                </a:lnTo>
                <a:lnTo>
                  <a:pt x="0" y="0"/>
                </a:lnTo>
                <a:lnTo>
                  <a:pt x="2832796" y="0"/>
                </a:lnTo>
                <a:lnTo>
                  <a:pt x="2832796" y="27431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92432" y="3964992"/>
            <a:ext cx="2834640" cy="274320"/>
          </a:xfrm>
          <a:custGeom>
            <a:avLst/>
            <a:gdLst/>
            <a:ahLst/>
            <a:cxnLst/>
            <a:rect l="l" t="t" r="r" b="b"/>
            <a:pathLst>
              <a:path w="2834640" h="274320">
                <a:moveTo>
                  <a:pt x="2834396" y="274319"/>
                </a:moveTo>
                <a:lnTo>
                  <a:pt x="0" y="274319"/>
                </a:lnTo>
                <a:lnTo>
                  <a:pt x="0" y="0"/>
                </a:lnTo>
                <a:lnTo>
                  <a:pt x="2834396" y="0"/>
                </a:lnTo>
                <a:lnTo>
                  <a:pt x="2834396" y="27431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2432" y="5622338"/>
            <a:ext cx="2117090" cy="274320"/>
          </a:xfrm>
          <a:custGeom>
            <a:avLst/>
            <a:gdLst/>
            <a:ahLst/>
            <a:cxnLst/>
            <a:rect l="l" t="t" r="r" b="b"/>
            <a:pathLst>
              <a:path w="2117090" h="274320">
                <a:moveTo>
                  <a:pt x="2116822" y="274319"/>
                </a:moveTo>
                <a:lnTo>
                  <a:pt x="0" y="274319"/>
                </a:lnTo>
                <a:lnTo>
                  <a:pt x="0" y="0"/>
                </a:lnTo>
                <a:lnTo>
                  <a:pt x="2116822" y="0"/>
                </a:lnTo>
                <a:lnTo>
                  <a:pt x="2116822" y="27431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88064" y="1733352"/>
            <a:ext cx="3393440" cy="416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"ansible_facts":</a:t>
            </a:r>
            <a:r>
              <a:rPr sz="1800" spc="-17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64D12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2700" marR="177800">
              <a:lnSpc>
                <a:spcPct val="201399"/>
              </a:lnSpc>
            </a:pPr>
            <a:r>
              <a:rPr sz="1800" spc="10" dirty="0">
                <a:solidFill>
                  <a:srgbClr val="264D12"/>
                </a:solidFill>
                <a:latin typeface="Trebuchet MS"/>
                <a:cs typeface="Trebuchet MS"/>
              </a:rPr>
              <a:t>"ansible_all_ipv4_addresses":</a:t>
            </a:r>
            <a:r>
              <a:rPr sz="1800" spc="-1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264D12"/>
                </a:solidFill>
                <a:latin typeface="Trebuchet MS"/>
                <a:cs typeface="Trebuchet MS"/>
              </a:rPr>
              <a:t>[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"10.23.5.21"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],</a:t>
            </a:r>
            <a:endParaRPr sz="1800">
              <a:latin typeface="Trebuchet MS"/>
              <a:cs typeface="Trebuchet MS"/>
            </a:endParaRPr>
          </a:p>
          <a:p>
            <a:pPr marL="12700" marR="176530">
              <a:lnSpc>
                <a:spcPct val="201399"/>
              </a:lnSpc>
            </a:pPr>
            <a:r>
              <a:rPr sz="1800" spc="10" dirty="0">
                <a:solidFill>
                  <a:srgbClr val="264D12"/>
                </a:solidFill>
                <a:latin typeface="Trebuchet MS"/>
                <a:cs typeface="Trebuchet MS"/>
              </a:rPr>
              <a:t>"ansible_all_ipv6_addresses":</a:t>
            </a:r>
            <a:r>
              <a:rPr sz="1800" spc="-1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264D12"/>
                </a:solidFill>
                <a:latin typeface="Trebuchet MS"/>
                <a:cs typeface="Trebuchet MS"/>
              </a:rPr>
              <a:t>[ </a:t>
            </a:r>
            <a:r>
              <a:rPr sz="1800" spc="-55" dirty="0">
                <a:solidFill>
                  <a:srgbClr val="264D12"/>
                </a:solidFill>
                <a:latin typeface="Trebuchet MS"/>
                <a:cs typeface="Trebuchet MS"/>
              </a:rPr>
              <a:t>"fe80::f816:3eff:fef7:6e80"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],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"ansible_architecture":</a:t>
            </a:r>
            <a:r>
              <a:rPr sz="1800" spc="-14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"x86_64",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27216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Variables</a:t>
            </a:r>
            <a:r>
              <a:rPr spc="240" dirty="0"/>
              <a:t> </a:t>
            </a:r>
            <a:r>
              <a:rPr spc="-25" dirty="0"/>
              <a:t>in </a:t>
            </a:r>
            <a:r>
              <a:rPr spc="-10" dirty="0"/>
              <a:t>Facter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94</a:t>
            </a:fld>
            <a:endParaRPr spc="-25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103" y="628455"/>
            <a:ext cx="3135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64D12"/>
                </a:solidFill>
                <a:latin typeface="Trebuchet MS"/>
                <a:cs typeface="Trebuchet MS"/>
              </a:rPr>
              <a:t>name: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Deploy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our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webservers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88064" y="1180903"/>
            <a:ext cx="1821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264D12"/>
                </a:solidFill>
                <a:latin typeface="Trebuchet MS"/>
                <a:cs typeface="Trebuchet MS"/>
              </a:rPr>
              <a:t>hosts: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webservers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00764" y="2307645"/>
            <a:ext cx="1022350" cy="274320"/>
          </a:xfrm>
          <a:custGeom>
            <a:avLst/>
            <a:gdLst/>
            <a:ahLst/>
            <a:cxnLst/>
            <a:rect l="l" t="t" r="r" b="b"/>
            <a:pathLst>
              <a:path w="1022350" h="274319">
                <a:moveTo>
                  <a:pt x="1021839" y="274319"/>
                </a:moveTo>
                <a:lnTo>
                  <a:pt x="0" y="274319"/>
                </a:lnTo>
                <a:lnTo>
                  <a:pt x="0" y="0"/>
                </a:lnTo>
                <a:lnTo>
                  <a:pt x="1021839" y="0"/>
                </a:lnTo>
                <a:lnTo>
                  <a:pt x="1021839" y="27431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88064" y="1733352"/>
            <a:ext cx="2342515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vars:</a:t>
            </a:r>
            <a:endParaRPr sz="1800">
              <a:latin typeface="Trebuchet MS"/>
              <a:cs typeface="Trebuchet MS"/>
            </a:endParaRPr>
          </a:p>
          <a:p>
            <a:pPr marL="12700" marR="946150">
              <a:lnSpc>
                <a:spcPct val="201399"/>
              </a:lnSpc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http_port:</a:t>
            </a:r>
            <a:r>
              <a:rPr sz="1800" spc="-16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264D12"/>
                </a:solidFill>
                <a:latin typeface="Trebuchet MS"/>
                <a:cs typeface="Trebuchet MS"/>
              </a:rPr>
              <a:t>80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tasks: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64D12"/>
                </a:solidFill>
                <a:latin typeface="Trebuchet MS"/>
                <a:cs typeface="Trebuchet MS"/>
              </a:rPr>
              <a:t>name: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deploy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apache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27216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Variables</a:t>
            </a:r>
            <a:r>
              <a:rPr spc="240" dirty="0"/>
              <a:t> </a:t>
            </a:r>
            <a:r>
              <a:rPr spc="-25" dirty="0"/>
              <a:t>in </a:t>
            </a:r>
            <a:r>
              <a:rPr spc="125" dirty="0"/>
              <a:t>Playbook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95</a:t>
            </a:fld>
            <a:endParaRPr spc="-25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8064" y="628455"/>
            <a:ext cx="1596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65" dirty="0">
                <a:solidFill>
                  <a:srgbClr val="264D12"/>
                </a:solidFill>
                <a:latin typeface="Trebuchet MS"/>
                <a:cs typeface="Trebuchet MS"/>
              </a:rPr>
              <a:t>#</a:t>
            </a:r>
            <a:r>
              <a:rPr sz="1800" spc="-16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64D12"/>
                </a:solidFill>
                <a:latin typeface="Trebuchet MS"/>
                <a:cs typeface="Trebuchet MS"/>
              </a:rPr>
              <a:t>The</a:t>
            </a:r>
            <a:r>
              <a:rPr sz="1800" spc="-16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Playbook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88064" y="1180903"/>
            <a:ext cx="354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--</a:t>
            </a:r>
            <a:r>
              <a:rPr sz="1800" spc="14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8064" y="1733352"/>
            <a:ext cx="3135630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64D12"/>
                </a:solidFill>
                <a:latin typeface="Trebuchet MS"/>
                <a:cs typeface="Trebuchet MS"/>
              </a:rPr>
              <a:t>name: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Deploy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our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webservers</a:t>
            </a:r>
            <a:endParaRPr sz="1800">
              <a:latin typeface="Trebuchet MS"/>
              <a:cs typeface="Trebuchet MS"/>
            </a:endParaRPr>
          </a:p>
          <a:p>
            <a:pPr marL="12700" marR="1318895">
              <a:lnSpc>
                <a:spcPct val="201399"/>
              </a:lnSpc>
            </a:pPr>
            <a:r>
              <a:rPr sz="1800" spc="-30" dirty="0">
                <a:solidFill>
                  <a:srgbClr val="264D12"/>
                </a:solidFill>
                <a:latin typeface="Trebuchet MS"/>
                <a:cs typeface="Trebuchet MS"/>
              </a:rPr>
              <a:t>hosts: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webservers vars: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00764" y="3412543"/>
            <a:ext cx="1022350" cy="274320"/>
          </a:xfrm>
          <a:custGeom>
            <a:avLst/>
            <a:gdLst/>
            <a:ahLst/>
            <a:cxnLst/>
            <a:rect l="l" t="t" r="r" b="b"/>
            <a:pathLst>
              <a:path w="1022350" h="274320">
                <a:moveTo>
                  <a:pt x="1021839" y="274319"/>
                </a:moveTo>
                <a:lnTo>
                  <a:pt x="0" y="274319"/>
                </a:lnTo>
                <a:lnTo>
                  <a:pt x="0" y="0"/>
                </a:lnTo>
                <a:lnTo>
                  <a:pt x="1021839" y="0"/>
                </a:lnTo>
                <a:lnTo>
                  <a:pt x="1021839" y="27431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88064" y="3390699"/>
            <a:ext cx="1084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http_port: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07643" y="3412543"/>
            <a:ext cx="268605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75" dirty="0">
                <a:solidFill>
                  <a:srgbClr val="264D12"/>
                </a:solidFill>
                <a:latin typeface="Trebuchet MS"/>
                <a:cs typeface="Trebuchet MS"/>
              </a:rPr>
              <a:t>80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00764" y="3964992"/>
            <a:ext cx="975360" cy="274320"/>
          </a:xfrm>
          <a:custGeom>
            <a:avLst/>
            <a:gdLst/>
            <a:ahLst/>
            <a:cxnLst/>
            <a:rect l="l" t="t" r="r" b="b"/>
            <a:pathLst>
              <a:path w="975360" h="274320">
                <a:moveTo>
                  <a:pt x="974748" y="274319"/>
                </a:moveTo>
                <a:lnTo>
                  <a:pt x="0" y="274319"/>
                </a:lnTo>
                <a:lnTo>
                  <a:pt x="0" y="0"/>
                </a:lnTo>
                <a:lnTo>
                  <a:pt x="974748" y="0"/>
                </a:lnTo>
                <a:lnTo>
                  <a:pt x="974748" y="27431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60552" y="3964992"/>
            <a:ext cx="2443480" cy="274320"/>
          </a:xfrm>
          <a:custGeom>
            <a:avLst/>
            <a:gdLst/>
            <a:ahLst/>
            <a:cxnLst/>
            <a:rect l="l" t="t" r="r" b="b"/>
            <a:pathLst>
              <a:path w="2443479" h="274320">
                <a:moveTo>
                  <a:pt x="2443262" y="274319"/>
                </a:moveTo>
                <a:lnTo>
                  <a:pt x="0" y="274319"/>
                </a:lnTo>
                <a:lnTo>
                  <a:pt x="0" y="0"/>
                </a:lnTo>
                <a:lnTo>
                  <a:pt x="2443262" y="0"/>
                </a:lnTo>
                <a:lnTo>
                  <a:pt x="2443262" y="27431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88064" y="3943148"/>
            <a:ext cx="3528695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264D12"/>
                </a:solidFill>
                <a:latin typeface="Trebuchet MS"/>
                <a:cs typeface="Trebuchet MS"/>
              </a:rPr>
              <a:t>vars_files:</a:t>
            </a:r>
            <a:r>
              <a:rPr sz="1800" spc="-10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/vars/external_vars.yml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tasks: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64D12"/>
                </a:solidFill>
                <a:latin typeface="Trebuchet MS"/>
                <a:cs typeface="Trebuchet MS"/>
              </a:rPr>
              <a:t>name: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deploy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apache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Variables</a:t>
            </a:r>
            <a:r>
              <a:rPr spc="240" dirty="0"/>
              <a:t> </a:t>
            </a:r>
            <a:r>
              <a:rPr spc="-25" dirty="0"/>
              <a:t>in </a:t>
            </a:r>
            <a:r>
              <a:rPr dirty="0"/>
              <a:t>External</a:t>
            </a:r>
            <a:r>
              <a:rPr spc="-355" dirty="0"/>
              <a:t> </a:t>
            </a:r>
            <a:r>
              <a:rPr spc="295" dirty="0"/>
              <a:t>YAML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96</a:t>
            </a:fld>
            <a:endParaRPr spc="-25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8064" y="628455"/>
            <a:ext cx="1517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65" dirty="0">
                <a:solidFill>
                  <a:srgbClr val="264D12"/>
                </a:solidFill>
                <a:latin typeface="Trebuchet MS"/>
                <a:cs typeface="Trebuchet MS"/>
              </a:rPr>
              <a:t>#</a:t>
            </a:r>
            <a:r>
              <a:rPr sz="1800" spc="-16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64D12"/>
                </a:solidFill>
                <a:latin typeface="Trebuchet MS"/>
                <a:cs typeface="Trebuchet MS"/>
              </a:rPr>
              <a:t>The</a:t>
            </a:r>
            <a:r>
              <a:rPr sz="1800" spc="-15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64D12"/>
                </a:solidFill>
                <a:latin typeface="Trebuchet MS"/>
                <a:cs typeface="Trebuchet MS"/>
              </a:rPr>
              <a:t>YAML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64D12"/>
                </a:solidFill>
                <a:latin typeface="Trebuchet MS"/>
                <a:cs typeface="Trebuchet MS"/>
              </a:rPr>
              <a:t>file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Variables</a:t>
            </a:r>
            <a:r>
              <a:rPr spc="240" dirty="0"/>
              <a:t> </a:t>
            </a:r>
            <a:r>
              <a:rPr spc="-25" dirty="0"/>
              <a:t>in </a:t>
            </a:r>
            <a:r>
              <a:rPr dirty="0"/>
              <a:t>External</a:t>
            </a:r>
            <a:r>
              <a:rPr spc="-355" dirty="0"/>
              <a:t> </a:t>
            </a:r>
            <a:r>
              <a:rPr spc="295" dirty="0"/>
              <a:t>YAML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97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888064" y="1180903"/>
            <a:ext cx="354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--</a:t>
            </a:r>
            <a:r>
              <a:rPr sz="1800" spc="14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0764" y="1755196"/>
            <a:ext cx="2256790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60" dirty="0">
                <a:solidFill>
                  <a:srgbClr val="264D12"/>
                </a:solidFill>
                <a:latin typeface="Trebuchet MS"/>
                <a:cs typeface="Trebuchet MS"/>
              </a:rPr>
              <a:t>myvariable1:</a:t>
            </a:r>
            <a:r>
              <a:rPr sz="1800" spc="-8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64D12"/>
                </a:solidFill>
                <a:latin typeface="Trebuchet MS"/>
                <a:cs typeface="Trebuchet MS"/>
              </a:rPr>
              <a:t>myvalue1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0764" y="2307645"/>
            <a:ext cx="2357120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35" dirty="0">
                <a:solidFill>
                  <a:srgbClr val="264D12"/>
                </a:solidFill>
                <a:latin typeface="Trebuchet MS"/>
                <a:cs typeface="Trebuchet MS"/>
              </a:rPr>
              <a:t>myvariable2:</a:t>
            </a:r>
            <a:r>
              <a:rPr sz="1800" spc="-7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myvalue2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0764" y="2860094"/>
            <a:ext cx="377825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foo: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0764" y="3412543"/>
            <a:ext cx="1282065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70" dirty="0">
                <a:solidFill>
                  <a:srgbClr val="264D12"/>
                </a:solidFill>
                <a:latin typeface="Trebuchet MS"/>
                <a:cs typeface="Trebuchet MS"/>
              </a:rPr>
              <a:t>subkey1:</a:t>
            </a:r>
            <a:r>
              <a:rPr sz="1800" spc="-11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one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0764" y="3964992"/>
            <a:ext cx="1332230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subkey2:</a:t>
            </a:r>
            <a:r>
              <a:rPr sz="1800" spc="-114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two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8064" y="628455"/>
            <a:ext cx="1596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65" dirty="0">
                <a:solidFill>
                  <a:srgbClr val="264D12"/>
                </a:solidFill>
                <a:latin typeface="Trebuchet MS"/>
                <a:cs typeface="Trebuchet MS"/>
              </a:rPr>
              <a:t>#</a:t>
            </a:r>
            <a:r>
              <a:rPr sz="1800" spc="-16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64D12"/>
                </a:solidFill>
                <a:latin typeface="Trebuchet MS"/>
                <a:cs typeface="Trebuchet MS"/>
              </a:rPr>
              <a:t>The</a:t>
            </a:r>
            <a:r>
              <a:rPr sz="1800" spc="-16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Playbook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88064" y="1180903"/>
            <a:ext cx="354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--</a:t>
            </a:r>
            <a:r>
              <a:rPr sz="1800" spc="14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8064" y="1733352"/>
            <a:ext cx="3135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64D12"/>
                </a:solidFill>
                <a:latin typeface="Trebuchet MS"/>
                <a:cs typeface="Trebuchet MS"/>
              </a:rPr>
              <a:t>name: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Deploy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our</a:t>
            </a:r>
            <a:r>
              <a:rPr sz="1800" spc="-14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webservers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8064" y="2285801"/>
            <a:ext cx="3805554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264D12"/>
                </a:solidFill>
                <a:latin typeface="Trebuchet MS"/>
                <a:cs typeface="Trebuchet MS"/>
              </a:rPr>
              <a:t>hosts:</a:t>
            </a:r>
            <a:r>
              <a:rPr sz="1800" spc="-13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webservers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tasks: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r>
              <a:rPr sz="1800" spc="-12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64D12"/>
                </a:solidFill>
                <a:latin typeface="Trebuchet MS"/>
                <a:cs typeface="Trebuchet MS"/>
              </a:rPr>
              <a:t>name:</a:t>
            </a:r>
            <a:r>
              <a:rPr sz="1800" spc="-12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64D12"/>
                </a:solidFill>
                <a:latin typeface="Trebuchet MS"/>
                <a:cs typeface="Trebuchet MS"/>
              </a:rPr>
              <a:t>include</a:t>
            </a:r>
            <a:r>
              <a:rPr sz="1800" spc="-12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64D12"/>
                </a:solidFill>
                <a:latin typeface="Trebuchet MS"/>
                <a:cs typeface="Trebuchet MS"/>
              </a:rPr>
              <a:t>default</a:t>
            </a:r>
            <a:r>
              <a:rPr sz="1800" spc="-12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4D12"/>
                </a:solidFill>
                <a:latin typeface="Trebuchet MS"/>
                <a:cs typeface="Trebuchet MS"/>
              </a:rPr>
              <a:t>step</a:t>
            </a:r>
            <a:r>
              <a:rPr sz="1800" spc="-12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variables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44096" y="3964992"/>
            <a:ext cx="1292860" cy="274320"/>
          </a:xfrm>
          <a:custGeom>
            <a:avLst/>
            <a:gdLst/>
            <a:ahLst/>
            <a:cxnLst/>
            <a:rect l="l" t="t" r="r" b="b"/>
            <a:pathLst>
              <a:path w="1292860" h="274320">
                <a:moveTo>
                  <a:pt x="1292730" y="274319"/>
                </a:moveTo>
                <a:lnTo>
                  <a:pt x="0" y="274319"/>
                </a:lnTo>
                <a:lnTo>
                  <a:pt x="0" y="0"/>
                </a:lnTo>
                <a:lnTo>
                  <a:pt x="1292730" y="0"/>
                </a:lnTo>
                <a:lnTo>
                  <a:pt x="1292730" y="27431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31396" y="3943148"/>
            <a:ext cx="1355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include_vars: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290322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Variables</a:t>
            </a:r>
            <a:r>
              <a:rPr spc="240" dirty="0"/>
              <a:t> </a:t>
            </a:r>
            <a:r>
              <a:rPr spc="-25" dirty="0"/>
              <a:t>in </a:t>
            </a:r>
            <a:r>
              <a:rPr spc="235" dirty="0"/>
              <a:t>Modules</a:t>
            </a:r>
            <a:r>
              <a:rPr spc="-175" dirty="0"/>
              <a:t> </a:t>
            </a:r>
            <a:r>
              <a:rPr spc="-25" dirty="0"/>
              <a:t>in </a:t>
            </a:r>
            <a:r>
              <a:rPr dirty="0"/>
              <a:t>External</a:t>
            </a:r>
            <a:r>
              <a:rPr spc="-215" dirty="0"/>
              <a:t> </a:t>
            </a:r>
            <a:r>
              <a:rPr spc="-20" dirty="0"/>
              <a:t>File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98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421866" y="3964992"/>
            <a:ext cx="1715770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default_step.yml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0764" y="650299"/>
            <a:ext cx="1504950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265" dirty="0">
                <a:solidFill>
                  <a:srgbClr val="264D12"/>
                </a:solidFill>
                <a:latin typeface="Trebuchet MS"/>
                <a:cs typeface="Trebuchet MS"/>
              </a:rPr>
              <a:t>#</a:t>
            </a:r>
            <a:r>
              <a:rPr sz="1800" spc="-16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64D12"/>
                </a:solidFill>
                <a:latin typeface="Trebuchet MS"/>
                <a:cs typeface="Trebuchet MS"/>
              </a:rPr>
              <a:t>The</a:t>
            </a:r>
            <a:r>
              <a:rPr sz="1800" spc="-15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64D12"/>
                </a:solidFill>
                <a:latin typeface="Trebuchet MS"/>
                <a:cs typeface="Trebuchet MS"/>
              </a:rPr>
              <a:t>YAML</a:t>
            </a:r>
            <a:r>
              <a:rPr sz="1800" spc="-15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64D12"/>
                </a:solidFill>
                <a:latin typeface="Trebuchet MS"/>
                <a:cs typeface="Trebuchet MS"/>
              </a:rPr>
              <a:t>file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1799" y="348429"/>
            <a:ext cx="290322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Variables</a:t>
            </a:r>
            <a:r>
              <a:rPr spc="240" dirty="0"/>
              <a:t> </a:t>
            </a:r>
            <a:r>
              <a:rPr spc="-25" dirty="0"/>
              <a:t>in </a:t>
            </a:r>
            <a:r>
              <a:rPr spc="235" dirty="0"/>
              <a:t>Modules</a:t>
            </a:r>
            <a:r>
              <a:rPr spc="-175" dirty="0"/>
              <a:t> </a:t>
            </a:r>
            <a:r>
              <a:rPr spc="-25" dirty="0"/>
              <a:t>in </a:t>
            </a:r>
            <a:r>
              <a:rPr dirty="0"/>
              <a:t>External</a:t>
            </a:r>
            <a:r>
              <a:rPr spc="-215" dirty="0"/>
              <a:t> </a:t>
            </a:r>
            <a:r>
              <a:rPr spc="-20" dirty="0"/>
              <a:t>File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99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900764" y="1202747"/>
            <a:ext cx="342265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195" dirty="0">
                <a:solidFill>
                  <a:srgbClr val="264D12"/>
                </a:solidFill>
                <a:latin typeface="Trebuchet MS"/>
                <a:cs typeface="Trebuchet MS"/>
              </a:rPr>
              <a:t>--</a:t>
            </a:r>
            <a:r>
              <a:rPr sz="1800" spc="145" dirty="0">
                <a:solidFill>
                  <a:srgbClr val="264D12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0764" y="1755196"/>
            <a:ext cx="2256790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60" dirty="0">
                <a:solidFill>
                  <a:srgbClr val="264D12"/>
                </a:solidFill>
                <a:latin typeface="Trebuchet MS"/>
                <a:cs typeface="Trebuchet MS"/>
              </a:rPr>
              <a:t>myvariable1:</a:t>
            </a:r>
            <a:r>
              <a:rPr sz="1800" spc="-85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64D12"/>
                </a:solidFill>
                <a:latin typeface="Trebuchet MS"/>
                <a:cs typeface="Trebuchet MS"/>
              </a:rPr>
              <a:t>myvalue1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0764" y="2307645"/>
            <a:ext cx="2357120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35" dirty="0">
                <a:solidFill>
                  <a:srgbClr val="264D12"/>
                </a:solidFill>
                <a:latin typeface="Trebuchet MS"/>
                <a:cs typeface="Trebuchet MS"/>
              </a:rPr>
              <a:t>myvariable2:</a:t>
            </a:r>
            <a:r>
              <a:rPr sz="1800" spc="-7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4D12"/>
                </a:solidFill>
                <a:latin typeface="Trebuchet MS"/>
                <a:cs typeface="Trebuchet MS"/>
              </a:rPr>
              <a:t>myvalue2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0764" y="2860094"/>
            <a:ext cx="377825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95" dirty="0">
                <a:solidFill>
                  <a:srgbClr val="264D12"/>
                </a:solidFill>
                <a:latin typeface="Trebuchet MS"/>
                <a:cs typeface="Trebuchet MS"/>
              </a:rPr>
              <a:t>foo: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0764" y="3412543"/>
            <a:ext cx="1377950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ts val="2090"/>
              </a:lnSpc>
            </a:pPr>
            <a:r>
              <a:rPr sz="1800" spc="-70" dirty="0">
                <a:solidFill>
                  <a:srgbClr val="264D12"/>
                </a:solidFill>
                <a:latin typeface="Trebuchet MS"/>
                <a:cs typeface="Trebuchet MS"/>
              </a:rPr>
              <a:t>subkey1:</a:t>
            </a:r>
            <a:r>
              <a:rPr sz="1800" spc="-110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one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0764" y="3964992"/>
            <a:ext cx="1427480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ts val="2090"/>
              </a:lnSpc>
            </a:pP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subkey2:</a:t>
            </a:r>
            <a:r>
              <a:rPr sz="1800" spc="-114" dirty="0">
                <a:solidFill>
                  <a:srgbClr val="264D12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4D12"/>
                </a:solidFill>
                <a:latin typeface="Trebuchet MS"/>
                <a:cs typeface="Trebuchet MS"/>
              </a:rPr>
              <a:t>two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10923</Words>
  <Application>Microsoft Office PowerPoint</Application>
  <PresentationFormat>Widescreen</PresentationFormat>
  <Paragraphs>2732</Paragraphs>
  <Slides>238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238</vt:i4>
      </vt:variant>
    </vt:vector>
  </HeadingPairs>
  <TitlesOfParts>
    <vt:vector size="244" baseType="lpstr">
      <vt:lpstr>AoyagiKouzanFontT</vt:lpstr>
      <vt:lpstr>Arial</vt:lpstr>
      <vt:lpstr>DejaVu Sans</vt:lpstr>
      <vt:lpstr>Lato</vt:lpstr>
      <vt:lpstr>Trebuchet MS</vt:lpstr>
      <vt:lpstr>Office Theme</vt:lpstr>
      <vt:lpstr>ansible</vt:lpstr>
      <vt:lpstr>Prerequisites</vt:lpstr>
      <vt:lpstr>About you</vt:lpstr>
      <vt:lpstr>Course Organization</vt:lpstr>
      <vt:lpstr>Course Organization</vt:lpstr>
      <vt:lpstr>Credits</vt:lpstr>
      <vt:lpstr>Materials</vt:lpstr>
      <vt:lpstr>Guidelines for the session</vt:lpstr>
      <vt:lpstr>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Ansible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What the heck is Ansible</vt:lpstr>
      <vt:lpstr>....so what can we do with ansible?</vt:lpstr>
      <vt:lpstr>ansible comes with batteries included!!</vt:lpstr>
      <vt:lpstr>...need anything ❖ write down our own custom modules....and the best part...guess?? out of the box??</vt:lpstr>
      <vt:lpstr>It’s free of language barriers</vt:lpstr>
      <vt:lpstr>How Ansible Works</vt:lpstr>
      <vt:lpstr>Wondering How Ansible works ??</vt:lpstr>
      <vt:lpstr>Wondering How Ansible works ??</vt:lpstr>
      <vt:lpstr>Why Ansible</vt:lpstr>
      <vt:lpstr>Push vs Pull</vt:lpstr>
      <vt:lpstr>Ansible Drawbacks</vt:lpstr>
      <vt:lpstr>Ansible Architecture</vt:lpstr>
      <vt:lpstr>Ansible Architecture</vt:lpstr>
      <vt:lpstr>Terminologies</vt:lpstr>
      <vt:lpstr>Terminologies</vt:lpstr>
      <vt:lpstr>Terminologies</vt:lpstr>
      <vt:lpstr>Terminologies</vt:lpstr>
      <vt:lpstr>Ansible vs Salt</vt:lpstr>
      <vt:lpstr>Ansible Installation</vt:lpstr>
      <vt:lpstr>Ansible Installation</vt:lpstr>
      <vt:lpstr>Ansible Configuration</vt:lpstr>
      <vt:lpstr>Ansible Configuration</vt:lpstr>
      <vt:lpstr>Ansible Configuration Parameters</vt:lpstr>
      <vt:lpstr>Ansible Configuration Parameters</vt:lpstr>
      <vt:lpstr>Ansible Modules</vt:lpstr>
      <vt:lpstr>Ansible Module ❖ file Examples</vt:lpstr>
      <vt:lpstr>PowerPoint Presentation</vt:lpstr>
      <vt:lpstr>Ansible Ad Hoc Commands</vt:lpstr>
      <vt:lpstr>Ansible Ad Hoc Commands</vt:lpstr>
      <vt:lpstr>Exercises</vt:lpstr>
      <vt:lpstr>Solution</vt:lpstr>
      <vt:lpstr>Solution</vt:lpstr>
      <vt:lpstr>PowerPoint Presentation</vt:lpstr>
      <vt:lpstr>YAML Introduction</vt:lpstr>
      <vt:lpstr>YAML Syntax</vt:lpstr>
      <vt:lpstr>YAML Syntax</vt:lpstr>
      <vt:lpstr>YAML Example</vt:lpstr>
      <vt:lpstr>Lists</vt:lpstr>
      <vt:lpstr>Hash or Dictionary</vt:lpstr>
      <vt:lpstr>Yaml Lint</vt:lpstr>
      <vt:lpstr>Yaml Exercise</vt:lpstr>
      <vt:lpstr>Inventory File</vt:lpstr>
      <vt:lpstr>Inventory Files</vt:lpstr>
      <vt:lpstr>Inventory Files</vt:lpstr>
      <vt:lpstr>Inventory Files</vt:lpstr>
      <vt:lpstr>Inventory Files</vt:lpstr>
      <vt:lpstr>[web] mastery.example.name ansible_host=192.168.10.25</vt:lpstr>
      <vt:lpstr>Dynamic Inventory</vt:lpstr>
      <vt:lpstr>Dynamic Inventory</vt:lpstr>
      <vt:lpstr>Dynamic Inventory</vt:lpstr>
      <vt:lpstr>Dynamic Inventory</vt:lpstr>
      <vt:lpstr>Dynamic Inventory</vt:lpstr>
      <vt:lpstr>Dynamic Inventory</vt:lpstr>
      <vt:lpstr>Inventory Exercises</vt:lpstr>
      <vt:lpstr>Inventory Exercises Solution</vt:lpstr>
      <vt:lpstr>Introduction to Tasks and Playbooks</vt:lpstr>
      <vt:lpstr>Tasks</vt:lpstr>
      <vt:lpstr>Playbooks</vt:lpstr>
      <vt:lpstr>Executing Playbooks</vt:lpstr>
      <vt:lpstr>Executing Playbooks with Verbosity</vt:lpstr>
      <vt:lpstr>SSH Based Authentication</vt:lpstr>
      <vt:lpstr>SSH Based Authentication Exercise</vt:lpstr>
      <vt:lpstr>SSH Based Authentication Solution</vt:lpstr>
      <vt:lpstr>Including Playbooks</vt:lpstr>
      <vt:lpstr>Problem with this Playbook</vt:lpstr>
      <vt:lpstr>Variables in Ansible</vt:lpstr>
      <vt:lpstr>Variables</vt:lpstr>
      <vt:lpstr>Variables in Inventory Files</vt:lpstr>
      <vt:lpstr>Variables in Facter</vt:lpstr>
      <vt:lpstr>Variables in Playbook</vt:lpstr>
      <vt:lpstr>Variables in External YAML</vt:lpstr>
      <vt:lpstr>Variables in External YAML</vt:lpstr>
      <vt:lpstr>Variables in Modules in External File</vt:lpstr>
      <vt:lpstr>Variables in Modules in External File</vt:lpstr>
      <vt:lpstr>Variables in split-out yaml/json files</vt:lpstr>
      <vt:lpstr>Variables in Command line</vt:lpstr>
      <vt:lpstr>Using Variables in Playbooks</vt:lpstr>
      <vt:lpstr>Using Variables in Templates</vt:lpstr>
      <vt:lpstr>Flexible Playbook with variables</vt:lpstr>
      <vt:lpstr>Variable Scopes</vt:lpstr>
      <vt:lpstr>Variable Scopes</vt:lpstr>
      <vt:lpstr>Variable Precedence</vt:lpstr>
      <vt:lpstr>Variable Precedence</vt:lpstr>
      <vt:lpstr>Splitting out Variables</vt:lpstr>
      <vt:lpstr>Splitting out Variables</vt:lpstr>
      <vt:lpstr>Splitting out Variables</vt:lpstr>
      <vt:lpstr>Exercises</vt:lpstr>
      <vt:lpstr>Prompt</vt:lpstr>
      <vt:lpstr>Playbook Exercises</vt:lpstr>
      <vt:lpstr>Variable Exercises</vt:lpstr>
      <vt:lpstr>Variable Exercises Solution</vt:lpstr>
      <vt:lpstr>Controlling Play Execution</vt:lpstr>
      <vt:lpstr>Tags</vt:lpstr>
      <vt:lpstr>Tags</vt:lpstr>
      <vt:lpstr>Play Information</vt:lpstr>
      <vt:lpstr>Controlling Play Execution</vt:lpstr>
      <vt:lpstr>Maximum Failure Percentage</vt:lpstr>
      <vt:lpstr>Delegation</vt:lpstr>
      <vt:lpstr>Localhost Delegation</vt:lpstr>
      <vt:lpstr>Error Handling</vt:lpstr>
      <vt:lpstr>Error Handling</vt:lpstr>
      <vt:lpstr>Asynchronous Actions</vt:lpstr>
      <vt:lpstr>Exercises</vt:lpstr>
      <vt:lpstr>Facts in Ansible</vt:lpstr>
      <vt:lpstr>Facts</vt:lpstr>
      <vt:lpstr>Facts</vt:lpstr>
      <vt:lpstr>Facts</vt:lpstr>
      <vt:lpstr>Local Facts</vt:lpstr>
      <vt:lpstr>Filtering Facts</vt:lpstr>
      <vt:lpstr>Facts</vt:lpstr>
      <vt:lpstr>Fact Caching</vt:lpstr>
      <vt:lpstr>Fact Caching</vt:lpstr>
      <vt:lpstr>Fact Caching</vt:lpstr>
      <vt:lpstr>Fact Caching</vt:lpstr>
      <vt:lpstr>Set Facts</vt:lpstr>
      <vt:lpstr>Templating in Ansible</vt:lpstr>
      <vt:lpstr>Jinja2 Templates</vt:lpstr>
      <vt:lpstr>Printing Variables</vt:lpstr>
      <vt:lpstr>Magic Variables</vt:lpstr>
      <vt:lpstr>Magic Variables</vt:lpstr>
      <vt:lpstr>Magic Variables</vt:lpstr>
      <vt:lpstr>Few more Magic Variables</vt:lpstr>
      <vt:lpstr>Registered Variables</vt:lpstr>
      <vt:lpstr>Exercises</vt:lpstr>
      <vt:lpstr>Exercises</vt:lpstr>
      <vt:lpstr>Conditionals &amp; Filters in Ansible</vt:lpstr>
      <vt:lpstr>Conditionals</vt:lpstr>
      <vt:lpstr>Conditionals</vt:lpstr>
      <vt:lpstr>Conditionals</vt:lpstr>
      <vt:lpstr>Conditionals Exercises</vt:lpstr>
      <vt:lpstr>Ansible Galaxy &amp; Roles</vt:lpstr>
      <vt:lpstr>Ansible Galaxy</vt:lpstr>
      <vt:lpstr>Ansible Galaxy</vt:lpstr>
      <vt:lpstr>Ansible Configurations</vt:lpstr>
      <vt:lpstr>Roles</vt:lpstr>
      <vt:lpstr>Roles</vt:lpstr>
      <vt:lpstr>Roles Construction</vt:lpstr>
      <vt:lpstr>Roles Folder Structure</vt:lpstr>
      <vt:lpstr>Roles Folder Structure</vt:lpstr>
      <vt:lpstr>Parameterized Includes</vt:lpstr>
      <vt:lpstr>Parameterized Includes</vt:lpstr>
      <vt:lpstr>Using Roles</vt:lpstr>
      <vt:lpstr>Using Roles</vt:lpstr>
      <vt:lpstr>Parameterized Roles</vt:lpstr>
      <vt:lpstr>Parameterized Roles</vt:lpstr>
      <vt:lpstr>Structured Playbooks</vt:lpstr>
      <vt:lpstr>Exercises</vt:lpstr>
      <vt:lpstr>Ansible Vault</vt:lpstr>
      <vt:lpstr>Ansible Vault</vt:lpstr>
      <vt:lpstr>Ansible Vault</vt:lpstr>
      <vt:lpstr>Kubernetes Deployment via Ansible</vt:lpstr>
      <vt:lpstr>Introduction</vt:lpstr>
      <vt:lpstr>Kubespray</vt:lpstr>
      <vt:lpstr>Kubespray</vt:lpstr>
      <vt:lpstr>Kubespray</vt:lpstr>
      <vt:lpstr>Kubespray</vt:lpstr>
      <vt:lpstr>Kubespray</vt:lpstr>
      <vt:lpstr>Helm</vt:lpstr>
      <vt:lpstr>Introduction to Helm</vt:lpstr>
      <vt:lpstr>Introduction to Helm</vt:lpstr>
      <vt:lpstr>Helm Concepts</vt:lpstr>
      <vt:lpstr>Helm Concepts</vt:lpstr>
      <vt:lpstr>Helm Components</vt:lpstr>
      <vt:lpstr>Helm Client</vt:lpstr>
      <vt:lpstr>Helm Library</vt:lpstr>
      <vt:lpstr>Helm Installation</vt:lpstr>
      <vt:lpstr>Helm Search Commands</vt:lpstr>
      <vt:lpstr>Helm Search Commands</vt:lpstr>
      <vt:lpstr>Helm Search Commands</vt:lpstr>
      <vt:lpstr>Helm Search Commands</vt:lpstr>
      <vt:lpstr>Helm Install Commands</vt:lpstr>
      <vt:lpstr>Helm Install Commands</vt:lpstr>
      <vt:lpstr>Helm Upgrade Commands</vt:lpstr>
      <vt:lpstr>Helm Upgrade Commands</vt:lpstr>
      <vt:lpstr>Helm Rollback &amp; Delete Commands</vt:lpstr>
      <vt:lpstr>Customizing Helm’s Chart</vt:lpstr>
      <vt:lpstr>Customizing Helm’s Chart</vt:lpstr>
      <vt:lpstr>Custom Helm’s Chart</vt:lpstr>
      <vt:lpstr>Custom Helm’s Chart</vt:lpstr>
      <vt:lpstr>Custom Helm’s Chart</vt:lpstr>
      <vt:lpstr>Custom Helm’s Chart</vt:lpstr>
      <vt:lpstr>Custom Helm’s Chart</vt:lpstr>
      <vt:lpstr>Custom Helm’s Chart</vt:lpstr>
      <vt:lpstr>Helm Plugin</vt:lpstr>
      <vt:lpstr>Helm Plugin Installation</vt:lpstr>
      <vt:lpstr>Helm Custom Plugin</vt:lpstr>
      <vt:lpstr>Helm Custom Plugin</vt:lpstr>
      <vt:lpstr>Helm Custom Plugin</vt:lpstr>
      <vt:lpstr>Helm Custom Plugin</vt:lpstr>
      <vt:lpstr>Helm Custom Plugin</vt:lpstr>
      <vt:lpstr>Helm Hooks</vt:lpstr>
      <vt:lpstr>Helm Hook Type</vt:lpstr>
      <vt:lpstr>apiVersion: batch/v1 kind: Job</vt:lpstr>
      <vt:lpstr>Helm Reference</vt:lpstr>
      <vt:lpstr>Managing Kubernetes with Ansible</vt:lpstr>
      <vt:lpstr>Introduction</vt:lpstr>
      <vt:lpstr>k8s Ansible Module</vt:lpstr>
      <vt:lpstr>CI CD Pipelines</vt:lpstr>
      <vt:lpstr>CI CD Pipelines</vt:lpstr>
      <vt:lpstr>CI CD Pipelines</vt:lpstr>
      <vt:lpstr>CI CD Pipelines</vt:lpstr>
      <vt:lpstr>CI CD Pipelines</vt:lpstr>
      <vt:lpstr>CI CD Pipelines</vt:lpstr>
      <vt:lpstr>CI CD Pipelines Exercises</vt:lpstr>
      <vt:lpstr>CI CD Pipelines Summary</vt:lpstr>
      <vt:lpstr>Custom Ansible Module</vt:lpstr>
      <vt:lpstr>Very Basic Custom Module</vt:lpstr>
      <vt:lpstr>Ansible Certification</vt:lpstr>
      <vt:lpstr>Certification</vt:lpstr>
      <vt:lpstr>Best Practices</vt:lpstr>
      <vt:lpstr>Parting Talk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2024-10-16T19:41:39Z</dcterms:created>
  <dcterms:modified xsi:type="dcterms:W3CDTF">2024-10-16T19:54:03Z</dcterms:modified>
</cp:coreProperties>
</file>