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90" r:id="rId12"/>
    <p:sldId id="266" r:id="rId13"/>
    <p:sldId id="291" r:id="rId14"/>
    <p:sldId id="292" r:id="rId15"/>
    <p:sldId id="267" r:id="rId16"/>
    <p:sldId id="268" r:id="rId17"/>
    <p:sldId id="269" r:id="rId18"/>
    <p:sldId id="293" r:id="rId19"/>
    <p:sldId id="294"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B07958-2204-4F2C-A7FF-33E3FDBB1EEF}" type="datetimeFigureOut">
              <a:rPr lang="en-US" smtClean="0"/>
              <a:t>8/14/2020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6C18C7-D375-42A7-8393-BD8610F880D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E36BF07-CAFA-4975-9177-AC5B30E7661F}" type="datetime1">
              <a:rPr lang="en-US" smtClean="0"/>
              <a:t>8/14/2020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B773FFE-345F-4176-856D-5D598FDB27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49BF69-B308-41FA-887C-10F723D6C05A}" type="datetime1">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73FFE-345F-4176-856D-5D598FDB27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A1770A-CE15-40CB-B828-FF6A819AAFED}" type="datetime1">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73FFE-345F-4176-856D-5D598FDB27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C10DB0-7046-4ABC-A635-82987112880A}" type="datetime1">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73FFE-345F-4176-856D-5D598FDB27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F396B0-7F4E-45CC-B446-A7B919C19B60}" type="datetime1">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73FFE-345F-4176-856D-5D598FDB27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5DD8CD-AB58-4929-A94C-7BF310E352E7}" type="datetime1">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73FFE-345F-4176-856D-5D598FDB27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F8F03D-BBE9-428D-83FA-6B70D314CA29}" type="datetime1">
              <a:rPr lang="en-US" smtClean="0"/>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73FFE-345F-4176-856D-5D598FDB27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76DBF4-F5B2-4D54-927E-994F434F918F}" type="datetime1">
              <a:rPr lang="en-US" smtClean="0"/>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73FFE-345F-4176-856D-5D598FDB27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634D2-C9CF-4358-AB12-D1519E0D7360}" type="datetime1">
              <a:rPr lang="en-US" smtClean="0"/>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73FFE-345F-4176-856D-5D598FDB27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2959F7-1802-401C-B204-796780A01C79}" type="datetime1">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73FFE-345F-4176-856D-5D598FDB27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D4EB0A-511A-42EA-BB7B-193F315D8822}" type="datetime1">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B773FFE-345F-4176-856D-5D598FDB277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5FCCA9-039E-4019-A588-C23CD5214747}" type="datetime1">
              <a:rPr lang="en-US" smtClean="0"/>
              <a:t>8/14/2020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B773FFE-345F-4176-856D-5D598FDB277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ofajaypashankar.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profajaypashankar.com/python-programming-practical-manual/" TargetMode="External"/><Relationship Id="rId2" Type="http://schemas.openxmlformats.org/officeDocument/2006/relationships/hyperlink" Target="https://www.youtube.com/channel/UCu4Bd22zM6RpvHWC9YHBh5Q?view_as=subscrib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1470025"/>
          </a:xfrm>
        </p:spPr>
        <p:txBody>
          <a:bodyPr>
            <a:normAutofit fontScale="90000"/>
          </a:bodyPr>
          <a:lstStyle/>
          <a:p>
            <a:r>
              <a:rPr lang="en-US" dirty="0" smtClean="0">
                <a:solidFill>
                  <a:schemeClr val="bg1"/>
                </a:solidFill>
              </a:rPr>
              <a:t>PYTHON PROGRAMMING</a:t>
            </a:r>
            <a:br>
              <a:rPr lang="en-US" dirty="0" smtClean="0">
                <a:solidFill>
                  <a:schemeClr val="bg1"/>
                </a:solidFill>
              </a:rPr>
            </a:br>
            <a:r>
              <a:rPr lang="en-US" dirty="0" smtClean="0">
                <a:solidFill>
                  <a:schemeClr val="bg1"/>
                </a:solidFill>
              </a:rPr>
              <a:t>UNIT II</a:t>
            </a:r>
            <a:endParaRPr lang="en-US" dirty="0">
              <a:solidFill>
                <a:schemeClr val="bg1"/>
              </a:solidFill>
            </a:endParaRPr>
          </a:p>
        </p:txBody>
      </p:sp>
      <p:sp>
        <p:nvSpPr>
          <p:cNvPr id="3" name="Subtitle 2"/>
          <p:cNvSpPr>
            <a:spLocks noGrp="1"/>
          </p:cNvSpPr>
          <p:nvPr>
            <p:ph type="subTitle" idx="1"/>
          </p:nvPr>
        </p:nvSpPr>
        <p:spPr>
          <a:xfrm>
            <a:off x="533400" y="2514600"/>
            <a:ext cx="8077200" cy="3810000"/>
          </a:xfrm>
        </p:spPr>
        <p:txBody>
          <a:bodyPr>
            <a:normAutofit/>
          </a:bodyPr>
          <a:lstStyle/>
          <a:p>
            <a:r>
              <a:rPr lang="en-US" sz="2400" dirty="0" smtClean="0">
                <a:solidFill>
                  <a:srgbClr val="FF0000"/>
                </a:solidFill>
                <a:latin typeface="Verdana" pitchFamily="34" charset="0"/>
                <a:ea typeface="Verdana" pitchFamily="34" charset="0"/>
              </a:rPr>
              <a:t> PROF.AJAY PASHANKAR </a:t>
            </a:r>
          </a:p>
          <a:p>
            <a:r>
              <a:rPr lang="en-US" sz="2400" dirty="0" smtClean="0">
                <a:solidFill>
                  <a:srgbClr val="FF0000"/>
                </a:solidFill>
                <a:latin typeface="Verdana" pitchFamily="34" charset="0"/>
                <a:ea typeface="Verdana" pitchFamily="34" charset="0"/>
              </a:rPr>
              <a:t>  ASSISTANT PROFESSOR DEPARTMENT OF CS &amp; IT </a:t>
            </a:r>
          </a:p>
          <a:p>
            <a:r>
              <a:rPr lang="en-US" sz="2400" dirty="0" smtClean="0">
                <a:solidFill>
                  <a:srgbClr val="FF0000"/>
                </a:solidFill>
                <a:latin typeface="Verdana" pitchFamily="34" charset="0"/>
                <a:ea typeface="Verdana" pitchFamily="34" charset="0"/>
              </a:rPr>
              <a:t>              K.M.AGRAWAL COLLEGE KALYAN  </a:t>
            </a:r>
          </a:p>
          <a:p>
            <a:r>
              <a:rPr lang="en-US" sz="2400" dirty="0" smtClean="0">
                <a:solidFill>
                  <a:schemeClr val="accent5">
                    <a:lumMod val="60000"/>
                    <a:lumOff val="40000"/>
                  </a:schemeClr>
                </a:solidFill>
                <a:latin typeface="Verdana" pitchFamily="34" charset="0"/>
                <a:ea typeface="Verdana" pitchFamily="34" charset="0"/>
                <a:hlinkClick r:id="rId2">
                  <a:extLst>
                    <a:ext uri="{A12FA001-AC4F-418D-AE19-62706E023703}">
                      <ahyp:hlinkClr xmlns:ahyp="http://schemas.microsoft.com/office/drawing/2018/hyperlinkcolor" xmlns="" xmlns:lc="http://schemas.openxmlformats.org/drawingml/2006/lockedCanvas" val="tx"/>
                    </a:ext>
                  </a:extLst>
                </a:hlinkClick>
              </a:rPr>
              <a:t>www.profajaypashankar.com</a:t>
            </a:r>
            <a:r>
              <a:rPr lang="en-US" sz="2400" dirty="0" smtClean="0">
                <a:solidFill>
                  <a:schemeClr val="accent5">
                    <a:lumMod val="60000"/>
                    <a:lumOff val="40000"/>
                  </a:schemeClr>
                </a:solidFill>
                <a:latin typeface="Verdana" pitchFamily="34" charset="0"/>
                <a:ea typeface="Verdana" pitchFamily="34" charset="0"/>
              </a:rPr>
              <a:t> </a:t>
            </a:r>
            <a:endParaRPr lang="en-US" sz="2400" dirty="0">
              <a:latin typeface="Verdana" pitchFamily="34" charset="0"/>
              <a:ea typeface="Verdana" pitchFamily="34" charset="0"/>
            </a:endParaRPr>
          </a:p>
        </p:txBody>
      </p:sp>
      <p:sp>
        <p:nvSpPr>
          <p:cNvPr id="4" name="Slide Number Placeholder 3"/>
          <p:cNvSpPr>
            <a:spLocks noGrp="1"/>
          </p:cNvSpPr>
          <p:nvPr>
            <p:ph type="sldNum" sz="quarter" idx="12"/>
          </p:nvPr>
        </p:nvSpPr>
        <p:spPr/>
        <p:txBody>
          <a:bodyPr/>
          <a:lstStyle/>
          <a:p>
            <a:fld id="{6B773FFE-345F-4176-856D-5D598FDB277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lnSpcReduction="10000"/>
          </a:bodyPr>
          <a:lstStyle/>
          <a:p>
            <a:r>
              <a:rPr lang="en-US" b="1" dirty="0" smtClean="0"/>
              <a:t>exp() Method</a:t>
            </a:r>
          </a:p>
          <a:p>
            <a:r>
              <a:rPr lang="en-US" dirty="0" smtClean="0"/>
              <a:t>Description</a:t>
            </a:r>
          </a:p>
          <a:p>
            <a:r>
              <a:rPr lang="en-US" dirty="0" smtClean="0"/>
              <a:t>The exp() method returns exponential of x: ex.</a:t>
            </a:r>
          </a:p>
          <a:p>
            <a:r>
              <a:rPr lang="en-US" dirty="0" smtClean="0"/>
              <a:t>Syntax</a:t>
            </a:r>
          </a:p>
          <a:p>
            <a:r>
              <a:rPr lang="en-US" dirty="0" smtClean="0"/>
              <a:t>Following is the syntax for the exp() method</a:t>
            </a:r>
          </a:p>
          <a:p>
            <a:r>
              <a:rPr lang="en-US" dirty="0" smtClean="0"/>
              <a:t>import math</a:t>
            </a:r>
          </a:p>
          <a:p>
            <a:r>
              <a:rPr lang="en-US" dirty="0" smtClean="0"/>
              <a:t>math.exp( x )</a:t>
            </a:r>
          </a:p>
          <a:p>
            <a:r>
              <a:rPr lang="en-US" dirty="0" smtClean="0"/>
              <a:t>Parameters</a:t>
            </a:r>
          </a:p>
          <a:p>
            <a:r>
              <a:rPr lang="en-US" dirty="0" smtClean="0"/>
              <a:t>X - This is a numeric expression.</a:t>
            </a:r>
          </a:p>
          <a:p>
            <a:r>
              <a:rPr lang="en-US" dirty="0" smtClean="0"/>
              <a:t>Return Value</a:t>
            </a:r>
          </a:p>
          <a:p>
            <a:r>
              <a:rPr lang="en-US" dirty="0" smtClean="0"/>
              <a:t>This method returns exponential of x: ex.</a:t>
            </a:r>
          </a:p>
          <a:p>
            <a:r>
              <a:rPr lang="en-US" b="1" i="1" dirty="0" smtClean="0">
                <a:solidFill>
                  <a:srgbClr val="FF0000"/>
                </a:solidFill>
              </a:rPr>
              <a:t>Note: This function is not accessible directly. Therefore, we need to import the math module and then we need to call this function using the math static object.</a:t>
            </a:r>
          </a:p>
          <a:p>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fontScale="92500" lnSpcReduction="10000"/>
          </a:bodyPr>
          <a:lstStyle/>
          <a:p>
            <a:r>
              <a:rPr lang="en-US" b="1" dirty="0" err="1" smtClean="0"/>
              <a:t>fabs</a:t>
            </a:r>
            <a:r>
              <a:rPr lang="en-US" b="1" dirty="0" smtClean="0"/>
              <a:t>() Method</a:t>
            </a:r>
          </a:p>
          <a:p>
            <a:r>
              <a:rPr lang="en-US" dirty="0" smtClean="0"/>
              <a:t>Description</a:t>
            </a:r>
          </a:p>
          <a:p>
            <a:r>
              <a:rPr lang="en-US" dirty="0" smtClean="0"/>
              <a:t>The </a:t>
            </a:r>
            <a:r>
              <a:rPr lang="en-US" dirty="0" err="1" smtClean="0"/>
              <a:t>fabs</a:t>
            </a:r>
            <a:r>
              <a:rPr lang="en-US" dirty="0" smtClean="0"/>
              <a:t>() method returns the absolute value of x. Although similar to the abs()</a:t>
            </a:r>
          </a:p>
          <a:p>
            <a:r>
              <a:rPr lang="en-US" dirty="0" smtClean="0"/>
              <a:t>function, there are differences between the two functions. They are-</a:t>
            </a:r>
          </a:p>
          <a:p>
            <a:r>
              <a:rPr lang="en-US" dirty="0" smtClean="0"/>
              <a:t>• abs() is a built in function whereas </a:t>
            </a:r>
            <a:r>
              <a:rPr lang="en-US" dirty="0" err="1" smtClean="0"/>
              <a:t>fabs</a:t>
            </a:r>
            <a:r>
              <a:rPr lang="en-US" dirty="0" smtClean="0"/>
              <a:t>() is defined in math module.</a:t>
            </a:r>
          </a:p>
          <a:p>
            <a:r>
              <a:rPr lang="en-US" dirty="0" smtClean="0"/>
              <a:t>• </a:t>
            </a:r>
            <a:r>
              <a:rPr lang="en-US" dirty="0" err="1" smtClean="0"/>
              <a:t>fabs</a:t>
            </a:r>
            <a:r>
              <a:rPr lang="en-US" dirty="0" smtClean="0"/>
              <a:t>() function works only on float and integer whereas abs() works with complex number also.</a:t>
            </a:r>
          </a:p>
          <a:p>
            <a:r>
              <a:rPr lang="en-US" b="1" dirty="0" smtClean="0"/>
              <a:t>Syntax</a:t>
            </a:r>
          </a:p>
          <a:p>
            <a:r>
              <a:rPr lang="en-US" dirty="0" smtClean="0"/>
              <a:t>Following is the syntax for the </a:t>
            </a:r>
            <a:r>
              <a:rPr lang="en-US" dirty="0" err="1" smtClean="0"/>
              <a:t>fabs</a:t>
            </a:r>
            <a:r>
              <a:rPr lang="en-US" dirty="0" smtClean="0"/>
              <a:t>() method</a:t>
            </a:r>
          </a:p>
          <a:p>
            <a:r>
              <a:rPr lang="en-US" dirty="0" smtClean="0"/>
              <a:t>import math</a:t>
            </a:r>
          </a:p>
          <a:p>
            <a:r>
              <a:rPr lang="en-US" dirty="0" err="1" smtClean="0"/>
              <a:t>math.fabs</a:t>
            </a:r>
            <a:r>
              <a:rPr lang="en-US" dirty="0" smtClean="0"/>
              <a:t>( x )</a:t>
            </a:r>
          </a:p>
          <a:p>
            <a:r>
              <a:rPr lang="en-US" b="1" i="1" dirty="0" smtClean="0">
                <a:solidFill>
                  <a:srgbClr val="FF0000"/>
                </a:solidFill>
              </a:rPr>
              <a:t>Note: This function is not accessible directly, so we need to import the math module And then we need to call this function using the math static object.</a:t>
            </a:r>
            <a:endParaRPr lang="en-US" b="1" i="1" dirty="0">
              <a:solidFill>
                <a:srgbClr val="FF0000"/>
              </a:solidFill>
            </a:endParaRPr>
          </a:p>
        </p:txBody>
      </p:sp>
      <p:sp>
        <p:nvSpPr>
          <p:cNvPr id="4" name="Slide Number Placeholder 3"/>
          <p:cNvSpPr>
            <a:spLocks noGrp="1"/>
          </p:cNvSpPr>
          <p:nvPr>
            <p:ph type="sldNum" sz="quarter" idx="12"/>
          </p:nvPr>
        </p:nvSpPr>
        <p:spPr/>
        <p:txBody>
          <a:bodyPr/>
          <a:lstStyle/>
          <a:p>
            <a:fld id="{6B773FFE-345F-4176-856D-5D598FDB277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92500" lnSpcReduction="10000"/>
          </a:bodyPr>
          <a:lstStyle/>
          <a:p>
            <a:r>
              <a:rPr lang="en-US" b="1" dirty="0" smtClean="0"/>
              <a:t>floor() Method</a:t>
            </a:r>
          </a:p>
          <a:p>
            <a:r>
              <a:rPr lang="en-US" b="1" dirty="0" smtClean="0"/>
              <a:t>Description</a:t>
            </a:r>
          </a:p>
          <a:p>
            <a:r>
              <a:rPr lang="en-US" dirty="0" smtClean="0"/>
              <a:t>The floor() method returns the floor of x i.e. the largest integer not greater than x.</a:t>
            </a:r>
          </a:p>
          <a:p>
            <a:r>
              <a:rPr lang="en-US" b="1" dirty="0" smtClean="0"/>
              <a:t>Syntax</a:t>
            </a:r>
          </a:p>
          <a:p>
            <a:r>
              <a:rPr lang="en-US" dirty="0" smtClean="0"/>
              <a:t>Following is the syntax for the floor() method</a:t>
            </a:r>
          </a:p>
          <a:p>
            <a:r>
              <a:rPr lang="en-US" dirty="0" smtClean="0"/>
              <a:t>import math</a:t>
            </a:r>
          </a:p>
          <a:p>
            <a:r>
              <a:rPr lang="en-US" dirty="0" err="1" smtClean="0"/>
              <a:t>math.floor</a:t>
            </a:r>
            <a:r>
              <a:rPr lang="en-US" dirty="0" smtClean="0"/>
              <a:t>( x )</a:t>
            </a:r>
          </a:p>
          <a:p>
            <a:r>
              <a:rPr lang="en-US" b="1" dirty="0" smtClean="0"/>
              <a:t>Parameters</a:t>
            </a:r>
          </a:p>
          <a:p>
            <a:r>
              <a:rPr lang="en-US" dirty="0" smtClean="0"/>
              <a:t>x - This is a numeric expression.</a:t>
            </a:r>
          </a:p>
          <a:p>
            <a:r>
              <a:rPr lang="en-US" b="1" dirty="0" smtClean="0"/>
              <a:t>Return Value</a:t>
            </a:r>
          </a:p>
          <a:p>
            <a:r>
              <a:rPr lang="en-US" dirty="0" smtClean="0"/>
              <a:t>This method returns the largest integer not greater than x.</a:t>
            </a:r>
          </a:p>
          <a:p>
            <a:r>
              <a:rPr lang="en-US" dirty="0" smtClean="0"/>
              <a:t>The following example shows the usage of the floor() method.</a:t>
            </a:r>
          </a:p>
          <a:p>
            <a:r>
              <a:rPr lang="en-US" b="1" i="1" dirty="0" smtClean="0">
                <a:solidFill>
                  <a:srgbClr val="FF0000"/>
                </a:solidFill>
              </a:rPr>
              <a:t>Note: This function is not accessible directly, so we need to import the math module and then we need to call this function using the math static object.</a:t>
            </a:r>
          </a:p>
          <a:p>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lnSpcReduction="10000"/>
          </a:bodyPr>
          <a:lstStyle/>
          <a:p>
            <a:r>
              <a:rPr lang="en-US" b="1" dirty="0" smtClean="0"/>
              <a:t>log() Method</a:t>
            </a:r>
          </a:p>
          <a:p>
            <a:r>
              <a:rPr lang="en-US" b="1" dirty="0" smtClean="0"/>
              <a:t>Description</a:t>
            </a:r>
          </a:p>
          <a:p>
            <a:r>
              <a:rPr lang="en-US" dirty="0" smtClean="0"/>
              <a:t>The log() method returns the natural logarithm of x, for x &gt; 0.</a:t>
            </a:r>
          </a:p>
          <a:p>
            <a:r>
              <a:rPr lang="en-US" b="1" dirty="0" smtClean="0"/>
              <a:t>Syntax</a:t>
            </a:r>
          </a:p>
          <a:p>
            <a:r>
              <a:rPr lang="en-US" dirty="0" smtClean="0"/>
              <a:t>Following is the syntax for the log() method</a:t>
            </a:r>
          </a:p>
          <a:p>
            <a:r>
              <a:rPr lang="en-US" dirty="0" smtClean="0"/>
              <a:t>import math</a:t>
            </a:r>
          </a:p>
          <a:p>
            <a:r>
              <a:rPr lang="en-US" dirty="0" smtClean="0"/>
              <a:t>math.log( x )</a:t>
            </a:r>
          </a:p>
          <a:p>
            <a:r>
              <a:rPr lang="en-US" b="1" dirty="0" smtClean="0"/>
              <a:t>Parameter:</a:t>
            </a:r>
          </a:p>
          <a:p>
            <a:r>
              <a:rPr lang="en-US" dirty="0" smtClean="0"/>
              <a:t>x - This is a numeric expression.</a:t>
            </a:r>
          </a:p>
          <a:p>
            <a:r>
              <a:rPr lang="en-US" b="1" dirty="0" smtClean="0"/>
              <a:t>Return Value</a:t>
            </a:r>
          </a:p>
          <a:p>
            <a:r>
              <a:rPr lang="en-US" dirty="0" smtClean="0"/>
              <a:t>This method returns natural logarithm of x, for x &gt; 0.</a:t>
            </a:r>
          </a:p>
          <a:p>
            <a:r>
              <a:rPr lang="en-US" b="1" i="1" dirty="0" smtClean="0">
                <a:solidFill>
                  <a:srgbClr val="FF0000"/>
                </a:solidFill>
              </a:rPr>
              <a:t>Note: This function is not accessible directly, so we need to import the math module and then we need to call this function using the math static object.</a:t>
            </a:r>
            <a:endParaRPr lang="en-US" b="1" i="1" dirty="0">
              <a:solidFill>
                <a:srgbClr val="FF0000"/>
              </a:solidFill>
            </a:endParaRPr>
          </a:p>
        </p:txBody>
      </p:sp>
      <p:sp>
        <p:nvSpPr>
          <p:cNvPr id="4" name="Slide Number Placeholder 3"/>
          <p:cNvSpPr>
            <a:spLocks noGrp="1"/>
          </p:cNvSpPr>
          <p:nvPr>
            <p:ph type="sldNum" sz="quarter" idx="12"/>
          </p:nvPr>
        </p:nvSpPr>
        <p:spPr/>
        <p:txBody>
          <a:bodyPr/>
          <a:lstStyle/>
          <a:p>
            <a:fld id="{6B773FFE-345F-4176-856D-5D598FDB277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lnSpcReduction="10000"/>
          </a:bodyPr>
          <a:lstStyle/>
          <a:p>
            <a:r>
              <a:rPr lang="en-US" b="1" dirty="0" smtClean="0"/>
              <a:t>log 10() Method</a:t>
            </a:r>
          </a:p>
          <a:p>
            <a:r>
              <a:rPr lang="en-US" b="1" dirty="0" smtClean="0"/>
              <a:t>Description</a:t>
            </a:r>
          </a:p>
          <a:p>
            <a:r>
              <a:rPr lang="en-US" dirty="0" smtClean="0"/>
              <a:t>The log10() method returns base-10 logarithm of x for x &gt; 0.</a:t>
            </a:r>
          </a:p>
          <a:p>
            <a:r>
              <a:rPr lang="en-US" b="1" dirty="0" smtClean="0"/>
              <a:t>Syntax</a:t>
            </a:r>
          </a:p>
          <a:p>
            <a:r>
              <a:rPr lang="en-US" dirty="0" smtClean="0"/>
              <a:t>Following is the syntax for log10() method</a:t>
            </a:r>
          </a:p>
          <a:p>
            <a:r>
              <a:rPr lang="en-US" dirty="0" smtClean="0"/>
              <a:t>import math</a:t>
            </a:r>
          </a:p>
          <a:p>
            <a:r>
              <a:rPr lang="en-US" dirty="0" smtClean="0"/>
              <a:t>math.log10( x )</a:t>
            </a:r>
          </a:p>
          <a:p>
            <a:r>
              <a:rPr lang="en-US" b="1" dirty="0" smtClean="0"/>
              <a:t>Parameters</a:t>
            </a:r>
          </a:p>
          <a:p>
            <a:r>
              <a:rPr lang="en-US" dirty="0" smtClean="0"/>
              <a:t>x - This is a numeric expression.</a:t>
            </a:r>
          </a:p>
          <a:p>
            <a:r>
              <a:rPr lang="en-US" b="1" dirty="0" smtClean="0"/>
              <a:t>Return Value</a:t>
            </a:r>
          </a:p>
          <a:p>
            <a:r>
              <a:rPr lang="en-US" dirty="0" smtClean="0"/>
              <a:t>This method returns the base-10 logarithm of x for x &gt; 0.</a:t>
            </a:r>
          </a:p>
          <a:p>
            <a:r>
              <a:rPr lang="en-US" b="1" i="1" dirty="0" smtClean="0">
                <a:solidFill>
                  <a:srgbClr val="FF0000"/>
                </a:solidFill>
              </a:rPr>
              <a:t>Note: This function is not accessible directly, so we need to import the math module and then we need to call this function using the math static object.</a:t>
            </a:r>
            <a:endParaRPr lang="en-US" b="1" i="1" dirty="0">
              <a:solidFill>
                <a:srgbClr val="FF0000"/>
              </a:solidFill>
            </a:endParaRPr>
          </a:p>
        </p:txBody>
      </p:sp>
      <p:sp>
        <p:nvSpPr>
          <p:cNvPr id="4" name="Slide Number Placeholder 3"/>
          <p:cNvSpPr>
            <a:spLocks noGrp="1"/>
          </p:cNvSpPr>
          <p:nvPr>
            <p:ph type="sldNum" sz="quarter" idx="12"/>
          </p:nvPr>
        </p:nvSpPr>
        <p:spPr/>
        <p:txBody>
          <a:bodyPr/>
          <a:lstStyle/>
          <a:p>
            <a:fld id="{6B773FFE-345F-4176-856D-5D598FDB277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a:bodyPr>
          <a:lstStyle/>
          <a:p>
            <a:r>
              <a:rPr lang="en-US" b="1" dirty="0" smtClean="0"/>
              <a:t>max() Method</a:t>
            </a:r>
          </a:p>
          <a:p>
            <a:r>
              <a:rPr lang="en-US" b="1" dirty="0" smtClean="0"/>
              <a:t>Description</a:t>
            </a:r>
          </a:p>
          <a:p>
            <a:r>
              <a:rPr lang="en-US" dirty="0" smtClean="0"/>
              <a:t>The max() method returns the largest of its arguments i.e. the value closest to positive infinity.</a:t>
            </a:r>
          </a:p>
          <a:p>
            <a:r>
              <a:rPr lang="en-US" b="1" dirty="0" smtClean="0"/>
              <a:t>Syntax</a:t>
            </a:r>
          </a:p>
          <a:p>
            <a:r>
              <a:rPr lang="en-US" dirty="0" smtClean="0"/>
              <a:t>Following is the syntax for max() method</a:t>
            </a:r>
          </a:p>
          <a:p>
            <a:r>
              <a:rPr lang="en-US" dirty="0" smtClean="0"/>
              <a:t>max(x, y, z, .... )</a:t>
            </a:r>
          </a:p>
          <a:p>
            <a:r>
              <a:rPr lang="en-US" b="1" dirty="0" smtClean="0"/>
              <a:t>Parameters</a:t>
            </a:r>
          </a:p>
          <a:p>
            <a:r>
              <a:rPr lang="en-US" dirty="0" smtClean="0"/>
              <a:t>• x - This is a numeric expression.</a:t>
            </a:r>
          </a:p>
          <a:p>
            <a:r>
              <a:rPr lang="en-US" dirty="0" smtClean="0"/>
              <a:t>• y - This is also a numeric expression.</a:t>
            </a:r>
          </a:p>
          <a:p>
            <a:r>
              <a:rPr lang="en-US" dirty="0" smtClean="0"/>
              <a:t>• z - This is also a numeric expression.</a:t>
            </a:r>
          </a:p>
          <a:p>
            <a:r>
              <a:rPr lang="en-US" b="1" dirty="0" smtClean="0"/>
              <a:t>Return Value</a:t>
            </a:r>
          </a:p>
          <a:p>
            <a:r>
              <a:rPr lang="en-US" dirty="0" smtClean="0"/>
              <a:t>This method returns the largest of its arguments.</a:t>
            </a:r>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77000"/>
          </a:xfrm>
        </p:spPr>
        <p:txBody>
          <a:bodyPr>
            <a:normAutofit/>
          </a:bodyPr>
          <a:lstStyle/>
          <a:p>
            <a:r>
              <a:rPr lang="en-US" b="1" dirty="0" smtClean="0"/>
              <a:t>min() Method</a:t>
            </a:r>
          </a:p>
          <a:p>
            <a:r>
              <a:rPr lang="en-US" b="1" dirty="0" smtClean="0"/>
              <a:t>Description</a:t>
            </a:r>
          </a:p>
          <a:p>
            <a:r>
              <a:rPr lang="en-US" dirty="0" smtClean="0"/>
              <a:t>The method min() returns the smallest of its arguments i.e. the value closest to negative infinity.</a:t>
            </a:r>
          </a:p>
          <a:p>
            <a:r>
              <a:rPr lang="en-US" b="1" dirty="0" smtClean="0"/>
              <a:t>Syntax</a:t>
            </a:r>
          </a:p>
          <a:p>
            <a:r>
              <a:rPr lang="en-US" dirty="0" smtClean="0"/>
              <a:t>Following is the syntax for the min() method</a:t>
            </a:r>
          </a:p>
          <a:p>
            <a:r>
              <a:rPr lang="en-US" dirty="0" smtClean="0"/>
              <a:t>min(x, y, z, .... )</a:t>
            </a:r>
          </a:p>
          <a:p>
            <a:r>
              <a:rPr lang="en-US" b="1" dirty="0" smtClean="0"/>
              <a:t>Parameters</a:t>
            </a:r>
          </a:p>
          <a:p>
            <a:r>
              <a:rPr lang="en-US" dirty="0" smtClean="0"/>
              <a:t>• x - This is a numeric expression.</a:t>
            </a:r>
          </a:p>
          <a:p>
            <a:r>
              <a:rPr lang="en-US" dirty="0" smtClean="0"/>
              <a:t>• y - This is also a numeric expression.</a:t>
            </a:r>
          </a:p>
          <a:p>
            <a:r>
              <a:rPr lang="en-US" dirty="0" smtClean="0"/>
              <a:t>• z - This is also a numeric expression.</a:t>
            </a:r>
          </a:p>
          <a:p>
            <a:r>
              <a:rPr lang="en-US" b="1" dirty="0" smtClean="0"/>
              <a:t>Return Value</a:t>
            </a:r>
          </a:p>
          <a:p>
            <a:r>
              <a:rPr lang="en-US" dirty="0" smtClean="0"/>
              <a:t>This method returns the smallest of its arguments.</a:t>
            </a:r>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10600" cy="6858000"/>
          </a:xfrm>
        </p:spPr>
        <p:txBody>
          <a:bodyPr>
            <a:normAutofit lnSpcReduction="10000"/>
          </a:bodyPr>
          <a:lstStyle/>
          <a:p>
            <a:r>
              <a:rPr lang="en-US" b="1" dirty="0" err="1" smtClean="0"/>
              <a:t>modf</a:t>
            </a:r>
            <a:r>
              <a:rPr lang="en-US" b="1" dirty="0" smtClean="0"/>
              <a:t>() Method</a:t>
            </a:r>
          </a:p>
          <a:p>
            <a:r>
              <a:rPr lang="en-US" b="1" dirty="0" smtClean="0"/>
              <a:t>Description</a:t>
            </a:r>
          </a:p>
          <a:p>
            <a:r>
              <a:rPr lang="en-US" dirty="0" smtClean="0"/>
              <a:t>The </a:t>
            </a:r>
            <a:r>
              <a:rPr lang="en-US" dirty="0" err="1" smtClean="0"/>
              <a:t>modf</a:t>
            </a:r>
            <a:r>
              <a:rPr lang="en-US" dirty="0" smtClean="0"/>
              <a:t>() method returns the fractional and integer parts of x in a two-item </a:t>
            </a:r>
            <a:r>
              <a:rPr lang="en-US" dirty="0" err="1" smtClean="0"/>
              <a:t>tuple</a:t>
            </a:r>
            <a:r>
              <a:rPr lang="en-US" dirty="0" smtClean="0"/>
              <a:t>.</a:t>
            </a:r>
          </a:p>
          <a:p>
            <a:r>
              <a:rPr lang="en-US" dirty="0" smtClean="0"/>
              <a:t>Both parts have the same sign as x. The integer part is returned as a float.</a:t>
            </a:r>
          </a:p>
          <a:p>
            <a:r>
              <a:rPr lang="en-US" b="1" dirty="0" smtClean="0"/>
              <a:t>Syntax</a:t>
            </a:r>
          </a:p>
          <a:p>
            <a:r>
              <a:rPr lang="en-US" dirty="0" smtClean="0"/>
              <a:t>Following is the syntax for the </a:t>
            </a:r>
            <a:r>
              <a:rPr lang="en-US" dirty="0" err="1" smtClean="0"/>
              <a:t>modf</a:t>
            </a:r>
            <a:r>
              <a:rPr lang="en-US" dirty="0" smtClean="0"/>
              <a:t>() method</a:t>
            </a:r>
          </a:p>
          <a:p>
            <a:r>
              <a:rPr lang="en-US" dirty="0" smtClean="0"/>
              <a:t>import math</a:t>
            </a:r>
          </a:p>
          <a:p>
            <a:r>
              <a:rPr lang="en-US" dirty="0" err="1" smtClean="0"/>
              <a:t>math.modf</a:t>
            </a:r>
            <a:r>
              <a:rPr lang="en-US" dirty="0" smtClean="0"/>
              <a:t>( x )</a:t>
            </a:r>
          </a:p>
          <a:p>
            <a:r>
              <a:rPr lang="en-US" b="1" dirty="0" smtClean="0"/>
              <a:t>Parameters</a:t>
            </a:r>
          </a:p>
          <a:p>
            <a:r>
              <a:rPr lang="en-US" dirty="0" smtClean="0"/>
              <a:t>x - This is a numeric expression.</a:t>
            </a:r>
          </a:p>
          <a:p>
            <a:r>
              <a:rPr lang="en-US" b="1" dirty="0" smtClean="0"/>
              <a:t>Return Value</a:t>
            </a:r>
          </a:p>
          <a:p>
            <a:r>
              <a:rPr lang="en-US" dirty="0" smtClean="0"/>
              <a:t>This method returns the fractional and integer parts of x in a two-item </a:t>
            </a:r>
            <a:r>
              <a:rPr lang="en-US" dirty="0" err="1" smtClean="0"/>
              <a:t>tuple</a:t>
            </a:r>
            <a:r>
              <a:rPr lang="en-US" dirty="0" smtClean="0"/>
              <a:t>. Both the parts have the same sign as x. The integer part is returned as a float.</a:t>
            </a:r>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705600"/>
          </a:xfrm>
        </p:spPr>
        <p:txBody>
          <a:bodyPr/>
          <a:lstStyle/>
          <a:p>
            <a:r>
              <a:rPr lang="en-US" b="1" dirty="0" err="1" smtClean="0"/>
              <a:t>pow</a:t>
            </a:r>
            <a:r>
              <a:rPr lang="en-US" b="1" dirty="0" smtClean="0"/>
              <a:t>() Method</a:t>
            </a:r>
          </a:p>
          <a:p>
            <a:r>
              <a:rPr lang="en-US" dirty="0" smtClean="0"/>
              <a:t>Return Value</a:t>
            </a:r>
          </a:p>
          <a:p>
            <a:r>
              <a:rPr lang="en-US" dirty="0" smtClean="0"/>
              <a:t>This method returns the value of </a:t>
            </a:r>
            <a:r>
              <a:rPr lang="en-US" dirty="0" err="1" smtClean="0"/>
              <a:t>xy</a:t>
            </a:r>
            <a:r>
              <a:rPr lang="en-US" dirty="0" smtClean="0"/>
              <a:t>.</a:t>
            </a:r>
          </a:p>
          <a:p>
            <a:r>
              <a:rPr lang="en-US" dirty="0" smtClean="0"/>
              <a:t>Example</a:t>
            </a:r>
          </a:p>
          <a:p>
            <a:r>
              <a:rPr lang="en-US" dirty="0" smtClean="0"/>
              <a:t>The following example shows the usage of the </a:t>
            </a:r>
            <a:r>
              <a:rPr lang="en-US" dirty="0" err="1" smtClean="0"/>
              <a:t>pow</a:t>
            </a:r>
            <a:r>
              <a:rPr lang="en-US" dirty="0" smtClean="0"/>
              <a:t>() method.</a:t>
            </a:r>
          </a:p>
          <a:p>
            <a:r>
              <a:rPr lang="en-US" dirty="0" smtClean="0"/>
              <a:t>import math # This will import math module</a:t>
            </a:r>
          </a:p>
          <a:p>
            <a:r>
              <a:rPr lang="en-US" dirty="0" smtClean="0"/>
              <a:t>print ("math.pow(100, 2) : ", math.pow(100, 2))</a:t>
            </a:r>
          </a:p>
          <a:p>
            <a:r>
              <a:rPr lang="en-US" dirty="0" smtClean="0"/>
              <a:t>print ("math.pow(100, -2) : ", math.pow(100, -2))</a:t>
            </a:r>
          </a:p>
          <a:p>
            <a:r>
              <a:rPr lang="en-US" dirty="0" smtClean="0"/>
              <a:t>print ("math.pow(2, 4) : ", math.pow(2, 4))</a:t>
            </a:r>
          </a:p>
          <a:p>
            <a:r>
              <a:rPr lang="en-US" dirty="0" smtClean="0"/>
              <a:t>print ("math.pow(3, 0) : ", math.pow(3, 0))</a:t>
            </a:r>
          </a:p>
          <a:p>
            <a:r>
              <a:rPr lang="en-US" b="1" i="1" dirty="0" smtClean="0">
                <a:solidFill>
                  <a:srgbClr val="FF0000"/>
                </a:solidFill>
              </a:rPr>
              <a:t>NOTE: make sure you pass two arguments to </a:t>
            </a:r>
            <a:r>
              <a:rPr lang="en-US" b="1" i="1" dirty="0" err="1" smtClean="0">
                <a:solidFill>
                  <a:srgbClr val="FF0000"/>
                </a:solidFill>
              </a:rPr>
              <a:t>pow</a:t>
            </a:r>
            <a:r>
              <a:rPr lang="en-US" b="1" i="1" dirty="0" smtClean="0">
                <a:solidFill>
                  <a:srgbClr val="FF0000"/>
                </a:solidFill>
              </a:rPr>
              <a:t> ()</a:t>
            </a:r>
          </a:p>
          <a:p>
            <a:r>
              <a:rPr lang="en-US" b="1" i="1" dirty="0" smtClean="0">
                <a:solidFill>
                  <a:srgbClr val="FF0000"/>
                </a:solidFill>
              </a:rPr>
              <a:t>Otherwise it will raise an exception .</a:t>
            </a:r>
          </a:p>
          <a:p>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228600" y="1008450"/>
            <a:ext cx="8610600" cy="546855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6B773FFE-345F-4176-856D-5D598FDB277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r>
              <a:rPr lang="en-US" dirty="0" smtClean="0">
                <a:latin typeface="Verdana" pitchFamily="34" charset="0"/>
                <a:ea typeface="Verdana" pitchFamily="34" charset="0"/>
              </a:rPr>
              <a:t>Functions </a:t>
            </a:r>
            <a:endParaRPr lang="en-US" dirty="0">
              <a:latin typeface="Verdana" pitchFamily="34" charset="0"/>
              <a:ea typeface="Verdana" pitchFamily="34" charset="0"/>
            </a:endParaRPr>
          </a:p>
        </p:txBody>
      </p:sp>
      <p:sp>
        <p:nvSpPr>
          <p:cNvPr id="3" name="Content Placeholder 2"/>
          <p:cNvSpPr>
            <a:spLocks noGrp="1"/>
          </p:cNvSpPr>
          <p:nvPr>
            <p:ph idx="1"/>
          </p:nvPr>
        </p:nvSpPr>
        <p:spPr/>
        <p:txBody>
          <a:bodyPr/>
          <a:lstStyle/>
          <a:p>
            <a:r>
              <a:rPr lang="en-US" dirty="0" smtClean="0">
                <a:latin typeface="Verdana" pitchFamily="34" charset="0"/>
                <a:ea typeface="Verdana" pitchFamily="34" charset="0"/>
              </a:rPr>
              <a:t>In python we have two kinds of functions .</a:t>
            </a:r>
          </a:p>
          <a:p>
            <a:r>
              <a:rPr lang="en-US" dirty="0" smtClean="0">
                <a:latin typeface="Verdana" pitchFamily="34" charset="0"/>
                <a:ea typeface="Verdana" pitchFamily="34" charset="0"/>
              </a:rPr>
              <a:t>First is built –in functions .</a:t>
            </a:r>
          </a:p>
          <a:p>
            <a:r>
              <a:rPr lang="en-US" dirty="0" smtClean="0">
                <a:latin typeface="Verdana" pitchFamily="34" charset="0"/>
                <a:ea typeface="Verdana" pitchFamily="34" charset="0"/>
              </a:rPr>
              <a:t>User defined functions (with def keyword).</a:t>
            </a:r>
          </a:p>
          <a:p>
            <a:r>
              <a:rPr lang="en-US" dirty="0" smtClean="0">
                <a:latin typeface="Verdana" pitchFamily="34" charset="0"/>
                <a:ea typeface="Verdana" pitchFamily="34" charset="0"/>
              </a:rPr>
              <a:t>This functions (built-in functions ) can also be categories into two types i.e.</a:t>
            </a:r>
          </a:p>
          <a:p>
            <a:pPr marL="514350" indent="-514350">
              <a:buFont typeface="+mj-lt"/>
              <a:buAutoNum type="arabicPeriod"/>
            </a:pPr>
            <a:r>
              <a:rPr lang="en-US" dirty="0" smtClean="0">
                <a:solidFill>
                  <a:srgbClr val="FF0000"/>
                </a:solidFill>
                <a:latin typeface="Verdana" pitchFamily="34" charset="0"/>
                <a:ea typeface="Verdana" pitchFamily="34" charset="0"/>
              </a:rPr>
              <a:t>Fruitful Function</a:t>
            </a:r>
            <a:r>
              <a:rPr lang="en-US" dirty="0" smtClean="0">
                <a:latin typeface="Verdana" pitchFamily="34" charset="0"/>
                <a:ea typeface="Verdana" pitchFamily="34" charset="0"/>
              </a:rPr>
              <a:t>(returns value)</a:t>
            </a:r>
          </a:p>
          <a:p>
            <a:pPr marL="514350" indent="-514350">
              <a:buFont typeface="+mj-lt"/>
              <a:buAutoNum type="arabicPeriod"/>
            </a:pPr>
            <a:r>
              <a:rPr lang="en-US" dirty="0" smtClean="0">
                <a:solidFill>
                  <a:srgbClr val="FF0000"/>
                </a:solidFill>
                <a:latin typeface="Verdana" pitchFamily="34" charset="0"/>
                <a:ea typeface="Verdana" pitchFamily="34" charset="0"/>
              </a:rPr>
              <a:t>Void Function </a:t>
            </a:r>
            <a:r>
              <a:rPr lang="en-US" dirty="0" smtClean="0">
                <a:latin typeface="Verdana" pitchFamily="34" charset="0"/>
                <a:ea typeface="Verdana" pitchFamily="34" charset="0"/>
              </a:rPr>
              <a:t>(doesn’t return any value)</a:t>
            </a:r>
            <a:endParaRPr lang="en-US" dirty="0">
              <a:latin typeface="Verdana" pitchFamily="34" charset="0"/>
              <a:ea typeface="Verdana" pitchFamily="34" charset="0"/>
            </a:endParaRPr>
          </a:p>
        </p:txBody>
      </p:sp>
      <p:sp>
        <p:nvSpPr>
          <p:cNvPr id="4" name="Slide Number Placeholder 3"/>
          <p:cNvSpPr>
            <a:spLocks noGrp="1"/>
          </p:cNvSpPr>
          <p:nvPr>
            <p:ph type="sldNum" sz="quarter" idx="12"/>
          </p:nvPr>
        </p:nvSpPr>
        <p:spPr/>
        <p:txBody>
          <a:bodyPr/>
          <a:lstStyle/>
          <a:p>
            <a:fld id="{6B773FFE-345F-4176-856D-5D598FDB277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458200" cy="6477000"/>
          </a:xfrm>
        </p:spPr>
        <p:txBody>
          <a:bodyPr>
            <a:normAutofit lnSpcReduction="10000"/>
          </a:bodyPr>
          <a:lstStyle/>
          <a:p>
            <a:r>
              <a:rPr lang="en-US" b="1" dirty="0" smtClean="0"/>
              <a:t>round() Method</a:t>
            </a:r>
          </a:p>
          <a:p>
            <a:r>
              <a:rPr lang="en-US" b="1" dirty="0" smtClean="0"/>
              <a:t>Description</a:t>
            </a:r>
          </a:p>
          <a:p>
            <a:r>
              <a:rPr lang="en-US" dirty="0" smtClean="0"/>
              <a:t>round() is a built-in function in Python. It returns x rounded to n digits from the decimal point.</a:t>
            </a:r>
          </a:p>
          <a:p>
            <a:r>
              <a:rPr lang="en-US" b="1" dirty="0" smtClean="0"/>
              <a:t>Syntax</a:t>
            </a:r>
          </a:p>
          <a:p>
            <a:r>
              <a:rPr lang="en-US" dirty="0" smtClean="0"/>
              <a:t>Following is the syntax for the round() method</a:t>
            </a:r>
          </a:p>
          <a:p>
            <a:r>
              <a:rPr lang="en-US" dirty="0" smtClean="0"/>
              <a:t>round(x [, n] )</a:t>
            </a:r>
          </a:p>
          <a:p>
            <a:r>
              <a:rPr lang="en-US" b="1" dirty="0" smtClean="0"/>
              <a:t>Parameters</a:t>
            </a:r>
          </a:p>
          <a:p>
            <a:r>
              <a:rPr lang="en-US" dirty="0" smtClean="0"/>
              <a:t>• x - This is a numeric expression.</a:t>
            </a:r>
          </a:p>
          <a:p>
            <a:r>
              <a:rPr lang="en-US" dirty="0" smtClean="0"/>
              <a:t>• n - Represents number of digits from decimal point up to which x is to be rounded.</a:t>
            </a:r>
          </a:p>
          <a:p>
            <a:r>
              <a:rPr lang="en-US" dirty="0" smtClean="0"/>
              <a:t>Default is 0.</a:t>
            </a:r>
          </a:p>
          <a:p>
            <a:r>
              <a:rPr lang="en-US" b="1" dirty="0" smtClean="0"/>
              <a:t>Return Value</a:t>
            </a:r>
          </a:p>
          <a:p>
            <a:r>
              <a:rPr lang="en-US" dirty="0" smtClean="0"/>
              <a:t>This method returns x rounded to n digits from the decimal point.</a:t>
            </a:r>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400800"/>
          </a:xfrm>
        </p:spPr>
        <p:txBody>
          <a:bodyPr>
            <a:normAutofit/>
          </a:bodyPr>
          <a:lstStyle/>
          <a:p>
            <a:r>
              <a:rPr lang="en-US" b="1" dirty="0" err="1" smtClean="0"/>
              <a:t>sqrt</a:t>
            </a:r>
            <a:r>
              <a:rPr lang="en-US" b="1" dirty="0" smtClean="0"/>
              <a:t>() Method</a:t>
            </a:r>
            <a:endParaRPr lang="en-US" dirty="0" smtClean="0"/>
          </a:p>
          <a:p>
            <a:r>
              <a:rPr lang="en-US" dirty="0" smtClean="0"/>
              <a:t>The </a:t>
            </a:r>
            <a:r>
              <a:rPr lang="en-US" dirty="0" err="1" smtClean="0"/>
              <a:t>sqrt</a:t>
            </a:r>
            <a:r>
              <a:rPr lang="en-US" dirty="0" smtClean="0"/>
              <a:t>() method returns the square root of x for x &gt; 0.</a:t>
            </a:r>
          </a:p>
          <a:p>
            <a:r>
              <a:rPr lang="en-US" b="1" dirty="0" smtClean="0"/>
              <a:t>Syntax</a:t>
            </a:r>
          </a:p>
          <a:p>
            <a:r>
              <a:rPr lang="en-US" dirty="0" smtClean="0"/>
              <a:t>Following is the syntax for </a:t>
            </a:r>
            <a:r>
              <a:rPr lang="en-US" dirty="0" err="1" smtClean="0"/>
              <a:t>sqrt</a:t>
            </a:r>
            <a:r>
              <a:rPr lang="en-US" dirty="0" smtClean="0"/>
              <a:t>() method</a:t>
            </a:r>
          </a:p>
          <a:p>
            <a:r>
              <a:rPr lang="en-US" dirty="0" smtClean="0"/>
              <a:t>import math</a:t>
            </a:r>
          </a:p>
          <a:p>
            <a:r>
              <a:rPr lang="en-US" dirty="0" err="1" smtClean="0"/>
              <a:t>math.sqrt</a:t>
            </a:r>
            <a:r>
              <a:rPr lang="en-US" dirty="0" smtClean="0"/>
              <a:t>( x )</a:t>
            </a:r>
          </a:p>
          <a:p>
            <a:r>
              <a:rPr lang="en-US" b="1" dirty="0" smtClean="0"/>
              <a:t>Parameters</a:t>
            </a:r>
          </a:p>
          <a:p>
            <a:r>
              <a:rPr lang="en-US" dirty="0" smtClean="0"/>
              <a:t>x - This is a numeric expression.</a:t>
            </a:r>
          </a:p>
          <a:p>
            <a:r>
              <a:rPr lang="en-US" b="1" dirty="0" smtClean="0"/>
              <a:t>Return Value</a:t>
            </a:r>
          </a:p>
          <a:p>
            <a:r>
              <a:rPr lang="en-US" dirty="0" smtClean="0"/>
              <a:t>This method returns square root of x for x &gt; 0.</a:t>
            </a:r>
          </a:p>
          <a:p>
            <a:r>
              <a:rPr lang="en-US" b="1" i="1" dirty="0" smtClean="0">
                <a:solidFill>
                  <a:srgbClr val="FF0000"/>
                </a:solidFill>
              </a:rPr>
              <a:t>Note: This function is not accessible directly, so we need to import the math module and then we need to call this function using the math static object.</a:t>
            </a:r>
          </a:p>
          <a:p>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534400" cy="6705600"/>
          </a:xfrm>
        </p:spPr>
        <p:txBody>
          <a:bodyPr>
            <a:normAutofit/>
          </a:bodyPr>
          <a:lstStyle/>
          <a:p>
            <a:r>
              <a:rPr lang="en-US" b="1" dirty="0" smtClean="0"/>
              <a:t>Adding New Functions</a:t>
            </a:r>
          </a:p>
          <a:p>
            <a:r>
              <a:rPr lang="en-US" dirty="0" smtClean="0"/>
              <a:t>A new function can be created in python using keyword def followed by the function name and arguments in parathesis and statements to be executed in function</a:t>
            </a:r>
          </a:p>
          <a:p>
            <a:r>
              <a:rPr lang="en-US" dirty="0" smtClean="0"/>
              <a:t>Example:</a:t>
            </a:r>
          </a:p>
          <a:p>
            <a:r>
              <a:rPr lang="en-US" dirty="0" smtClean="0"/>
              <a:t>def </a:t>
            </a:r>
            <a:r>
              <a:rPr lang="en-US" dirty="0" err="1" smtClean="0"/>
              <a:t>requiredArg</a:t>
            </a:r>
            <a:r>
              <a:rPr lang="en-US" dirty="0" smtClean="0"/>
              <a:t> (</a:t>
            </a:r>
            <a:r>
              <a:rPr lang="en-US" dirty="0" err="1" smtClean="0"/>
              <a:t>str,num</a:t>
            </a:r>
            <a:r>
              <a:rPr lang="en-US" dirty="0" smtClean="0"/>
              <a:t>):</a:t>
            </a:r>
          </a:p>
          <a:p>
            <a:r>
              <a:rPr lang="en-US" dirty="0" smtClean="0"/>
              <a:t>Statements</a:t>
            </a:r>
          </a:p>
          <a:p>
            <a:r>
              <a:rPr lang="en-US" b="1" dirty="0" smtClean="0"/>
              <a:t>Function definitions and use</a:t>
            </a:r>
          </a:p>
          <a:p>
            <a:r>
              <a:rPr lang="en-US" dirty="0" smtClean="0"/>
              <a:t>As well as the built-in functions provided by Python you can define your own functions. </a:t>
            </a:r>
          </a:p>
          <a:p>
            <a:r>
              <a:rPr lang="en-US" dirty="0" smtClean="0"/>
              <a:t>In the context of programming, a function is a named sequence of statements that performs a desired operation. This operation is specified in a function definition. In Python, the syntax for a function definition is:</a:t>
            </a:r>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324600"/>
          </a:xfrm>
        </p:spPr>
        <p:txBody>
          <a:bodyPr>
            <a:normAutofit fontScale="70000" lnSpcReduction="20000"/>
          </a:bodyPr>
          <a:lstStyle/>
          <a:p>
            <a:endParaRPr lang="en-US" dirty="0" smtClean="0"/>
          </a:p>
          <a:p>
            <a:r>
              <a:rPr lang="en-US" dirty="0" smtClean="0">
                <a:solidFill>
                  <a:srgbClr val="FF0000"/>
                </a:solidFill>
              </a:rPr>
              <a:t>def NAME( LIST OF PARAMETERS ):</a:t>
            </a:r>
          </a:p>
          <a:p>
            <a:r>
              <a:rPr lang="en-US" dirty="0" smtClean="0">
                <a:solidFill>
                  <a:srgbClr val="FF0000"/>
                </a:solidFill>
              </a:rPr>
              <a:t>STATEMENTS</a:t>
            </a:r>
          </a:p>
          <a:p>
            <a:endParaRPr lang="en-US" dirty="0" smtClean="0"/>
          </a:p>
          <a:p>
            <a:r>
              <a:rPr lang="en-US" dirty="0" smtClean="0"/>
              <a:t>There can be any number of statements inside the function, but they have to be you.</a:t>
            </a:r>
          </a:p>
          <a:p>
            <a:r>
              <a:rPr lang="en-US" dirty="0" smtClean="0"/>
              <a:t>indented from the def. In the examples in this book, we will use the standard</a:t>
            </a:r>
          </a:p>
          <a:p>
            <a:r>
              <a:rPr lang="en-US" dirty="0" smtClean="0"/>
              <a:t>indentation of four spaces3. IDLE automatically indents compound statements for</a:t>
            </a:r>
          </a:p>
          <a:p>
            <a:r>
              <a:rPr lang="en-US" dirty="0" smtClean="0"/>
              <a:t>Function definitions are the first of several compound statements we will see, all</a:t>
            </a:r>
          </a:p>
          <a:p>
            <a:r>
              <a:rPr lang="en-US" dirty="0" smtClean="0"/>
              <a:t>of which have the same pattern:</a:t>
            </a:r>
          </a:p>
          <a:p>
            <a:endParaRPr lang="en-US" dirty="0" smtClean="0"/>
          </a:p>
          <a:p>
            <a:r>
              <a:rPr lang="en-US" dirty="0" smtClean="0"/>
              <a:t>1. A header, which begins with a keyword and ends with a colon.</a:t>
            </a:r>
          </a:p>
          <a:p>
            <a:r>
              <a:rPr lang="en-US" dirty="0" smtClean="0"/>
              <a:t>2. A body consisting of one or more Python statements, each indented the same</a:t>
            </a:r>
          </a:p>
          <a:p>
            <a:r>
              <a:rPr lang="en-US" dirty="0" smtClean="0"/>
              <a:t>amount – 4 spaces is the Python standard – from the header.</a:t>
            </a:r>
          </a:p>
          <a:p>
            <a:r>
              <a:rPr lang="en-US" dirty="0" smtClean="0"/>
              <a:t>In a function definition, the keyword in the header is def, which is followed by the</a:t>
            </a:r>
          </a:p>
          <a:p>
            <a:r>
              <a:rPr lang="en-US" dirty="0" smtClean="0"/>
              <a:t>list name of the function and a list of parameters enclosed in parentheses. The</a:t>
            </a:r>
          </a:p>
          <a:p>
            <a:r>
              <a:rPr lang="en-US" dirty="0" smtClean="0"/>
              <a:t>parameter may be empty, or it may contain any number of parameters. In either</a:t>
            </a:r>
          </a:p>
          <a:p>
            <a:r>
              <a:rPr lang="en-US" dirty="0" smtClean="0"/>
              <a:t>case, the parentheses are required. The first couple of functions we are going to no</a:t>
            </a:r>
          </a:p>
          <a:p>
            <a:r>
              <a:rPr lang="en-US" dirty="0" smtClean="0"/>
              <a:t>write have parameters, so the syntax looks like this:</a:t>
            </a:r>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305800" cy="6629400"/>
          </a:xfrm>
        </p:spPr>
        <p:txBody>
          <a:bodyPr>
            <a:normAutofit/>
          </a:bodyPr>
          <a:lstStyle/>
          <a:p>
            <a:r>
              <a:rPr lang="en-US" dirty="0" smtClean="0"/>
              <a:t>This function is named new_line. The empty parentheses indicate that it has no which parameters (that is it takes no arguments). Its body contains only a single statement, outputs a newline character. (That’s what happens when you use a print command without any arguments.)</a:t>
            </a:r>
          </a:p>
          <a:p>
            <a:r>
              <a:rPr lang="en-US" dirty="0" smtClean="0"/>
              <a:t>Defining a new function does not make the function run. To do that we need a by a function call. Function calls contain the name of the function to be executed</a:t>
            </a:r>
          </a:p>
          <a:p>
            <a:r>
              <a:rPr lang="en-US" dirty="0" smtClean="0"/>
              <a:t>followed list of values, called arguments, which are assigned to the parameters in the function definition. Our first examples have an empty parameter list, so the do function calls not take any arguments. Notice, however, that the parentheses are required in the function call</a:t>
            </a:r>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839200" cy="6705600"/>
          </a:xfrm>
        </p:spPr>
        <p:txBody>
          <a:bodyPr>
            <a:normAutofit lnSpcReduction="10000"/>
          </a:bodyPr>
          <a:lstStyle/>
          <a:p>
            <a:r>
              <a:rPr lang="en-US" dirty="0" smtClean="0">
                <a:solidFill>
                  <a:srgbClr val="FF0000"/>
                </a:solidFill>
              </a:rPr>
              <a:t>Flow of Execution:</a:t>
            </a:r>
          </a:p>
          <a:p>
            <a:r>
              <a:rPr lang="en-US" dirty="0" smtClean="0"/>
              <a:t>In order to ensure that a function is defined before its first use, you have to know the order in which statements are executed, which is called the flow of execution. </a:t>
            </a:r>
          </a:p>
          <a:p>
            <a:endParaRPr lang="en-US" dirty="0" smtClean="0"/>
          </a:p>
          <a:p>
            <a:r>
              <a:rPr lang="en-US" dirty="0" smtClean="0"/>
              <a:t>Execution always begins at the first statement of the program. Statements are executed one at a time, in order from top to bottom. </a:t>
            </a:r>
          </a:p>
          <a:p>
            <a:endParaRPr lang="en-US" dirty="0" smtClean="0"/>
          </a:p>
          <a:p>
            <a:r>
              <a:rPr lang="en-US" dirty="0" smtClean="0"/>
              <a:t>Function definitions do not alter the flow of execution of the program, but remember that statements inside the function are not executed until the function is called.</a:t>
            </a:r>
          </a:p>
          <a:p>
            <a:r>
              <a:rPr lang="en-US" dirty="0" smtClean="0"/>
              <a:t> </a:t>
            </a:r>
          </a:p>
          <a:p>
            <a:r>
              <a:rPr lang="en-US" dirty="0" smtClean="0"/>
              <a:t>Although it is not common, you can define one function inside another. In this case, the inner definition isn’t executed until the outer function is called.</a:t>
            </a:r>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553200"/>
          </a:xfrm>
        </p:spPr>
        <p:txBody>
          <a:bodyPr/>
          <a:lstStyle/>
          <a:p>
            <a:r>
              <a:rPr lang="en-US" b="1" dirty="0" smtClean="0">
                <a:solidFill>
                  <a:srgbClr val="FF0000"/>
                </a:solidFill>
              </a:rPr>
              <a:t>Parameters and Arguments:</a:t>
            </a:r>
          </a:p>
          <a:p>
            <a:r>
              <a:rPr lang="en-US" dirty="0" smtClean="0"/>
              <a:t>Most functions require arguments. </a:t>
            </a:r>
          </a:p>
          <a:p>
            <a:r>
              <a:rPr lang="en-US" b="1" dirty="0" smtClean="0"/>
              <a:t>Arguments </a:t>
            </a:r>
            <a:r>
              <a:rPr lang="en-US" dirty="0" smtClean="0"/>
              <a:t>are values that are input to the function and these contain the data that the function works on.</a:t>
            </a:r>
          </a:p>
          <a:p>
            <a:r>
              <a:rPr lang="en-US" dirty="0" smtClean="0"/>
              <a:t>Some functions take more than one argument.</a:t>
            </a:r>
          </a:p>
          <a:p>
            <a:r>
              <a:rPr lang="en-US" dirty="0" smtClean="0"/>
              <a:t>Inside the function, the values that are passed get assigned to variables called </a:t>
            </a:r>
            <a:r>
              <a:rPr lang="en-US" b="1" dirty="0" smtClean="0"/>
              <a:t>parameters.</a:t>
            </a:r>
            <a:endParaRPr lang="en-US" b="1"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86800" cy="2514600"/>
          </a:xfrm>
        </p:spPr>
        <p:txBody>
          <a:bodyPr/>
          <a:lstStyle/>
          <a:p>
            <a:r>
              <a:rPr lang="en-US" dirty="0" smtClean="0">
                <a:solidFill>
                  <a:srgbClr val="FF0000"/>
                </a:solidFill>
              </a:rPr>
              <a:t>Fruitful functions and Void functions:</a:t>
            </a:r>
          </a:p>
          <a:p>
            <a:r>
              <a:rPr lang="en-US" b="1" dirty="0" smtClean="0"/>
              <a:t>The return statement :</a:t>
            </a:r>
          </a:p>
          <a:p>
            <a:r>
              <a:rPr lang="en-US" dirty="0" smtClean="0"/>
              <a:t>The return statement allows you to terminate the execution of a function before you reach the end. One reason to use it is if you detect an error condition:</a:t>
            </a:r>
            <a:endParaRPr lang="en-US" dirty="0">
              <a:solidFill>
                <a:srgbClr val="FF0000"/>
              </a:solidFill>
            </a:endParaRPr>
          </a:p>
        </p:txBody>
      </p:sp>
      <p:pic>
        <p:nvPicPr>
          <p:cNvPr id="1027" name="Picture 3"/>
          <p:cNvPicPr>
            <a:picLocks noChangeAspect="1" noChangeArrowheads="1"/>
          </p:cNvPicPr>
          <p:nvPr/>
        </p:nvPicPr>
        <p:blipFill>
          <a:blip r:embed="rId2"/>
          <a:srcRect/>
          <a:stretch>
            <a:fillRect/>
          </a:stretch>
        </p:blipFill>
        <p:spPr bwMode="auto">
          <a:xfrm>
            <a:off x="1371600" y="2209800"/>
            <a:ext cx="6096000" cy="2895600"/>
          </a:xfrm>
          <a:prstGeom prst="rect">
            <a:avLst/>
          </a:prstGeom>
          <a:noFill/>
          <a:ln w="9525">
            <a:noFill/>
            <a:miter lim="800000"/>
            <a:headEnd/>
            <a:tailEnd/>
          </a:ln>
          <a:effectLst/>
        </p:spPr>
      </p:pic>
      <p:sp>
        <p:nvSpPr>
          <p:cNvPr id="6" name="Rectangle 5"/>
          <p:cNvSpPr/>
          <p:nvPr/>
        </p:nvSpPr>
        <p:spPr>
          <a:xfrm>
            <a:off x="685800" y="5181600"/>
            <a:ext cx="7696200" cy="1477328"/>
          </a:xfrm>
          <a:prstGeom prst="rect">
            <a:avLst/>
          </a:prstGeom>
        </p:spPr>
        <p:txBody>
          <a:bodyPr wrap="square">
            <a:spAutoFit/>
          </a:bodyPr>
          <a:lstStyle/>
          <a:p>
            <a:r>
              <a:rPr lang="en-US" dirty="0" smtClean="0"/>
              <a:t>The function print square root has a parameter named x. The first thing it does is check whether x is less than 0, in which case it displays an error message and then uses return to exit the function. The flow of execution immediately returns to the caller, and the remaining lines of the function are not executed.</a:t>
            </a:r>
            <a:endParaRPr lang="en-US" dirty="0"/>
          </a:p>
        </p:txBody>
      </p:sp>
      <p:sp>
        <p:nvSpPr>
          <p:cNvPr id="5" name="Slide Number Placeholder 4"/>
          <p:cNvSpPr>
            <a:spLocks noGrp="1"/>
          </p:cNvSpPr>
          <p:nvPr>
            <p:ph type="sldNum" sz="quarter" idx="12"/>
          </p:nvPr>
        </p:nvSpPr>
        <p:spPr/>
        <p:txBody>
          <a:bodyPr/>
          <a:lstStyle/>
          <a:p>
            <a:fld id="{6B773FFE-345F-4176-856D-5D598FDB277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553200"/>
          </a:xfrm>
        </p:spPr>
        <p:txBody>
          <a:bodyPr/>
          <a:lstStyle/>
          <a:p>
            <a:endParaRPr lang="en-US" b="1" dirty="0" smtClean="0"/>
          </a:p>
          <a:p>
            <a:r>
              <a:rPr lang="en-US" b="1" dirty="0" smtClean="0"/>
              <a:t>Fruitful Functions :</a:t>
            </a:r>
          </a:p>
          <a:p>
            <a:endParaRPr lang="en-US" b="1" dirty="0" smtClean="0"/>
          </a:p>
          <a:p>
            <a:r>
              <a:rPr lang="en-US" dirty="0" smtClean="0">
                <a:solidFill>
                  <a:srgbClr val="FF0000"/>
                </a:solidFill>
              </a:rPr>
              <a:t>The functions that returns some value is known as fruitful functions.</a:t>
            </a:r>
          </a:p>
          <a:p>
            <a:endParaRPr lang="en-US" dirty="0" smtClean="0">
              <a:solidFill>
                <a:srgbClr val="FF0000"/>
              </a:solidFill>
            </a:endParaRPr>
          </a:p>
          <a:p>
            <a:endParaRPr lang="en-US" dirty="0" smtClean="0">
              <a:solidFill>
                <a:srgbClr val="FF0000"/>
              </a:solidFill>
            </a:endParaRPr>
          </a:p>
          <a:p>
            <a:r>
              <a:rPr lang="en-US" b="1" dirty="0" smtClean="0"/>
              <a:t>Void Functions :</a:t>
            </a:r>
          </a:p>
          <a:p>
            <a:r>
              <a:rPr lang="en-US" dirty="0" smtClean="0">
                <a:solidFill>
                  <a:srgbClr val="FF0000"/>
                </a:solidFill>
              </a:rPr>
              <a:t>The functions that don’t return any value is known as Void Functions.</a:t>
            </a:r>
          </a:p>
          <a:p>
            <a:endParaRPr lang="en-US" dirty="0" smtClean="0">
              <a:solidFill>
                <a:srgbClr val="FF0000"/>
              </a:solidFill>
            </a:endParaRPr>
          </a:p>
          <a:p>
            <a:r>
              <a:rPr lang="en-US" dirty="0" smtClean="0"/>
              <a:t>you can call one function from within another. This ability is called </a:t>
            </a:r>
            <a:r>
              <a:rPr lang="en-US" b="1" dirty="0" smtClean="0"/>
              <a:t>composition</a:t>
            </a:r>
            <a:endParaRPr lang="en-US" b="1"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2514600"/>
          </a:xfrm>
        </p:spPr>
        <p:txBody>
          <a:bodyPr/>
          <a:lstStyle/>
          <a:p>
            <a:r>
              <a:rPr lang="en-US" b="1" dirty="0" smtClean="0"/>
              <a:t>Boolean functions:</a:t>
            </a:r>
          </a:p>
          <a:p>
            <a:r>
              <a:rPr lang="en-US" dirty="0" smtClean="0"/>
              <a:t>Functions can return boolean values, which is often convenient for hiding complicated tests inside functions. For example:</a:t>
            </a:r>
          </a:p>
          <a:p>
            <a:endParaRPr lang="en-US" b="1" dirty="0"/>
          </a:p>
        </p:txBody>
      </p:sp>
      <p:pic>
        <p:nvPicPr>
          <p:cNvPr id="2050" name="Picture 2"/>
          <p:cNvPicPr>
            <a:picLocks noChangeAspect="1" noChangeArrowheads="1"/>
          </p:cNvPicPr>
          <p:nvPr/>
        </p:nvPicPr>
        <p:blipFill>
          <a:blip r:embed="rId2"/>
          <a:srcRect/>
          <a:stretch>
            <a:fillRect/>
          </a:stretch>
        </p:blipFill>
        <p:spPr bwMode="auto">
          <a:xfrm>
            <a:off x="1219200" y="2057400"/>
            <a:ext cx="6477000" cy="3200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B773FFE-345F-4176-856D-5D598FDB277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6400800"/>
          </a:xfrm>
        </p:spPr>
        <p:txBody>
          <a:bodyPr/>
          <a:lstStyle/>
          <a:p>
            <a:endParaRPr lang="en-US" dirty="0" smtClean="0">
              <a:solidFill>
                <a:srgbClr val="FF0000"/>
              </a:solidFill>
            </a:endParaRPr>
          </a:p>
          <a:p>
            <a:r>
              <a:rPr lang="en-US" dirty="0" smtClean="0">
                <a:solidFill>
                  <a:srgbClr val="FF0000"/>
                </a:solidFill>
              </a:rPr>
              <a:t>Special Note : </a:t>
            </a:r>
          </a:p>
          <a:p>
            <a:r>
              <a:rPr lang="en-US" dirty="0" smtClean="0"/>
              <a:t>You can some  use built-in functions in python without any import .(for </a:t>
            </a:r>
            <a:r>
              <a:rPr lang="en-US" dirty="0" err="1" smtClean="0"/>
              <a:t>e.g</a:t>
            </a:r>
            <a:r>
              <a:rPr lang="en-US" dirty="0" smtClean="0"/>
              <a:t> . abs)</a:t>
            </a:r>
          </a:p>
          <a:p>
            <a:r>
              <a:rPr lang="en-US" dirty="0" smtClean="0"/>
              <a:t>You can use that on command prompt directly also.</a:t>
            </a:r>
          </a:p>
          <a:p>
            <a:r>
              <a:rPr lang="en-US" dirty="0" smtClean="0"/>
              <a:t>For some functions you need to import that function based module  for </a:t>
            </a:r>
            <a:r>
              <a:rPr lang="en-US" dirty="0" err="1" smtClean="0"/>
              <a:t>e.g</a:t>
            </a:r>
            <a:r>
              <a:rPr lang="en-US" dirty="0" smtClean="0"/>
              <a:t>  suppose you want to calculate ceiling value of a number using ceil function you need to import math module first .</a:t>
            </a:r>
          </a:p>
          <a:p>
            <a:pPr algn="ctr">
              <a:buNone/>
            </a:pPr>
            <a:r>
              <a:rPr lang="en-US" dirty="0" smtClean="0">
                <a:solidFill>
                  <a:srgbClr val="FF0000"/>
                </a:solidFill>
              </a:rPr>
              <a:t>import math # This will import math module</a:t>
            </a:r>
          </a:p>
          <a:p>
            <a:pPr algn="ctr">
              <a:buNone/>
            </a:pPr>
            <a:r>
              <a:rPr lang="en-US" dirty="0" smtClean="0">
                <a:solidFill>
                  <a:srgbClr val="FF0000"/>
                </a:solidFill>
              </a:rPr>
              <a:t>print ("</a:t>
            </a:r>
            <a:r>
              <a:rPr lang="en-US" dirty="0" err="1" smtClean="0">
                <a:solidFill>
                  <a:srgbClr val="FF0000"/>
                </a:solidFill>
              </a:rPr>
              <a:t>math.ceil</a:t>
            </a:r>
            <a:r>
              <a:rPr lang="en-US" dirty="0" smtClean="0">
                <a:solidFill>
                  <a:srgbClr val="FF0000"/>
                </a:solidFill>
              </a:rPr>
              <a:t>(-45.17) : ", </a:t>
            </a:r>
            <a:r>
              <a:rPr lang="en-US" dirty="0" err="1" smtClean="0">
                <a:solidFill>
                  <a:srgbClr val="FF0000"/>
                </a:solidFill>
              </a:rPr>
              <a:t>math.ceil</a:t>
            </a:r>
            <a:r>
              <a:rPr lang="en-US" dirty="0" smtClean="0">
                <a:solidFill>
                  <a:srgbClr val="FF0000"/>
                </a:solidFill>
              </a:rPr>
              <a:t>(-45.17))</a:t>
            </a:r>
          </a:p>
          <a:p>
            <a:r>
              <a:rPr lang="en-US" dirty="0" smtClean="0"/>
              <a:t>If you use this kind functions directly with its module importing you will get error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400800"/>
          </a:xfrm>
        </p:spPr>
        <p:txBody>
          <a:bodyPr/>
          <a:lstStyle/>
          <a:p>
            <a:r>
              <a:rPr lang="en-US" b="1" dirty="0" smtClean="0">
                <a:solidFill>
                  <a:srgbClr val="FF0000"/>
                </a:solidFill>
              </a:rPr>
              <a:t>Void Functions:</a:t>
            </a:r>
          </a:p>
          <a:p>
            <a:r>
              <a:rPr lang="en-US" dirty="0" smtClean="0"/>
              <a:t>Void functions are functions, like ‘</a:t>
            </a:r>
            <a:r>
              <a:rPr lang="en-US" dirty="0" err="1" smtClean="0"/>
              <a:t>print_twice</a:t>
            </a:r>
            <a:r>
              <a:rPr lang="en-US" dirty="0" smtClean="0"/>
              <a:t>’ (that we defined earlier), that perform an action (either display something on the screen or perform some other action). However, they do not return a value.</a:t>
            </a:r>
          </a:p>
          <a:p>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3276600"/>
          </a:xfrm>
        </p:spPr>
        <p:txBody>
          <a:bodyPr/>
          <a:lstStyle/>
          <a:p>
            <a:r>
              <a:rPr lang="en-US" b="1" dirty="0" smtClean="0"/>
              <a:t>Importing with from:</a:t>
            </a:r>
          </a:p>
          <a:p>
            <a:r>
              <a:rPr lang="en-US" dirty="0" smtClean="0"/>
              <a:t>We can use functions in modules in three different ways:</a:t>
            </a:r>
          </a:p>
          <a:p>
            <a:r>
              <a:rPr lang="en-US" b="1" dirty="0" smtClean="0">
                <a:solidFill>
                  <a:srgbClr val="FF0000"/>
                </a:solidFill>
              </a:rPr>
              <a:t>Import a module object in Python:</a:t>
            </a:r>
          </a:p>
          <a:p>
            <a:r>
              <a:rPr lang="en-US" dirty="0" smtClean="0"/>
              <a:t>If you import math, you get a module object named math. The module object contains constants like pi and functions like sin and exp.</a:t>
            </a:r>
          </a:p>
          <a:p>
            <a:endParaRPr lang="en-US" dirty="0"/>
          </a:p>
        </p:txBody>
      </p:sp>
      <p:pic>
        <p:nvPicPr>
          <p:cNvPr id="3075" name="Picture 3"/>
          <p:cNvPicPr>
            <a:picLocks noChangeAspect="1" noChangeArrowheads="1"/>
          </p:cNvPicPr>
          <p:nvPr/>
        </p:nvPicPr>
        <p:blipFill>
          <a:blip r:embed="rId2"/>
          <a:srcRect/>
          <a:stretch>
            <a:fillRect/>
          </a:stretch>
        </p:blipFill>
        <p:spPr bwMode="auto">
          <a:xfrm>
            <a:off x="2133600" y="3276600"/>
            <a:ext cx="4648200" cy="2819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B773FFE-345F-4176-856D-5D598FDB277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1066800"/>
          </a:xfrm>
        </p:spPr>
        <p:txBody>
          <a:bodyPr/>
          <a:lstStyle/>
          <a:p>
            <a:r>
              <a:rPr lang="en-US" dirty="0" smtClean="0">
                <a:solidFill>
                  <a:srgbClr val="FF0000"/>
                </a:solidFill>
              </a:rPr>
              <a:t>Import an object </a:t>
            </a:r>
            <a:r>
              <a:rPr lang="en-US" b="1" dirty="0" smtClean="0"/>
              <a:t>from</a:t>
            </a:r>
            <a:r>
              <a:rPr lang="en-US" dirty="0" smtClean="0">
                <a:solidFill>
                  <a:srgbClr val="FF0000"/>
                </a:solidFill>
              </a:rPr>
              <a:t> a module in Python:</a:t>
            </a:r>
          </a:p>
          <a:p>
            <a:endParaRPr lang="en-US" dirty="0"/>
          </a:p>
        </p:txBody>
      </p:sp>
      <p:pic>
        <p:nvPicPr>
          <p:cNvPr id="4099" name="Picture 3"/>
          <p:cNvPicPr>
            <a:picLocks noChangeAspect="1" noChangeArrowheads="1"/>
          </p:cNvPicPr>
          <p:nvPr/>
        </p:nvPicPr>
        <p:blipFill>
          <a:blip r:embed="rId2"/>
          <a:srcRect/>
          <a:stretch>
            <a:fillRect/>
          </a:stretch>
        </p:blipFill>
        <p:spPr bwMode="auto">
          <a:xfrm>
            <a:off x="1143000" y="838200"/>
            <a:ext cx="6705600" cy="3733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B773FFE-345F-4176-856D-5D598FDB277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lstStyle/>
          <a:p>
            <a:r>
              <a:rPr lang="en-US" dirty="0" smtClean="0">
                <a:solidFill>
                  <a:srgbClr val="FF0000"/>
                </a:solidFill>
              </a:rPr>
              <a:t>Import all objects </a:t>
            </a:r>
            <a:r>
              <a:rPr lang="en-US" dirty="0" smtClean="0"/>
              <a:t>from</a:t>
            </a:r>
            <a:r>
              <a:rPr lang="en-US" dirty="0" smtClean="0">
                <a:solidFill>
                  <a:srgbClr val="FF0000"/>
                </a:solidFill>
              </a:rPr>
              <a:t> a module in Python :</a:t>
            </a:r>
          </a:p>
          <a:p>
            <a:endParaRPr lang="en-US" dirty="0" smtClean="0">
              <a:solidFill>
                <a:srgbClr val="FF0000"/>
              </a:solidFill>
            </a:endParaRPr>
          </a:p>
          <a:p>
            <a:r>
              <a:rPr lang="en-US" dirty="0" smtClean="0"/>
              <a:t>&gt;&gt;&gt; from math import*</a:t>
            </a:r>
          </a:p>
          <a:p>
            <a:endParaRPr lang="en-US" dirty="0" smtClean="0"/>
          </a:p>
          <a:p>
            <a:r>
              <a:rPr lang="en-US" dirty="0" smtClean="0"/>
              <a:t>The advantage of importing everything from the math module is that your code can be more concise.</a:t>
            </a:r>
          </a:p>
          <a:p>
            <a:r>
              <a:rPr lang="en-US" dirty="0" smtClean="0"/>
              <a:t> </a:t>
            </a:r>
          </a:p>
          <a:p>
            <a:r>
              <a:rPr lang="en-US" dirty="0" smtClean="0"/>
              <a:t>The disadvantage is that there might be conflicts between names defined in different modules, or between a name from a module and one of your variables.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6B773FFE-345F-4176-856D-5D598FDB277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248400"/>
          </a:xfrm>
        </p:spPr>
        <p:txBody>
          <a:bodyPr>
            <a:normAutofit/>
          </a:bodyPr>
          <a:lstStyle/>
          <a:p>
            <a:r>
              <a:rPr lang="en-US" b="1" dirty="0" smtClean="0"/>
              <a:t>Recursion:</a:t>
            </a:r>
          </a:p>
          <a:p>
            <a:pPr algn="just"/>
            <a:r>
              <a:rPr lang="en-US" sz="2400" dirty="0" smtClean="0"/>
              <a:t>Recursion is a way of programming or coding a problem, in which a function calls itself one or more times in its body. Usually, it is returning the return value of this function call. If a function definition fulfils the condition of recursion, we call this function a recursive function.</a:t>
            </a:r>
          </a:p>
          <a:p>
            <a:pPr algn="just"/>
            <a:r>
              <a:rPr lang="en-US" sz="2400" b="1" dirty="0" smtClean="0"/>
              <a:t>Termination condition: </a:t>
            </a:r>
            <a:r>
              <a:rPr lang="en-US" sz="2400" dirty="0" smtClean="0"/>
              <a:t>A recursive function has to terminate to be used in a program. </a:t>
            </a:r>
          </a:p>
          <a:p>
            <a:pPr algn="just"/>
            <a:r>
              <a:rPr lang="en-US" sz="2400" dirty="0" smtClean="0"/>
              <a:t>A recursive function terminates, if with every recursive call the solution of the problem is downsized and moves towards a base case. </a:t>
            </a:r>
          </a:p>
          <a:p>
            <a:pPr algn="just"/>
            <a:r>
              <a:rPr lang="en-US" sz="2400" dirty="0" smtClean="0"/>
              <a:t>A base case is a case, where the problem can be solved without further recursion. </a:t>
            </a:r>
          </a:p>
          <a:p>
            <a:pPr algn="just"/>
            <a:r>
              <a:rPr lang="en-US" sz="2400" dirty="0" smtClean="0"/>
              <a:t>A recursion can lead to an infinite loop, if the base case is not met in the calls.</a:t>
            </a:r>
            <a:endParaRPr lang="en-US" sz="2400"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1905000"/>
          </a:xfrm>
        </p:spPr>
        <p:txBody>
          <a:bodyPr/>
          <a:lstStyle/>
          <a:p>
            <a:r>
              <a:rPr lang="en-US" b="1" dirty="0" smtClean="0"/>
              <a:t>Recursion functions in Python:</a:t>
            </a:r>
          </a:p>
          <a:p>
            <a:r>
              <a:rPr lang="en-US" dirty="0" smtClean="0"/>
              <a:t> Now we come to implement the factorial in Python. It's as easy and elegant as the mathematical definition.</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685800" y="1524000"/>
            <a:ext cx="7772400" cy="5029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B773FFE-345F-4176-856D-5D598FDB277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6477000"/>
          </a:xfrm>
        </p:spPr>
        <p:txBody>
          <a:bodyPr>
            <a:normAutofit/>
          </a:bodyPr>
          <a:lstStyle/>
          <a:p>
            <a:r>
              <a:rPr lang="en-US" b="1" dirty="0" smtClean="0"/>
              <a:t>STRINGS:</a:t>
            </a:r>
          </a:p>
          <a:p>
            <a:r>
              <a:rPr lang="en-US" dirty="0" smtClean="0"/>
              <a:t>A String Is A sequence of Characters Strings in Python are identified as a contiguous set of characters represented in the quotation marks. </a:t>
            </a:r>
          </a:p>
          <a:p>
            <a:endParaRPr lang="en-US" dirty="0" smtClean="0"/>
          </a:p>
          <a:p>
            <a:r>
              <a:rPr lang="en-US" dirty="0" smtClean="0"/>
              <a:t>Python allows either pair of single or double quotes. Subsets of strings can be taken using the slice operator ([ ] and [:]) with indexes starting at 0 in the beginning of the string and working their way from -1 to the end.</a:t>
            </a:r>
            <a:endParaRPr lang="en-US" smtClean="0"/>
          </a:p>
          <a:p>
            <a:endParaRPr lang="en-US" dirty="0" smtClean="0"/>
          </a:p>
          <a:p>
            <a:r>
              <a:rPr lang="en-US" dirty="0" smtClean="0"/>
              <a:t> The plus (+) sign is the string concatenation operator and the asterisk (*) is repetition operator</a:t>
            </a:r>
            <a:endParaRPr lang="en-US" b="1"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762000" y="609600"/>
            <a:ext cx="7391400" cy="5334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B773FFE-345F-4176-856D-5D598FDB277E}"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458200" cy="6477000"/>
          </a:xfrm>
        </p:spPr>
        <p:txBody>
          <a:bodyPr>
            <a:normAutofit/>
          </a:bodyPr>
          <a:lstStyle/>
          <a:p>
            <a:r>
              <a:rPr lang="en-US" b="1" dirty="0" smtClean="0">
                <a:solidFill>
                  <a:srgbClr val="FF0000"/>
                </a:solidFill>
              </a:rPr>
              <a:t>Traversal as a For </a:t>
            </a:r>
            <a:r>
              <a:rPr lang="en-US" b="1" dirty="0" smtClean="0">
                <a:solidFill>
                  <a:srgbClr val="FF0000"/>
                </a:solidFill>
              </a:rPr>
              <a:t>Loop:</a:t>
            </a:r>
          </a:p>
          <a:p>
            <a:r>
              <a:rPr lang="en-US" dirty="0" smtClean="0"/>
              <a:t>A lot of computations involve processing a string one </a:t>
            </a:r>
            <a:r>
              <a:rPr lang="en-US" dirty="0" smtClean="0"/>
              <a:t>character  </a:t>
            </a:r>
            <a:r>
              <a:rPr lang="en-US" dirty="0" smtClean="0"/>
              <a:t>at a time. </a:t>
            </a:r>
            <a:endParaRPr lang="en-US" dirty="0" smtClean="0"/>
          </a:p>
          <a:p>
            <a:r>
              <a:rPr lang="en-US" dirty="0" smtClean="0"/>
              <a:t>Often </a:t>
            </a:r>
            <a:r>
              <a:rPr lang="en-US" dirty="0" smtClean="0"/>
              <a:t>they start at the beginning, select each character in turn, do something to it, and continue until the end. </a:t>
            </a:r>
            <a:endParaRPr lang="en-US" dirty="0" smtClean="0"/>
          </a:p>
          <a:p>
            <a:r>
              <a:rPr lang="en-US" dirty="0" smtClean="0"/>
              <a:t>This </a:t>
            </a:r>
            <a:r>
              <a:rPr lang="en-US" dirty="0" smtClean="0"/>
              <a:t>pattern of processing is called a traversal. </a:t>
            </a:r>
            <a:endParaRPr lang="en-US" dirty="0" smtClean="0"/>
          </a:p>
          <a:p>
            <a:r>
              <a:rPr lang="en-US" dirty="0" smtClean="0"/>
              <a:t>Python </a:t>
            </a:r>
            <a:r>
              <a:rPr lang="en-US" dirty="0" smtClean="0"/>
              <a:t>provides a very useful language feature for traversing many compound types— the for loop</a:t>
            </a:r>
            <a:r>
              <a:rPr lang="en-US" dirty="0" smtClean="0"/>
              <a:t>:</a:t>
            </a:r>
          </a:p>
          <a:p>
            <a:r>
              <a:rPr lang="en-US" dirty="0" smtClean="0">
                <a:solidFill>
                  <a:srgbClr val="FF0000"/>
                </a:solidFill>
              </a:rPr>
              <a:t>&gt;&gt;&gt; fruit ='banana' </a:t>
            </a:r>
            <a:endParaRPr lang="en-US" dirty="0" smtClean="0">
              <a:solidFill>
                <a:srgbClr val="FF0000"/>
              </a:solidFill>
            </a:endParaRPr>
          </a:p>
          <a:p>
            <a:r>
              <a:rPr lang="en-US" dirty="0" smtClean="0">
                <a:solidFill>
                  <a:srgbClr val="FF0000"/>
                </a:solidFill>
              </a:rPr>
              <a:t>&gt;&gt;&gt; </a:t>
            </a:r>
            <a:r>
              <a:rPr lang="en-US" dirty="0" smtClean="0">
                <a:solidFill>
                  <a:srgbClr val="FF0000"/>
                </a:solidFill>
              </a:rPr>
              <a:t>for char in fruit</a:t>
            </a:r>
            <a:r>
              <a:rPr lang="en-US" dirty="0" smtClean="0">
                <a:solidFill>
                  <a:srgbClr val="FF0000"/>
                </a:solidFill>
              </a:rPr>
              <a:t>:</a:t>
            </a:r>
          </a:p>
          <a:p>
            <a:r>
              <a:rPr lang="en-US" dirty="0" smtClean="0">
                <a:solidFill>
                  <a:srgbClr val="FF0000"/>
                </a:solidFill>
              </a:rPr>
              <a:t> </a:t>
            </a:r>
            <a:r>
              <a:rPr lang="en-US" dirty="0" smtClean="0">
                <a:solidFill>
                  <a:srgbClr val="FF0000"/>
                </a:solidFill>
              </a:rPr>
              <a:t>          </a:t>
            </a:r>
            <a:r>
              <a:rPr lang="en-US" dirty="0" smtClean="0">
                <a:solidFill>
                  <a:srgbClr val="FF0000"/>
                </a:solidFill>
              </a:rPr>
              <a:t>print(char</a:t>
            </a:r>
            <a:r>
              <a:rPr lang="en-US" dirty="0" smtClean="0">
                <a:solidFill>
                  <a:srgbClr val="FF0000"/>
                </a:solidFill>
              </a:rPr>
              <a:t>)</a:t>
            </a:r>
          </a:p>
          <a:p>
            <a:r>
              <a:rPr lang="en-US" sz="1600" dirty="0" smtClean="0"/>
              <a:t>The above piece of code can be understood as an abbreviated version of an English sentence: “For each character in the string fruit, print out the character”. The for loop is an example of an </a:t>
            </a:r>
            <a:r>
              <a:rPr lang="en-US" sz="1600" dirty="0" err="1" smtClean="0"/>
              <a:t>iterator</a:t>
            </a:r>
            <a:r>
              <a:rPr lang="en-US" sz="1600" dirty="0" smtClean="0"/>
              <a:t>: something that visits or selects every element in a structure (in this case a string), usually in turn. The for loop also works on other compound types such as lists and </a:t>
            </a:r>
            <a:r>
              <a:rPr lang="en-US" sz="1600" dirty="0" err="1" smtClean="0"/>
              <a:t>tuples</a:t>
            </a:r>
            <a:r>
              <a:rPr lang="en-US" sz="1600" dirty="0" smtClean="0"/>
              <a:t>, which we will look at later.</a:t>
            </a:r>
            <a:endParaRPr lang="en-US" sz="1600"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normAutofit lnSpcReduction="10000"/>
          </a:bodyPr>
          <a:lstStyle/>
          <a:p>
            <a:r>
              <a:rPr lang="en-US" dirty="0" smtClean="0">
                <a:solidFill>
                  <a:srgbClr val="FF0000"/>
                </a:solidFill>
              </a:rPr>
              <a:t>prefixes = "</a:t>
            </a:r>
            <a:r>
              <a:rPr lang="en-US" dirty="0" smtClean="0">
                <a:solidFill>
                  <a:srgbClr val="FF0000"/>
                </a:solidFill>
              </a:rPr>
              <a:t>JKLMNOPQ“</a:t>
            </a:r>
          </a:p>
          <a:p>
            <a:r>
              <a:rPr lang="en-US" dirty="0" smtClean="0">
                <a:solidFill>
                  <a:srgbClr val="FF0000"/>
                </a:solidFill>
              </a:rPr>
              <a:t>  suffix </a:t>
            </a:r>
            <a:r>
              <a:rPr lang="en-US" dirty="0" smtClean="0">
                <a:solidFill>
                  <a:srgbClr val="FF0000"/>
                </a:solidFill>
              </a:rPr>
              <a:t>= "</a:t>
            </a:r>
            <a:r>
              <a:rPr lang="en-US" dirty="0" err="1" smtClean="0">
                <a:solidFill>
                  <a:srgbClr val="FF0000"/>
                </a:solidFill>
              </a:rPr>
              <a:t>ack</a:t>
            </a:r>
            <a:r>
              <a:rPr lang="en-US" dirty="0" smtClean="0">
                <a:solidFill>
                  <a:srgbClr val="FF0000"/>
                </a:solidFill>
              </a:rPr>
              <a:t>“</a:t>
            </a:r>
          </a:p>
          <a:p>
            <a:r>
              <a:rPr lang="en-US" dirty="0" smtClean="0">
                <a:solidFill>
                  <a:srgbClr val="FF0000"/>
                </a:solidFill>
              </a:rPr>
              <a:t> </a:t>
            </a:r>
            <a:r>
              <a:rPr lang="en-US" dirty="0" smtClean="0">
                <a:solidFill>
                  <a:srgbClr val="FF0000"/>
                </a:solidFill>
              </a:rPr>
              <a:t>for letter in prefixes: </a:t>
            </a:r>
            <a:r>
              <a:rPr lang="en-US" dirty="0" smtClean="0">
                <a:solidFill>
                  <a:srgbClr val="FF0000"/>
                </a:solidFill>
              </a:rPr>
              <a:t> </a:t>
            </a:r>
          </a:p>
          <a:p>
            <a:r>
              <a:rPr lang="en-US" dirty="0" smtClean="0">
                <a:solidFill>
                  <a:srgbClr val="FF0000"/>
                </a:solidFill>
              </a:rPr>
              <a:t> </a:t>
            </a:r>
            <a:r>
              <a:rPr lang="en-US" dirty="0" smtClean="0">
                <a:solidFill>
                  <a:srgbClr val="FF0000"/>
                </a:solidFill>
              </a:rPr>
              <a:t>     print </a:t>
            </a:r>
            <a:r>
              <a:rPr lang="en-US" dirty="0" smtClean="0">
                <a:solidFill>
                  <a:srgbClr val="FF0000"/>
                </a:solidFill>
              </a:rPr>
              <a:t>letter + </a:t>
            </a:r>
            <a:r>
              <a:rPr lang="en-US" dirty="0" smtClean="0">
                <a:solidFill>
                  <a:srgbClr val="FF0000"/>
                </a:solidFill>
              </a:rPr>
              <a:t>suffix</a:t>
            </a:r>
          </a:p>
          <a:p>
            <a:r>
              <a:rPr lang="en-US" dirty="0" smtClean="0"/>
              <a:t>The output of this program is</a:t>
            </a:r>
            <a:r>
              <a:rPr lang="en-US" dirty="0" smtClean="0"/>
              <a:t>:</a:t>
            </a:r>
          </a:p>
          <a:p>
            <a:r>
              <a:rPr lang="en-US" dirty="0" smtClean="0"/>
              <a:t>Jack </a:t>
            </a:r>
            <a:endParaRPr lang="en-US" dirty="0" smtClean="0"/>
          </a:p>
          <a:p>
            <a:r>
              <a:rPr lang="en-US" dirty="0" err="1" smtClean="0"/>
              <a:t>Kack</a:t>
            </a:r>
            <a:r>
              <a:rPr lang="en-US" dirty="0" smtClean="0"/>
              <a:t> </a:t>
            </a:r>
          </a:p>
          <a:p>
            <a:r>
              <a:rPr lang="en-US" dirty="0" smtClean="0"/>
              <a:t>Lack </a:t>
            </a:r>
          </a:p>
          <a:p>
            <a:r>
              <a:rPr lang="en-US" dirty="0" smtClean="0"/>
              <a:t>Mack </a:t>
            </a:r>
          </a:p>
          <a:p>
            <a:r>
              <a:rPr lang="en-US" dirty="0" err="1" smtClean="0"/>
              <a:t>Nack</a:t>
            </a:r>
            <a:r>
              <a:rPr lang="en-US" dirty="0" smtClean="0"/>
              <a:t> </a:t>
            </a:r>
          </a:p>
          <a:p>
            <a:r>
              <a:rPr lang="en-US" dirty="0" err="1" smtClean="0"/>
              <a:t>Nack</a:t>
            </a:r>
            <a:r>
              <a:rPr lang="en-US" dirty="0" smtClean="0"/>
              <a:t> </a:t>
            </a:r>
          </a:p>
          <a:p>
            <a:r>
              <a:rPr lang="en-US" dirty="0" err="1" smtClean="0"/>
              <a:t>Oack</a:t>
            </a:r>
            <a:r>
              <a:rPr lang="en-US" dirty="0" smtClean="0"/>
              <a:t> </a:t>
            </a:r>
          </a:p>
          <a:p>
            <a:r>
              <a:rPr lang="en-US" dirty="0" smtClean="0"/>
              <a:t>Pack </a:t>
            </a:r>
          </a:p>
          <a:p>
            <a:r>
              <a:rPr lang="en-US" dirty="0" err="1" smtClean="0"/>
              <a:t>Qack</a:t>
            </a:r>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91600" cy="6858000"/>
          </a:xfrm>
        </p:spPr>
        <p:txBody>
          <a:bodyPr>
            <a:normAutofit/>
          </a:bodyPr>
          <a:lstStyle/>
          <a:p>
            <a:r>
              <a:rPr lang="en-US" dirty="0" smtClean="0">
                <a:latin typeface="Verdana" pitchFamily="34" charset="0"/>
                <a:ea typeface="Verdana" pitchFamily="34" charset="0"/>
              </a:rPr>
              <a:t>The syntax of a function call is simply</a:t>
            </a:r>
          </a:p>
          <a:p>
            <a:endParaRPr lang="en-US" dirty="0" smtClean="0">
              <a:latin typeface="Verdana" pitchFamily="34" charset="0"/>
              <a:ea typeface="Verdana" pitchFamily="34" charset="0"/>
            </a:endParaRPr>
          </a:p>
          <a:p>
            <a:r>
              <a:rPr lang="en-US" dirty="0" smtClean="0">
                <a:solidFill>
                  <a:srgbClr val="FF0000"/>
                </a:solidFill>
                <a:latin typeface="Verdana" pitchFamily="34" charset="0"/>
                <a:ea typeface="Verdana" pitchFamily="34" charset="0"/>
              </a:rPr>
              <a:t>FUNCTION NAME(ARGUMENTS)</a:t>
            </a:r>
          </a:p>
          <a:p>
            <a:endParaRPr lang="en-US" dirty="0" smtClean="0">
              <a:solidFill>
                <a:srgbClr val="FF0000"/>
              </a:solidFill>
              <a:latin typeface="Verdana" pitchFamily="34" charset="0"/>
              <a:ea typeface="Verdana" pitchFamily="34" charset="0"/>
            </a:endParaRPr>
          </a:p>
          <a:p>
            <a:r>
              <a:rPr lang="en-US" dirty="0" smtClean="0">
                <a:latin typeface="Verdana" pitchFamily="34" charset="0"/>
                <a:ea typeface="Verdana" pitchFamily="34" charset="0"/>
              </a:rPr>
              <a:t>Not all functions take an argument, and some take more than one (in which case the arguments are separated by commas).</a:t>
            </a:r>
          </a:p>
          <a:p>
            <a:endParaRPr lang="en-US" dirty="0" smtClean="0">
              <a:latin typeface="Verdana" pitchFamily="34" charset="0"/>
              <a:ea typeface="Verdana" pitchFamily="34" charset="0"/>
            </a:endParaRPr>
          </a:p>
          <a:p>
            <a:r>
              <a:rPr lang="en-US" dirty="0" smtClean="0">
                <a:latin typeface="Verdana" pitchFamily="34" charset="0"/>
                <a:ea typeface="Verdana" pitchFamily="34" charset="0"/>
              </a:rPr>
              <a:t>The value or variable, which is called the argument of the function, has to be enclosed in parentheses.</a:t>
            </a:r>
          </a:p>
          <a:p>
            <a:endParaRPr lang="en-US" dirty="0" smtClean="0">
              <a:latin typeface="Verdana" pitchFamily="34" charset="0"/>
              <a:ea typeface="Verdana" pitchFamily="34" charset="0"/>
            </a:endParaRPr>
          </a:p>
          <a:p>
            <a:r>
              <a:rPr lang="en-US" dirty="0" smtClean="0">
                <a:latin typeface="Verdana" pitchFamily="34" charset="0"/>
                <a:ea typeface="Verdana" pitchFamily="34" charset="0"/>
              </a:rPr>
              <a:t> It is common to say that a function “takes” an argument and “returns” a result.</a:t>
            </a:r>
          </a:p>
          <a:p>
            <a:endParaRPr lang="en-US" dirty="0" smtClean="0">
              <a:latin typeface="Verdana" pitchFamily="34" charset="0"/>
              <a:ea typeface="Verdana" pitchFamily="34" charset="0"/>
            </a:endParaRPr>
          </a:p>
          <a:p>
            <a:r>
              <a:rPr lang="en-US" dirty="0" smtClean="0">
                <a:latin typeface="Verdana" pitchFamily="34" charset="0"/>
                <a:ea typeface="Verdana" pitchFamily="34" charset="0"/>
              </a:rPr>
              <a:t> The result is called the </a:t>
            </a:r>
            <a:r>
              <a:rPr lang="en-US" dirty="0" smtClean="0">
                <a:solidFill>
                  <a:srgbClr val="FF0000"/>
                </a:solidFill>
                <a:latin typeface="Verdana" pitchFamily="34" charset="0"/>
                <a:ea typeface="Verdana" pitchFamily="34" charset="0"/>
              </a:rPr>
              <a:t>return value</a:t>
            </a:r>
            <a:r>
              <a:rPr lang="en-US" dirty="0" smtClean="0">
                <a:latin typeface="Verdana" pitchFamily="34" charset="0"/>
                <a:ea typeface="Verdana" pitchFamily="34" charset="0"/>
              </a:rPr>
              <a:t>.</a:t>
            </a:r>
            <a:endParaRPr lang="en-US" dirty="0">
              <a:latin typeface="Verdana" pitchFamily="34" charset="0"/>
              <a:ea typeface="Verdana" pitchFamily="34" charset="0"/>
            </a:endParaRPr>
          </a:p>
        </p:txBody>
      </p:sp>
      <p:sp>
        <p:nvSpPr>
          <p:cNvPr id="4" name="Slide Number Placeholder 3"/>
          <p:cNvSpPr>
            <a:spLocks noGrp="1"/>
          </p:cNvSpPr>
          <p:nvPr>
            <p:ph type="sldNum" sz="quarter" idx="12"/>
          </p:nvPr>
        </p:nvSpPr>
        <p:spPr/>
        <p:txBody>
          <a:bodyPr/>
          <a:lstStyle/>
          <a:p>
            <a:fld id="{6B773FFE-345F-4176-856D-5D598FDB277E}"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lstStyle/>
          <a:p>
            <a:r>
              <a:rPr lang="en-US" b="1" u="sng" dirty="0" smtClean="0"/>
              <a:t>String </a:t>
            </a:r>
            <a:r>
              <a:rPr lang="en-US" b="1" u="sng" dirty="0" smtClean="0"/>
              <a:t>Slices:</a:t>
            </a:r>
          </a:p>
          <a:p>
            <a:r>
              <a:rPr lang="en-US" dirty="0" smtClean="0"/>
              <a:t>A substring of a string is called a </a:t>
            </a:r>
            <a:r>
              <a:rPr lang="en-US" dirty="0" smtClean="0">
                <a:solidFill>
                  <a:srgbClr val="FF0000"/>
                </a:solidFill>
              </a:rPr>
              <a:t>slice. </a:t>
            </a:r>
            <a:endParaRPr lang="en-US" dirty="0" smtClean="0">
              <a:solidFill>
                <a:srgbClr val="FF0000"/>
              </a:solidFill>
            </a:endParaRPr>
          </a:p>
          <a:p>
            <a:r>
              <a:rPr lang="en-US" dirty="0" smtClean="0"/>
              <a:t>Selecting </a:t>
            </a:r>
            <a:r>
              <a:rPr lang="en-US" dirty="0" smtClean="0"/>
              <a:t>a slice is similar to selecting a character</a:t>
            </a:r>
            <a:r>
              <a:rPr lang="en-US" dirty="0" smtClean="0"/>
              <a:t>:</a:t>
            </a:r>
          </a:p>
          <a:p>
            <a:r>
              <a:rPr lang="en-US" dirty="0" smtClean="0"/>
              <a:t>&gt;&gt;&gt; s = "Peter, Paul, and Mary" </a:t>
            </a:r>
            <a:endParaRPr lang="en-US" dirty="0" smtClean="0"/>
          </a:p>
          <a:p>
            <a:r>
              <a:rPr lang="en-US" dirty="0" smtClean="0"/>
              <a:t>&gt;&gt;&gt; </a:t>
            </a:r>
            <a:r>
              <a:rPr lang="en-US" dirty="0" smtClean="0"/>
              <a:t>print(s[0:5]) </a:t>
            </a:r>
            <a:endParaRPr lang="en-US" dirty="0" smtClean="0"/>
          </a:p>
          <a:p>
            <a:r>
              <a:rPr lang="en-US" dirty="0" smtClean="0"/>
              <a:t>       Peter </a:t>
            </a:r>
          </a:p>
          <a:p>
            <a:r>
              <a:rPr lang="en-US" dirty="0" smtClean="0"/>
              <a:t>&gt;&gt;&gt; </a:t>
            </a:r>
            <a:r>
              <a:rPr lang="en-US" dirty="0" smtClean="0"/>
              <a:t>print(s[7:11]) </a:t>
            </a:r>
            <a:endParaRPr lang="en-US" dirty="0" smtClean="0"/>
          </a:p>
          <a:p>
            <a:r>
              <a:rPr lang="en-US" dirty="0" smtClean="0"/>
              <a:t> </a:t>
            </a:r>
            <a:r>
              <a:rPr lang="en-US" dirty="0" smtClean="0"/>
              <a:t>    Paul </a:t>
            </a:r>
          </a:p>
          <a:p>
            <a:r>
              <a:rPr lang="en-US" dirty="0" smtClean="0"/>
              <a:t>&gt;&gt;&gt; </a:t>
            </a:r>
            <a:r>
              <a:rPr lang="en-US" dirty="0" smtClean="0"/>
              <a:t>print(s[17:21]) </a:t>
            </a:r>
            <a:endParaRPr lang="en-US" dirty="0" smtClean="0"/>
          </a:p>
          <a:p>
            <a:r>
              <a:rPr lang="en-US" dirty="0" smtClean="0"/>
              <a:t> </a:t>
            </a:r>
            <a:r>
              <a:rPr lang="en-US" dirty="0" smtClean="0"/>
              <a:t>    Mary</a:t>
            </a:r>
          </a:p>
          <a:p>
            <a:r>
              <a:rPr lang="en-US" i="1" dirty="0" smtClean="0">
                <a:solidFill>
                  <a:srgbClr val="FF0000"/>
                </a:solidFill>
              </a:rPr>
              <a:t>Note :</a:t>
            </a:r>
            <a:r>
              <a:rPr lang="en-US" i="1" dirty="0" smtClean="0">
                <a:solidFill>
                  <a:srgbClr val="FF0000"/>
                </a:solidFill>
              </a:rPr>
              <a:t>The operator [n:m] returns the part of the string from the nth character to the mth character, including the first but excluding the last.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6B773FFE-345F-4176-856D-5D598FDB277E}"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773FFE-345F-4176-856D-5D598FDB277E}" type="slidenum">
              <a:rPr lang="en-US" smtClean="0"/>
              <a:pPr/>
              <a:t>41</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447800" y="381000"/>
            <a:ext cx="5181600" cy="1676400"/>
          </a:xfrm>
          <a:prstGeom prst="rect">
            <a:avLst/>
          </a:prstGeom>
          <a:noFill/>
          <a:ln w="9525">
            <a:noFill/>
            <a:miter lim="800000"/>
            <a:headEnd/>
            <a:tailEnd/>
          </a:ln>
          <a:effectLst/>
        </p:spPr>
      </p:pic>
      <p:sp>
        <p:nvSpPr>
          <p:cNvPr id="5" name="Rectangle 4"/>
          <p:cNvSpPr/>
          <p:nvPr/>
        </p:nvSpPr>
        <p:spPr>
          <a:xfrm>
            <a:off x="228600" y="2133600"/>
            <a:ext cx="8686800" cy="4524315"/>
          </a:xfrm>
          <a:prstGeom prst="rect">
            <a:avLst/>
          </a:prstGeom>
        </p:spPr>
        <p:txBody>
          <a:bodyPr wrap="square">
            <a:spAutoFit/>
          </a:bodyPr>
          <a:lstStyle/>
          <a:p>
            <a:r>
              <a:rPr lang="en-US" dirty="0" smtClean="0"/>
              <a:t>If you omit the first index (before the colon), the slice starts at the beginning of the string. If you omit the second index, the slice goes to the end of the string. Thus</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2051" name="Picture 3"/>
          <p:cNvPicPr>
            <a:picLocks noChangeAspect="1" noChangeArrowheads="1"/>
          </p:cNvPicPr>
          <p:nvPr/>
        </p:nvPicPr>
        <p:blipFill>
          <a:blip r:embed="rId3"/>
          <a:srcRect/>
          <a:stretch>
            <a:fillRect/>
          </a:stretch>
        </p:blipFill>
        <p:spPr bwMode="auto">
          <a:xfrm>
            <a:off x="914400" y="2895600"/>
            <a:ext cx="7086600" cy="25146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lstStyle/>
          <a:p>
            <a:r>
              <a:rPr lang="en-US" b="1" i="1" dirty="0" smtClean="0"/>
              <a:t>Strings Are </a:t>
            </a:r>
            <a:r>
              <a:rPr lang="en-US" b="1" i="1" dirty="0" smtClean="0"/>
              <a:t>Immutable:</a:t>
            </a:r>
          </a:p>
          <a:p>
            <a:r>
              <a:rPr lang="en-US" dirty="0" smtClean="0"/>
              <a:t>Strings are immutable, which means you can’t change an existing string. </a:t>
            </a:r>
            <a:endParaRPr lang="en-US" dirty="0" smtClean="0"/>
          </a:p>
          <a:p>
            <a:r>
              <a:rPr lang="en-US" dirty="0" smtClean="0"/>
              <a:t>The </a:t>
            </a:r>
            <a:r>
              <a:rPr lang="en-US" dirty="0" smtClean="0"/>
              <a:t>best you can do is create a new string that is a variation on </a:t>
            </a:r>
            <a:r>
              <a:rPr lang="en-US" dirty="0" smtClean="0"/>
              <a:t>the original:</a:t>
            </a:r>
          </a:p>
          <a:p>
            <a:r>
              <a:rPr lang="en-US" dirty="0" smtClean="0"/>
              <a:t>&gt;&gt;&gt; greeting = "Hello, world!" </a:t>
            </a:r>
            <a:endParaRPr lang="en-US" dirty="0" smtClean="0"/>
          </a:p>
          <a:p>
            <a:r>
              <a:rPr lang="en-US" dirty="0" smtClean="0"/>
              <a:t>&gt;&gt;&gt; </a:t>
            </a:r>
            <a:r>
              <a:rPr lang="en-US" dirty="0" err="1" smtClean="0"/>
              <a:t>newGreeting</a:t>
            </a:r>
            <a:r>
              <a:rPr lang="en-US" dirty="0" smtClean="0"/>
              <a:t> = "J" + greeting[1</a:t>
            </a:r>
            <a:r>
              <a:rPr lang="en-US" dirty="0" smtClean="0"/>
              <a:t>:]</a:t>
            </a:r>
          </a:p>
          <a:p>
            <a:r>
              <a:rPr lang="en-US" dirty="0" smtClean="0"/>
              <a:t> </a:t>
            </a:r>
            <a:r>
              <a:rPr lang="en-US" dirty="0" smtClean="0"/>
              <a:t>&gt;&gt;&gt; print(</a:t>
            </a:r>
            <a:r>
              <a:rPr lang="en-US" dirty="0" err="1" smtClean="0"/>
              <a:t>newGreeting</a:t>
            </a:r>
            <a:r>
              <a:rPr lang="en-US" dirty="0" smtClean="0"/>
              <a:t>)</a:t>
            </a:r>
          </a:p>
          <a:p>
            <a:r>
              <a:rPr lang="en-US" dirty="0" smtClean="0"/>
              <a:t> </a:t>
            </a:r>
            <a:r>
              <a:rPr lang="en-US" dirty="0" err="1" smtClean="0"/>
              <a:t>Jello</a:t>
            </a:r>
            <a:r>
              <a:rPr lang="en-US" dirty="0" smtClean="0"/>
              <a:t>, </a:t>
            </a:r>
            <a:r>
              <a:rPr lang="en-US" dirty="0" smtClean="0"/>
              <a:t>world!</a:t>
            </a:r>
          </a:p>
          <a:p>
            <a:endParaRPr lang="en-US" dirty="0" smtClean="0"/>
          </a:p>
          <a:p>
            <a:r>
              <a:rPr lang="en-US" b="1" i="1" dirty="0" smtClean="0">
                <a:solidFill>
                  <a:srgbClr val="FF0000"/>
                </a:solidFill>
              </a:rPr>
              <a:t>The solution here is to concatenate a new first letter onto a slice of greeting. </a:t>
            </a:r>
            <a:endParaRPr lang="en-US" b="1" i="1" dirty="0" smtClean="0">
              <a:solidFill>
                <a:srgbClr val="FF0000"/>
              </a:solidFill>
            </a:endParaRPr>
          </a:p>
          <a:p>
            <a:r>
              <a:rPr lang="en-US" b="1" i="1" dirty="0" smtClean="0">
                <a:solidFill>
                  <a:srgbClr val="FF0000"/>
                </a:solidFill>
              </a:rPr>
              <a:t>This </a:t>
            </a:r>
            <a:r>
              <a:rPr lang="en-US" b="1" i="1" dirty="0" smtClean="0">
                <a:solidFill>
                  <a:srgbClr val="FF0000"/>
                </a:solidFill>
              </a:rPr>
              <a:t>operation has no effect on the original string.</a:t>
            </a:r>
            <a:endParaRPr lang="en-US" b="1" i="1" dirty="0">
              <a:solidFill>
                <a:srgbClr val="FF0000"/>
              </a:solidFill>
            </a:endParaRPr>
          </a:p>
        </p:txBody>
      </p:sp>
      <p:sp>
        <p:nvSpPr>
          <p:cNvPr id="4" name="Slide Number Placeholder 3"/>
          <p:cNvSpPr>
            <a:spLocks noGrp="1"/>
          </p:cNvSpPr>
          <p:nvPr>
            <p:ph type="sldNum" sz="quarter" idx="12"/>
          </p:nvPr>
        </p:nvSpPr>
        <p:spPr/>
        <p:txBody>
          <a:bodyPr/>
          <a:lstStyle/>
          <a:p>
            <a:fld id="{6B773FFE-345F-4176-856D-5D598FDB277E}"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1905000"/>
          </a:xfrm>
        </p:spPr>
        <p:txBody>
          <a:bodyPr/>
          <a:lstStyle/>
          <a:p>
            <a:r>
              <a:rPr lang="en-US" b="1" i="1" dirty="0" smtClean="0"/>
              <a:t>Searching  within  a string:</a:t>
            </a:r>
          </a:p>
          <a:p>
            <a:r>
              <a:rPr lang="en-US" dirty="0" smtClean="0"/>
              <a:t>It determines if string </a:t>
            </a:r>
            <a:r>
              <a:rPr lang="en-US" dirty="0" err="1" smtClean="0"/>
              <a:t>str</a:t>
            </a:r>
            <a:r>
              <a:rPr lang="en-US" dirty="0" smtClean="0"/>
              <a:t> occurs in string, or in a substring of string if starting </a:t>
            </a:r>
            <a:r>
              <a:rPr lang="en-US" b="1" dirty="0" smtClean="0"/>
              <a:t>index beg</a:t>
            </a:r>
            <a:r>
              <a:rPr lang="en-US" dirty="0" smtClean="0"/>
              <a:t> and ending </a:t>
            </a:r>
            <a:r>
              <a:rPr lang="en-US" b="1" dirty="0" smtClean="0"/>
              <a:t>index end </a:t>
            </a:r>
            <a:r>
              <a:rPr lang="en-US" dirty="0" smtClean="0"/>
              <a:t>are given.</a:t>
            </a:r>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43</a:t>
            </a:fld>
            <a:endParaRPr lang="en-US"/>
          </a:p>
        </p:txBody>
      </p:sp>
      <p:pic>
        <p:nvPicPr>
          <p:cNvPr id="3075" name="Picture 3"/>
          <p:cNvPicPr>
            <a:picLocks noChangeAspect="1" noChangeArrowheads="1"/>
          </p:cNvPicPr>
          <p:nvPr/>
        </p:nvPicPr>
        <p:blipFill>
          <a:blip r:embed="rId2"/>
          <a:srcRect/>
          <a:stretch>
            <a:fillRect/>
          </a:stretch>
        </p:blipFill>
        <p:spPr bwMode="auto">
          <a:xfrm>
            <a:off x="685800" y="1981200"/>
            <a:ext cx="7848600" cy="43434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lstStyle/>
          <a:p>
            <a:r>
              <a:rPr lang="en-US" dirty="0" smtClean="0"/>
              <a:t>&gt;&gt;&gt; str1 = "this is string example....wow!!!" </a:t>
            </a:r>
            <a:endParaRPr lang="en-US" dirty="0" smtClean="0"/>
          </a:p>
          <a:p>
            <a:r>
              <a:rPr lang="en-US" dirty="0" smtClean="0"/>
              <a:t>&gt;&gt;&gt; </a:t>
            </a:r>
            <a:r>
              <a:rPr lang="en-US" dirty="0" smtClean="0"/>
              <a:t>str2 = "exam" </a:t>
            </a:r>
            <a:endParaRPr lang="en-US" dirty="0" smtClean="0"/>
          </a:p>
          <a:p>
            <a:r>
              <a:rPr lang="en-US" dirty="0" smtClean="0"/>
              <a:t>&gt;&gt;&gt; </a:t>
            </a:r>
            <a:r>
              <a:rPr lang="en-US" dirty="0" smtClean="0"/>
              <a:t>print(str1.find(str2</a:t>
            </a:r>
            <a:r>
              <a:rPr lang="en-US" dirty="0" smtClean="0"/>
              <a:t>))</a:t>
            </a:r>
          </a:p>
          <a:p>
            <a:r>
              <a:rPr lang="en-US" dirty="0" smtClean="0"/>
              <a:t> </a:t>
            </a:r>
            <a:r>
              <a:rPr lang="en-US" dirty="0" smtClean="0"/>
              <a:t>15 </a:t>
            </a:r>
            <a:endParaRPr lang="en-US" dirty="0" smtClean="0"/>
          </a:p>
          <a:p>
            <a:r>
              <a:rPr lang="en-US" dirty="0" smtClean="0"/>
              <a:t>&gt;&gt;&gt; </a:t>
            </a:r>
            <a:r>
              <a:rPr lang="en-US" dirty="0" smtClean="0"/>
              <a:t>print(str1.find(str2, 10)) </a:t>
            </a:r>
            <a:endParaRPr lang="en-US" dirty="0" smtClean="0"/>
          </a:p>
          <a:p>
            <a:r>
              <a:rPr lang="en-US" dirty="0" smtClean="0"/>
              <a:t>15</a:t>
            </a:r>
          </a:p>
          <a:p>
            <a:r>
              <a:rPr lang="en-US" dirty="0" smtClean="0"/>
              <a:t>&gt;&gt;&gt; print(str1.find(str2, 40</a:t>
            </a:r>
            <a:r>
              <a:rPr lang="en-US" dirty="0" smtClean="0"/>
              <a:t>))</a:t>
            </a:r>
          </a:p>
          <a:p>
            <a:r>
              <a:rPr lang="en-US" dirty="0" smtClean="0"/>
              <a:t> </a:t>
            </a:r>
            <a:r>
              <a:rPr lang="en-US" dirty="0" smtClean="0"/>
              <a:t>-</a:t>
            </a:r>
            <a:r>
              <a:rPr lang="en-US" dirty="0" smtClean="0"/>
              <a:t>1</a:t>
            </a:r>
          </a:p>
          <a:p>
            <a:endParaRPr lang="en-US" dirty="0" smtClean="0"/>
          </a:p>
          <a:p>
            <a:r>
              <a:rPr lang="en-US" b="1" i="1" dirty="0" smtClean="0">
                <a:solidFill>
                  <a:srgbClr val="FF0000"/>
                </a:solidFill>
              </a:rPr>
              <a:t>Note : if the required sub string is not  found in available string  i.e. no index found so it will always  return -1.</a:t>
            </a:r>
            <a:endParaRPr lang="en-US" b="1" i="1" dirty="0">
              <a:solidFill>
                <a:srgbClr val="FF0000"/>
              </a:solidFill>
            </a:endParaRPr>
          </a:p>
        </p:txBody>
      </p:sp>
      <p:sp>
        <p:nvSpPr>
          <p:cNvPr id="4" name="Slide Number Placeholder 3"/>
          <p:cNvSpPr>
            <a:spLocks noGrp="1"/>
          </p:cNvSpPr>
          <p:nvPr>
            <p:ph type="sldNum" sz="quarter" idx="12"/>
          </p:nvPr>
        </p:nvSpPr>
        <p:spPr/>
        <p:txBody>
          <a:bodyPr/>
          <a:lstStyle/>
          <a:p>
            <a:fld id="{6B773FFE-345F-4176-856D-5D598FDB277E}"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lstStyle/>
          <a:p>
            <a:r>
              <a:rPr lang="en-US" b="1" dirty="0" smtClean="0"/>
              <a:t>String </a:t>
            </a:r>
            <a:r>
              <a:rPr lang="en-US" b="1" dirty="0" smtClean="0"/>
              <a:t>Methods:</a:t>
            </a:r>
          </a:p>
          <a:p>
            <a:r>
              <a:rPr lang="en-US" dirty="0" smtClean="0"/>
              <a:t>In addition to the functions that we have seen so far there is also a special type of function called a </a:t>
            </a:r>
            <a:r>
              <a:rPr lang="en-US" dirty="0" smtClean="0"/>
              <a:t>method.</a:t>
            </a:r>
          </a:p>
          <a:p>
            <a:r>
              <a:rPr lang="en-US" dirty="0" smtClean="0"/>
              <a:t>You can think of a method as a function which is attached to a certain type of variable (e.g. a string</a:t>
            </a:r>
            <a:r>
              <a:rPr lang="en-US" dirty="0" smtClean="0"/>
              <a:t>).</a:t>
            </a:r>
          </a:p>
          <a:p>
            <a:r>
              <a:rPr lang="en-US" dirty="0" smtClean="0"/>
              <a:t> </a:t>
            </a:r>
            <a:r>
              <a:rPr lang="en-US" dirty="0" smtClean="0"/>
              <a:t>When calling a function you just need the name of the function followed by parentheses (possibly with some </a:t>
            </a:r>
            <a:r>
              <a:rPr lang="en-US" dirty="0" smtClean="0"/>
              <a:t>arguments inside).</a:t>
            </a:r>
          </a:p>
          <a:p>
            <a:endParaRPr lang="en-US" dirty="0" smtClean="0"/>
          </a:p>
          <a:p>
            <a:r>
              <a:rPr lang="en-US" dirty="0" smtClean="0">
                <a:solidFill>
                  <a:srgbClr val="FF0000"/>
                </a:solidFill>
              </a:rPr>
              <a:t>VARIABLE.METHODNAME(ARGUMENTS)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6B773FFE-345F-4176-856D-5D598FDB277E}"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1447800"/>
          </a:xfrm>
        </p:spPr>
        <p:txBody>
          <a:bodyPr/>
          <a:lstStyle/>
          <a:p>
            <a:r>
              <a:rPr lang="en-US" b="1" dirty="0" smtClean="0"/>
              <a:t>The in </a:t>
            </a:r>
            <a:r>
              <a:rPr lang="en-US" b="1" dirty="0" smtClean="0"/>
              <a:t>operator:</a:t>
            </a:r>
          </a:p>
          <a:p>
            <a:r>
              <a:rPr lang="en-US" dirty="0" smtClean="0"/>
              <a:t>The in operator tests if one string is a substring of another</a:t>
            </a:r>
            <a:r>
              <a:rPr lang="en-US" dirty="0" smtClean="0"/>
              <a:t>:</a:t>
            </a:r>
          </a:p>
          <a:p>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46</a:t>
            </a:fld>
            <a:endParaRPr lang="en-US"/>
          </a:p>
        </p:txBody>
      </p:sp>
      <p:pic>
        <p:nvPicPr>
          <p:cNvPr id="4098" name="Picture 2"/>
          <p:cNvPicPr>
            <a:picLocks noChangeAspect="1" noChangeArrowheads="1"/>
          </p:cNvPicPr>
          <p:nvPr/>
        </p:nvPicPr>
        <p:blipFill>
          <a:blip r:embed="rId2"/>
          <a:srcRect/>
          <a:stretch>
            <a:fillRect/>
          </a:stretch>
        </p:blipFill>
        <p:spPr bwMode="auto">
          <a:xfrm>
            <a:off x="1143000" y="1447800"/>
            <a:ext cx="6400800" cy="3581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219200" y="5181600"/>
            <a:ext cx="6553200" cy="10668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85800"/>
          </a:xfrm>
        </p:spPr>
        <p:txBody>
          <a:bodyPr/>
          <a:lstStyle/>
          <a:p>
            <a:r>
              <a:rPr lang="en-US" b="1" dirty="0" smtClean="0"/>
              <a:t>String </a:t>
            </a:r>
            <a:r>
              <a:rPr lang="en-US" b="1" dirty="0" smtClean="0"/>
              <a:t>Comparison:</a:t>
            </a:r>
          </a:p>
          <a:p>
            <a:endParaRPr lang="en-US" b="1"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47</a:t>
            </a:fld>
            <a:endParaRPr lang="en-US"/>
          </a:p>
        </p:txBody>
      </p:sp>
      <p:pic>
        <p:nvPicPr>
          <p:cNvPr id="5123" name="Picture 3"/>
          <p:cNvPicPr>
            <a:picLocks noChangeAspect="1" noChangeArrowheads="1"/>
          </p:cNvPicPr>
          <p:nvPr/>
        </p:nvPicPr>
        <p:blipFill>
          <a:blip r:embed="rId2"/>
          <a:srcRect/>
          <a:stretch>
            <a:fillRect/>
          </a:stretch>
        </p:blipFill>
        <p:spPr bwMode="auto">
          <a:xfrm>
            <a:off x="609600" y="744718"/>
            <a:ext cx="7924800" cy="5656082"/>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762000"/>
          </a:xfrm>
        </p:spPr>
        <p:txBody>
          <a:bodyPr/>
          <a:lstStyle/>
          <a:p>
            <a:r>
              <a:rPr lang="en-US" b="1" dirty="0" smtClean="0"/>
              <a:t>String </a:t>
            </a:r>
            <a:r>
              <a:rPr lang="en-US" b="1" dirty="0" smtClean="0"/>
              <a:t>Operations:</a:t>
            </a:r>
          </a:p>
          <a:p>
            <a:endParaRPr lang="en-US" b="1"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48</a:t>
            </a:fld>
            <a:endParaRPr lang="en-US"/>
          </a:p>
        </p:txBody>
      </p:sp>
      <p:pic>
        <p:nvPicPr>
          <p:cNvPr id="6146" name="Picture 2"/>
          <p:cNvPicPr>
            <a:picLocks noChangeAspect="1" noChangeArrowheads="1"/>
          </p:cNvPicPr>
          <p:nvPr/>
        </p:nvPicPr>
        <p:blipFill>
          <a:blip r:embed="rId2"/>
          <a:srcRect/>
          <a:stretch>
            <a:fillRect/>
          </a:stretch>
        </p:blipFill>
        <p:spPr bwMode="auto">
          <a:xfrm>
            <a:off x="990600" y="838200"/>
            <a:ext cx="7543800" cy="12954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762000" y="2209800"/>
            <a:ext cx="7696200" cy="4191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773FFE-345F-4176-856D-5D598FDB277E}" type="slidenum">
              <a:rPr lang="en-US" smtClean="0"/>
              <a:pPr/>
              <a:t>49</a:t>
            </a:fld>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762000" y="152400"/>
            <a:ext cx="7543800" cy="631459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6477000"/>
          </a:xfrm>
        </p:spPr>
        <p:txBody>
          <a:bodyPr/>
          <a:lstStyle/>
          <a:p>
            <a:endParaRPr lang="en-US" dirty="0" smtClean="0"/>
          </a:p>
          <a:p>
            <a:r>
              <a:rPr lang="en-US" dirty="0" smtClean="0"/>
              <a:t>Another useful function is </a:t>
            </a:r>
            <a:r>
              <a:rPr lang="en-US" dirty="0" err="1" smtClean="0"/>
              <a:t>len</a:t>
            </a:r>
            <a:r>
              <a:rPr lang="en-US" dirty="0" smtClean="0"/>
              <a:t>. It takes a Python sequence as an argument. </a:t>
            </a:r>
          </a:p>
          <a:p>
            <a:endParaRPr lang="en-US" dirty="0" smtClean="0"/>
          </a:p>
          <a:p>
            <a:r>
              <a:rPr lang="en-US" dirty="0" smtClean="0"/>
              <a:t>The only Python sequence we have met so far is a string.</a:t>
            </a:r>
          </a:p>
          <a:p>
            <a:r>
              <a:rPr lang="en-US" dirty="0" smtClean="0"/>
              <a:t> A string is a sequence of characters.</a:t>
            </a:r>
          </a:p>
          <a:p>
            <a:endParaRPr lang="en-US" dirty="0" smtClean="0"/>
          </a:p>
          <a:p>
            <a:r>
              <a:rPr lang="en-US" dirty="0" smtClean="0"/>
              <a:t>For a string argument, </a:t>
            </a:r>
            <a:r>
              <a:rPr lang="en-US" dirty="0" err="1" smtClean="0"/>
              <a:t>len</a:t>
            </a:r>
            <a:r>
              <a:rPr lang="en-US" dirty="0" smtClean="0"/>
              <a:t> returns the number of characters the string contains.</a:t>
            </a:r>
          </a:p>
          <a:p>
            <a:endParaRPr lang="en-US" dirty="0" smtClean="0"/>
          </a:p>
          <a:p>
            <a:endParaRPr lang="en-US" dirty="0" smtClean="0"/>
          </a:p>
          <a:p>
            <a:endParaRPr lang="en-US" dirty="0"/>
          </a:p>
        </p:txBody>
      </p:sp>
      <p:pic>
        <p:nvPicPr>
          <p:cNvPr id="1029" name="Picture 5"/>
          <p:cNvPicPr>
            <a:picLocks noChangeAspect="1" noChangeArrowheads="1"/>
          </p:cNvPicPr>
          <p:nvPr/>
        </p:nvPicPr>
        <p:blipFill>
          <a:blip r:embed="rId2"/>
          <a:srcRect/>
          <a:stretch>
            <a:fillRect/>
          </a:stretch>
        </p:blipFill>
        <p:spPr bwMode="auto">
          <a:xfrm>
            <a:off x="609600" y="4419600"/>
            <a:ext cx="8134350" cy="9525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B773FFE-345F-4176-856D-5D598FDB277E}"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773FFE-345F-4176-856D-5D598FDB277E}" type="slidenum">
              <a:rPr lang="en-US" smtClean="0"/>
              <a:pPr/>
              <a:t>50</a:t>
            </a:fld>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762000" y="304799"/>
            <a:ext cx="7162800" cy="6348257"/>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773FFE-345F-4176-856D-5D598FDB277E}" type="slidenum">
              <a:rPr lang="en-US" smtClean="0"/>
              <a:pPr/>
              <a:t>51</a:t>
            </a:fld>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381000" y="228600"/>
            <a:ext cx="8384166" cy="61722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773FFE-345F-4176-856D-5D598FDB277E}" type="slidenum">
              <a:rPr lang="en-US" smtClean="0"/>
              <a:pPr/>
              <a:t>52</a:t>
            </a:fld>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838199" y="228600"/>
            <a:ext cx="7109749" cy="61722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773FFE-345F-4176-856D-5D598FDB277E}" type="slidenum">
              <a:rPr lang="en-US" smtClean="0"/>
              <a:pPr/>
              <a:t>53</a:t>
            </a:fld>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457200" y="228600"/>
            <a:ext cx="7696200" cy="28956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457200" y="3200400"/>
            <a:ext cx="7772400" cy="32766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773FFE-345F-4176-856D-5D598FDB277E}" type="slidenum">
              <a:rPr lang="en-US" smtClean="0"/>
              <a:pPr/>
              <a:t>54</a:t>
            </a:fld>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457200" y="228600"/>
            <a:ext cx="8153400" cy="61722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773FFE-345F-4176-856D-5D598FDB277E}" type="slidenum">
              <a:rPr lang="en-US" smtClean="0"/>
              <a:pPr/>
              <a:t>55</a:t>
            </a:fld>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762000" y="381000"/>
            <a:ext cx="7239000" cy="16764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685800" y="2209800"/>
            <a:ext cx="7315200" cy="35814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lstStyle/>
          <a:p>
            <a:r>
              <a:rPr lang="en-US" b="1" dirty="0" smtClean="0"/>
              <a:t>QUICK REVISION :</a:t>
            </a:r>
          </a:p>
          <a:p>
            <a:r>
              <a:rPr lang="en-US" dirty="0" smtClean="0">
                <a:latin typeface="Verdana" pitchFamily="34" charset="0"/>
                <a:ea typeface="Verdana" pitchFamily="34" charset="0"/>
              </a:rPr>
              <a:t>In python we have two kinds of functions .</a:t>
            </a:r>
          </a:p>
          <a:p>
            <a:r>
              <a:rPr lang="en-US" dirty="0" smtClean="0">
                <a:latin typeface="Verdana" pitchFamily="34" charset="0"/>
                <a:ea typeface="Verdana" pitchFamily="34" charset="0"/>
              </a:rPr>
              <a:t>First is built –in functions .</a:t>
            </a:r>
          </a:p>
          <a:p>
            <a:r>
              <a:rPr lang="en-US" dirty="0" smtClean="0">
                <a:latin typeface="Verdana" pitchFamily="34" charset="0"/>
                <a:ea typeface="Verdana" pitchFamily="34" charset="0"/>
              </a:rPr>
              <a:t>User defined functions (with def keyword).</a:t>
            </a:r>
          </a:p>
          <a:p>
            <a:r>
              <a:rPr lang="en-US" dirty="0" smtClean="0">
                <a:latin typeface="Verdana" pitchFamily="34" charset="0"/>
                <a:ea typeface="Verdana" pitchFamily="34" charset="0"/>
              </a:rPr>
              <a:t>This functions (built-in functions ) can also be categories into two types i.e.</a:t>
            </a:r>
          </a:p>
          <a:p>
            <a:pPr marL="514350" indent="-514350">
              <a:buFont typeface="+mj-lt"/>
              <a:buAutoNum type="arabicPeriod"/>
            </a:pPr>
            <a:r>
              <a:rPr lang="en-US" dirty="0" smtClean="0">
                <a:solidFill>
                  <a:srgbClr val="FF0000"/>
                </a:solidFill>
                <a:latin typeface="Verdana" pitchFamily="34" charset="0"/>
                <a:ea typeface="Verdana" pitchFamily="34" charset="0"/>
              </a:rPr>
              <a:t>Fruitful Function</a:t>
            </a:r>
            <a:r>
              <a:rPr lang="en-US" dirty="0" smtClean="0">
                <a:latin typeface="Verdana" pitchFamily="34" charset="0"/>
                <a:ea typeface="Verdana" pitchFamily="34" charset="0"/>
              </a:rPr>
              <a:t>(returns value)</a:t>
            </a:r>
          </a:p>
          <a:p>
            <a:pPr marL="514350" indent="-514350">
              <a:buFont typeface="+mj-lt"/>
              <a:buAutoNum type="arabicPeriod"/>
            </a:pPr>
            <a:r>
              <a:rPr lang="en-US" dirty="0" smtClean="0">
                <a:solidFill>
                  <a:srgbClr val="FF0000"/>
                </a:solidFill>
                <a:latin typeface="Verdana" pitchFamily="34" charset="0"/>
                <a:ea typeface="Verdana" pitchFamily="34" charset="0"/>
              </a:rPr>
              <a:t>Void Function </a:t>
            </a:r>
            <a:r>
              <a:rPr lang="en-US" dirty="0" smtClean="0">
                <a:latin typeface="Verdana" pitchFamily="34" charset="0"/>
                <a:ea typeface="Verdana" pitchFamily="34" charset="0"/>
              </a:rPr>
              <a:t>(doesn’t return any value</a:t>
            </a:r>
            <a:r>
              <a:rPr lang="en-US" dirty="0" smtClean="0">
                <a:latin typeface="Verdana" pitchFamily="34" charset="0"/>
                <a:ea typeface="Verdana" pitchFamily="34" charset="0"/>
              </a:rPr>
              <a:t>).</a:t>
            </a:r>
          </a:p>
          <a:p>
            <a:pPr marL="514350" indent="-514350"/>
            <a:r>
              <a:rPr lang="en-US" dirty="0" smtClean="0"/>
              <a:t>A new function can be created in python using keyword </a:t>
            </a:r>
            <a:r>
              <a:rPr lang="en-US" b="1" dirty="0" smtClean="0">
                <a:solidFill>
                  <a:srgbClr val="FF0000"/>
                </a:solidFill>
              </a:rPr>
              <a:t>def</a:t>
            </a:r>
            <a:r>
              <a:rPr lang="en-US" dirty="0" smtClean="0"/>
              <a:t> followed </a:t>
            </a:r>
            <a:r>
              <a:rPr lang="en-US" dirty="0" smtClean="0"/>
              <a:t>by the function name and arguments in parathesis and statements to be </a:t>
            </a:r>
            <a:r>
              <a:rPr lang="en-US" dirty="0" smtClean="0"/>
              <a:t>executed </a:t>
            </a:r>
            <a:r>
              <a:rPr lang="en-US" dirty="0" smtClean="0"/>
              <a:t>in </a:t>
            </a:r>
            <a:r>
              <a:rPr lang="en-US" dirty="0" smtClean="0"/>
              <a:t>function.</a:t>
            </a:r>
          </a:p>
          <a:p>
            <a:pPr marL="514350" indent="-514350"/>
            <a:endParaRPr lang="en-US" dirty="0">
              <a:latin typeface="Verdana" pitchFamily="34" charset="0"/>
              <a:ea typeface="Verdana" pitchFamily="34" charset="0"/>
            </a:endParaRPr>
          </a:p>
        </p:txBody>
      </p:sp>
      <p:sp>
        <p:nvSpPr>
          <p:cNvPr id="4" name="Slide Number Placeholder 3"/>
          <p:cNvSpPr>
            <a:spLocks noGrp="1"/>
          </p:cNvSpPr>
          <p:nvPr>
            <p:ph type="sldNum" sz="quarter" idx="12"/>
          </p:nvPr>
        </p:nvSpPr>
        <p:spPr/>
        <p:txBody>
          <a:bodyPr/>
          <a:lstStyle/>
          <a:p>
            <a:fld id="{6B773FFE-345F-4176-856D-5D598FDB277E}"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lstStyle/>
          <a:p>
            <a:r>
              <a:rPr lang="en-US" b="1" dirty="0" smtClean="0"/>
              <a:t>Arguments </a:t>
            </a:r>
            <a:r>
              <a:rPr lang="en-US" dirty="0" smtClean="0"/>
              <a:t>are values that are input to the function and these contain the data that the function works on.</a:t>
            </a:r>
          </a:p>
          <a:p>
            <a:r>
              <a:rPr lang="en-US" dirty="0" smtClean="0"/>
              <a:t>Inside </a:t>
            </a:r>
            <a:r>
              <a:rPr lang="en-US" dirty="0" smtClean="0"/>
              <a:t>the function, the values that are passed get assigned to variables called </a:t>
            </a:r>
            <a:r>
              <a:rPr lang="en-US" b="1" dirty="0" smtClean="0"/>
              <a:t>parameters</a:t>
            </a:r>
            <a:r>
              <a:rPr lang="en-US" b="1" dirty="0" smtClean="0"/>
              <a:t>.</a:t>
            </a:r>
          </a:p>
          <a:p>
            <a:r>
              <a:rPr lang="en-US" b="1" dirty="0" smtClean="0"/>
              <a:t>Fruitful Functions </a:t>
            </a:r>
            <a:r>
              <a:rPr lang="en-US" b="1" dirty="0" smtClean="0"/>
              <a:t>:</a:t>
            </a:r>
            <a:endParaRPr lang="en-US" b="1" dirty="0" smtClean="0"/>
          </a:p>
          <a:p>
            <a:r>
              <a:rPr lang="en-US" dirty="0" smtClean="0">
                <a:solidFill>
                  <a:srgbClr val="FF0000"/>
                </a:solidFill>
              </a:rPr>
              <a:t>The functions that returns some value is known as fruitful functions</a:t>
            </a:r>
            <a:r>
              <a:rPr lang="en-US" dirty="0" smtClean="0">
                <a:solidFill>
                  <a:srgbClr val="FF0000"/>
                </a:solidFill>
              </a:rPr>
              <a:t>.</a:t>
            </a:r>
            <a:endParaRPr lang="en-US" dirty="0" smtClean="0">
              <a:solidFill>
                <a:srgbClr val="FF0000"/>
              </a:solidFill>
            </a:endParaRPr>
          </a:p>
          <a:p>
            <a:r>
              <a:rPr lang="en-US" b="1" dirty="0" smtClean="0"/>
              <a:t>Void Functions :</a:t>
            </a:r>
          </a:p>
          <a:p>
            <a:r>
              <a:rPr lang="en-US" dirty="0" smtClean="0">
                <a:solidFill>
                  <a:srgbClr val="FF0000"/>
                </a:solidFill>
              </a:rPr>
              <a:t>The functions that don’t return any value is known as Void Functions.</a:t>
            </a:r>
          </a:p>
          <a:p>
            <a:r>
              <a:rPr lang="en-US" b="1" dirty="0" smtClean="0"/>
              <a:t>Strings are immutable</a:t>
            </a:r>
            <a:r>
              <a:rPr lang="en-US" dirty="0" smtClean="0"/>
              <a:t>, which means you can’t change an existing string. </a:t>
            </a:r>
          </a:p>
          <a:p>
            <a:r>
              <a:rPr lang="en-US" dirty="0" smtClean="0"/>
              <a:t>The best you can do is create a new string that is a variation on the original:</a:t>
            </a:r>
          </a:p>
          <a:p>
            <a:endParaRPr lang="en-US" b="1"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lstStyle/>
          <a:p>
            <a:r>
              <a:rPr lang="en-US" b="1" dirty="0" smtClean="0"/>
              <a:t>VISIT</a:t>
            </a:r>
          </a:p>
          <a:p>
            <a:r>
              <a:rPr lang="en-US" b="1" dirty="0" smtClean="0"/>
              <a:t> </a:t>
            </a:r>
            <a:r>
              <a:rPr lang="en-US" b="1" dirty="0" smtClean="0">
                <a:solidFill>
                  <a:srgbClr val="FF0000"/>
                </a:solidFill>
              </a:rPr>
              <a:t>https://www.profajaypashankar.com </a:t>
            </a:r>
          </a:p>
          <a:p>
            <a:r>
              <a:rPr lang="en-US" b="1" dirty="0" smtClean="0">
                <a:solidFill>
                  <a:srgbClr val="FF0000"/>
                </a:solidFill>
              </a:rPr>
              <a:t>For more study material and notes .</a:t>
            </a:r>
          </a:p>
          <a:p>
            <a:endParaRPr lang="en-US" b="1" dirty="0" smtClean="0">
              <a:solidFill>
                <a:srgbClr val="FF0000"/>
              </a:solidFill>
            </a:endParaRPr>
          </a:p>
          <a:p>
            <a:r>
              <a:rPr lang="en-US" b="1" dirty="0" smtClean="0">
                <a:solidFill>
                  <a:srgbClr val="FF0000"/>
                </a:solidFill>
              </a:rPr>
              <a:t>VISIT </a:t>
            </a:r>
          </a:p>
          <a:p>
            <a:r>
              <a:rPr lang="en-US" dirty="0" smtClean="0">
                <a:hlinkClick r:id="rId2"/>
              </a:rPr>
              <a:t>https://</a:t>
            </a:r>
            <a:r>
              <a:rPr lang="en-US" dirty="0" smtClean="0">
                <a:hlinkClick r:id="rId2"/>
              </a:rPr>
              <a:t>www.youtube.com/channel/UCu4Bd22zM6RpvHWC9YHBh5Q?view_as=subscriber</a:t>
            </a:r>
            <a:endParaRPr lang="en-US" dirty="0" smtClean="0"/>
          </a:p>
          <a:p>
            <a:r>
              <a:rPr lang="en-US" b="1" dirty="0" smtClean="0">
                <a:solidFill>
                  <a:srgbClr val="FF0000"/>
                </a:solidFill>
              </a:rPr>
              <a:t>For more lectures .</a:t>
            </a:r>
          </a:p>
          <a:p>
            <a:endParaRPr lang="en-US" b="1" dirty="0" smtClean="0">
              <a:solidFill>
                <a:srgbClr val="FF0000"/>
              </a:solidFill>
            </a:endParaRPr>
          </a:p>
          <a:p>
            <a:r>
              <a:rPr lang="en-US" b="1" dirty="0" smtClean="0">
                <a:solidFill>
                  <a:srgbClr val="FF0000"/>
                </a:solidFill>
              </a:rPr>
              <a:t>VISIT : FOR PRACTICAL MANUAL </a:t>
            </a:r>
          </a:p>
          <a:p>
            <a:r>
              <a:rPr lang="en-US" dirty="0" smtClean="0">
                <a:solidFill>
                  <a:schemeClr val="tx1">
                    <a:lumMod val="95000"/>
                    <a:lumOff val="5000"/>
                  </a:schemeClr>
                </a:solidFill>
                <a:hlinkClick r:id="rId3"/>
              </a:rPr>
              <a:t>https://www.profajaypashankar.com/python-programming-practical-manual</a:t>
            </a:r>
            <a:r>
              <a:rPr lang="en-US" dirty="0" smtClean="0">
                <a:solidFill>
                  <a:schemeClr val="tx1">
                    <a:lumMod val="95000"/>
                    <a:lumOff val="5000"/>
                  </a:schemeClr>
                </a:solidFill>
                <a:hlinkClick r:id="rId3"/>
              </a:rPr>
              <a:t>/</a:t>
            </a:r>
            <a:endParaRPr lang="en-US" dirty="0" smtClean="0">
              <a:solidFill>
                <a:schemeClr val="tx1">
                  <a:lumMod val="95000"/>
                  <a:lumOff val="5000"/>
                </a:schemeClr>
              </a:solidFill>
            </a:endParaRPr>
          </a:p>
          <a:p>
            <a:r>
              <a:rPr lang="en-US" b="1" dirty="0" err="1" smtClean="0">
                <a:solidFill>
                  <a:srgbClr val="FF0000"/>
                </a:solidFill>
              </a:rPr>
              <a:t>Password:STUDYHARD</a:t>
            </a:r>
            <a:endParaRPr lang="en-US" b="1" dirty="0" smtClean="0">
              <a:solidFill>
                <a:srgbClr val="FF0000"/>
              </a:solidFill>
            </a:endParaRPr>
          </a:p>
          <a:p>
            <a:endParaRPr lang="en-US" b="1" dirty="0" smtClean="0"/>
          </a:p>
          <a:p>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58</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762000"/>
          </a:xfrm>
        </p:spPr>
        <p:txBody>
          <a:bodyPr/>
          <a:lstStyle/>
          <a:p>
            <a:r>
              <a:rPr lang="en-US" dirty="0" smtClean="0"/>
              <a:t>Math Functions:</a:t>
            </a:r>
          </a:p>
          <a:p>
            <a:endParaRPr lang="en-US" dirty="0"/>
          </a:p>
        </p:txBody>
      </p:sp>
      <p:pic>
        <p:nvPicPr>
          <p:cNvPr id="2051" name="Picture 3"/>
          <p:cNvPicPr>
            <a:picLocks noChangeAspect="1" noChangeArrowheads="1"/>
          </p:cNvPicPr>
          <p:nvPr/>
        </p:nvPicPr>
        <p:blipFill>
          <a:blip r:embed="rId2"/>
          <a:srcRect/>
          <a:stretch>
            <a:fillRect/>
          </a:stretch>
        </p:blipFill>
        <p:spPr bwMode="auto">
          <a:xfrm>
            <a:off x="304800" y="762000"/>
            <a:ext cx="8305800" cy="5715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B773FFE-345F-4176-856D-5D598FDB277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304800" y="457200"/>
            <a:ext cx="8727862" cy="597339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6B773FFE-345F-4176-856D-5D598FDB277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6400800"/>
          </a:xfrm>
        </p:spPr>
        <p:txBody>
          <a:bodyPr/>
          <a:lstStyle/>
          <a:p>
            <a:endParaRPr lang="en-US" b="1" dirty="0" smtClean="0"/>
          </a:p>
          <a:p>
            <a:r>
              <a:rPr lang="en-US" b="1" dirty="0" smtClean="0"/>
              <a:t>abs() Method :</a:t>
            </a:r>
          </a:p>
          <a:p>
            <a:r>
              <a:rPr lang="en-US" b="1" dirty="0" smtClean="0"/>
              <a:t>Description</a:t>
            </a:r>
            <a:r>
              <a:rPr lang="en-US" dirty="0" smtClean="0"/>
              <a:t>: The abs() method returns the absolute value of x i.e. the positive distance between x and zero.</a:t>
            </a:r>
          </a:p>
          <a:p>
            <a:r>
              <a:rPr lang="en-US" b="1" dirty="0" smtClean="0"/>
              <a:t>Syntax</a:t>
            </a:r>
            <a:r>
              <a:rPr lang="en-US" dirty="0" smtClean="0"/>
              <a:t> : Following is the syntax for abs() method-</a:t>
            </a:r>
          </a:p>
          <a:p>
            <a:r>
              <a:rPr lang="en-US" dirty="0" smtClean="0"/>
              <a:t>abs(x)</a:t>
            </a:r>
          </a:p>
          <a:p>
            <a:r>
              <a:rPr lang="en-US" b="1" dirty="0" smtClean="0"/>
              <a:t>Parameters :</a:t>
            </a:r>
          </a:p>
          <a:p>
            <a:r>
              <a:rPr lang="en-US" dirty="0" smtClean="0"/>
              <a:t>x - This is a numeric expression.</a:t>
            </a:r>
          </a:p>
          <a:p>
            <a:r>
              <a:rPr lang="en-US" b="1" dirty="0" smtClean="0"/>
              <a:t>Return </a:t>
            </a:r>
            <a:r>
              <a:rPr lang="en-US" dirty="0" smtClean="0"/>
              <a:t>: This method returns the absolute value of x.</a:t>
            </a:r>
          </a:p>
          <a:p>
            <a:r>
              <a:rPr lang="en-US" dirty="0" smtClean="0"/>
              <a:t>The following example shows the usage of the abs() method.</a:t>
            </a:r>
          </a:p>
          <a:p>
            <a:r>
              <a:rPr lang="de-DE" dirty="0" smtClean="0"/>
              <a:t>abs(-45): 45</a:t>
            </a:r>
          </a:p>
          <a:p>
            <a:r>
              <a:rPr lang="de-DE" dirty="0" smtClean="0"/>
              <a:t>abs(100.12) : 100.12</a:t>
            </a:r>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a:bodyPr>
          <a:lstStyle/>
          <a:p>
            <a:endParaRPr lang="en-US" b="1" dirty="0" smtClean="0"/>
          </a:p>
          <a:p>
            <a:r>
              <a:rPr lang="en-US" b="1" dirty="0" smtClean="0"/>
              <a:t>ceil() Method :</a:t>
            </a:r>
          </a:p>
          <a:p>
            <a:r>
              <a:rPr lang="en-US" b="1" dirty="0" smtClean="0"/>
              <a:t>Description</a:t>
            </a:r>
            <a:r>
              <a:rPr lang="en-US" dirty="0" smtClean="0"/>
              <a:t>: The ceil() method returns the ceiling value of x i.e. the smallest integer not less than x.</a:t>
            </a:r>
          </a:p>
          <a:p>
            <a:r>
              <a:rPr lang="en-US" b="1" dirty="0" smtClean="0"/>
              <a:t>Syntax</a:t>
            </a:r>
            <a:r>
              <a:rPr lang="en-US" dirty="0" smtClean="0"/>
              <a:t>: Following is the syntax for the ceil() method</a:t>
            </a:r>
          </a:p>
          <a:p>
            <a:r>
              <a:rPr lang="en-US" dirty="0" smtClean="0"/>
              <a:t>import math</a:t>
            </a:r>
          </a:p>
          <a:p>
            <a:r>
              <a:rPr lang="en-US" dirty="0" err="1" smtClean="0"/>
              <a:t>math.ceil</a:t>
            </a:r>
            <a:r>
              <a:rPr lang="en-US" dirty="0" smtClean="0"/>
              <a:t>( x )</a:t>
            </a:r>
          </a:p>
          <a:p>
            <a:r>
              <a:rPr lang="en-US" b="1" dirty="0" smtClean="0"/>
              <a:t>Parameters</a:t>
            </a:r>
          </a:p>
          <a:p>
            <a:r>
              <a:rPr lang="en-US" dirty="0" smtClean="0"/>
              <a:t>x - This is a numeric expression.</a:t>
            </a:r>
          </a:p>
          <a:p>
            <a:r>
              <a:rPr lang="en-US" dirty="0" smtClean="0"/>
              <a:t>Return Value</a:t>
            </a:r>
          </a:p>
          <a:p>
            <a:r>
              <a:rPr lang="en-US" dirty="0" smtClean="0"/>
              <a:t>This method returns the smallest integer not less than x.</a:t>
            </a:r>
          </a:p>
          <a:p>
            <a:r>
              <a:rPr lang="en-US" i="1" dirty="0" smtClean="0">
                <a:solidFill>
                  <a:srgbClr val="FF0000"/>
                </a:solidFill>
              </a:rPr>
              <a:t>Note: This function is not accessible directly, so we need to import math module and then we need to call this function using the math static object.</a:t>
            </a:r>
          </a:p>
          <a:p>
            <a:endParaRPr lang="en-US" dirty="0"/>
          </a:p>
        </p:txBody>
      </p:sp>
      <p:sp>
        <p:nvSpPr>
          <p:cNvPr id="4" name="Slide Number Placeholder 3"/>
          <p:cNvSpPr>
            <a:spLocks noGrp="1"/>
          </p:cNvSpPr>
          <p:nvPr>
            <p:ph type="sldNum" sz="quarter" idx="12"/>
          </p:nvPr>
        </p:nvSpPr>
        <p:spPr/>
        <p:txBody>
          <a:bodyPr/>
          <a:lstStyle/>
          <a:p>
            <a:fld id="{6B773FFE-345F-4176-856D-5D598FDB277E}"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184</TotalTime>
  <Words>3573</Words>
  <Application>Microsoft Office PowerPoint</Application>
  <PresentationFormat>On-screen Show (4:3)</PresentationFormat>
  <Paragraphs>444</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Flow</vt:lpstr>
      <vt:lpstr>PYTHON PROGRAMMING UNIT II</vt:lpstr>
      <vt:lpstr>Functions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UNIT II</dc:title>
  <dc:creator>admin</dc:creator>
  <cp:lastModifiedBy>admin</cp:lastModifiedBy>
  <cp:revision>44</cp:revision>
  <dcterms:created xsi:type="dcterms:W3CDTF">2020-08-11T03:12:08Z</dcterms:created>
  <dcterms:modified xsi:type="dcterms:W3CDTF">2020-08-14T04:11:18Z</dcterms:modified>
</cp:coreProperties>
</file>