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75"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6" r:id="rId39"/>
    <p:sldId id="297" r:id="rId40"/>
    <p:sldId id="295" r:id="rId41"/>
    <p:sldId id="298" r:id="rId42"/>
    <p:sldId id="293" r:id="rId43"/>
    <p:sldId id="299" r:id="rId44"/>
    <p:sldId id="303" r:id="rId45"/>
    <p:sldId id="302" r:id="rId46"/>
    <p:sldId id="300" r:id="rId47"/>
    <p:sldId id="304" r:id="rId48"/>
    <p:sldId id="306" r:id="rId49"/>
    <p:sldId id="307" r:id="rId50"/>
    <p:sldId id="308" r:id="rId51"/>
    <p:sldId id="305" r:id="rId52"/>
    <p:sldId id="301" r:id="rId53"/>
    <p:sldId id="312" r:id="rId54"/>
    <p:sldId id="311" r:id="rId55"/>
    <p:sldId id="310" r:id="rId56"/>
    <p:sldId id="309" r:id="rId57"/>
    <p:sldId id="313" r:id="rId58"/>
    <p:sldId id="315" r:id="rId59"/>
    <p:sldId id="316" r:id="rId60"/>
    <p:sldId id="314" r:id="rId61"/>
    <p:sldId id="317" r:id="rId62"/>
    <p:sldId id="318" r:id="rId63"/>
    <p:sldId id="319" r:id="rId64"/>
    <p:sldId id="320" r:id="rId65"/>
    <p:sldId id="324" r:id="rId66"/>
    <p:sldId id="325" r:id="rId67"/>
    <p:sldId id="323" r:id="rId68"/>
    <p:sldId id="322" r:id="rId69"/>
    <p:sldId id="326" r:id="rId70"/>
    <p:sldId id="328" r:id="rId71"/>
    <p:sldId id="330" r:id="rId72"/>
    <p:sldId id="329" r:id="rId73"/>
    <p:sldId id="333" r:id="rId74"/>
    <p:sldId id="334" r:id="rId75"/>
    <p:sldId id="332" r:id="rId76"/>
    <p:sldId id="331" r:id="rId77"/>
    <p:sldId id="321" r:id="rId78"/>
    <p:sldId id="335" r:id="rId79"/>
    <p:sldId id="336" r:id="rId80"/>
    <p:sldId id="276"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theme" Target="theme/theme1.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presProps" Target="presProps.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ofajaypashankar.com/"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hyperlink" Target="https://www.profajaypashankar.com/python-programming-practical-manual/" TargetMode="External" /><Relationship Id="rId2" Type="http://schemas.openxmlformats.org/officeDocument/2006/relationships/hyperlink" Target="https://www.youtube.com/channel/UCu4Bd22zM6RpvHWC9YHBh5Q?view_as=subscriber"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3128" y="871948"/>
            <a:ext cx="8486939" cy="1961404"/>
          </a:xfrm>
        </p:spPr>
        <p:txBody>
          <a:bodyPr/>
          <a:lstStyle/>
          <a:p>
            <a:r>
              <a:rPr lang="en-US" sz="5000" b="1" dirty="0">
                <a:solidFill>
                  <a:prstClr val="black"/>
                </a:solidFill>
                <a:effectLst>
                  <a:outerShdw blurRad="38100" dist="25400" dir="5400000" algn="tl" rotWithShape="0">
                    <a:srgbClr val="000000">
                      <a:alpha val="43000"/>
                    </a:srgbClr>
                  </a:outerShdw>
                </a:effectLst>
                <a:latin typeface="Calibri"/>
              </a:rPr>
              <a:t>PYTHON PROGRAMMING</a:t>
            </a:r>
            <a:br>
              <a:rPr lang="en-US" sz="5000" b="1" dirty="0">
                <a:solidFill>
                  <a:prstClr val="black"/>
                </a:solidFill>
                <a:effectLst>
                  <a:outerShdw blurRad="38100" dist="25400" dir="5400000" algn="tl" rotWithShape="0">
                    <a:srgbClr val="000000">
                      <a:alpha val="43000"/>
                    </a:srgbClr>
                  </a:outerShdw>
                </a:effectLst>
                <a:latin typeface="Calibri"/>
              </a:rPr>
            </a:br>
            <a:r>
              <a:rPr lang="en-US" sz="5000" b="1" dirty="0">
                <a:solidFill>
                  <a:prstClr val="black"/>
                </a:solidFill>
                <a:effectLst>
                  <a:outerShdw blurRad="38100" dist="25400" dir="5400000" algn="tl" rotWithShape="0">
                    <a:srgbClr val="000000">
                      <a:alpha val="43000"/>
                    </a:srgbClr>
                  </a:outerShdw>
                </a:effectLst>
                <a:latin typeface="Calibri"/>
              </a:rPr>
              <a:t>UNIT III</a:t>
            </a:r>
            <a:endParaRPr lang="en-US" dirty="0"/>
          </a:p>
        </p:txBody>
      </p:sp>
      <p:sp>
        <p:nvSpPr>
          <p:cNvPr id="3" name="Subtitle 2"/>
          <p:cNvSpPr>
            <a:spLocks noGrp="1"/>
          </p:cNvSpPr>
          <p:nvPr>
            <p:ph type="subTitle" idx="1"/>
          </p:nvPr>
        </p:nvSpPr>
        <p:spPr>
          <a:xfrm>
            <a:off x="2073129" y="3226585"/>
            <a:ext cx="8526184" cy="2053753"/>
          </a:xfrm>
        </p:spPr>
        <p:txBody>
          <a:bodyPr>
            <a:noAutofit/>
          </a:bodyPr>
          <a:lstStyle/>
          <a:p>
            <a:r>
              <a:rPr lang="en-US" sz="2400" dirty="0">
                <a:solidFill>
                  <a:srgbClr val="FF0000"/>
                </a:solidFill>
                <a:latin typeface="Verdana" pitchFamily="34" charset="0"/>
                <a:ea typeface="Verdana" pitchFamily="34" charset="0"/>
              </a:rPr>
              <a:t>PROF.AJAY PASHANKAR </a:t>
            </a:r>
          </a:p>
          <a:p>
            <a:r>
              <a:rPr lang="en-US" sz="2400" dirty="0">
                <a:solidFill>
                  <a:srgbClr val="FF0000"/>
                </a:solidFill>
                <a:latin typeface="Verdana" pitchFamily="34" charset="0"/>
                <a:ea typeface="Verdana" pitchFamily="34" charset="0"/>
              </a:rPr>
              <a:t>  ASSISTANT PROFESSOR DEPARTMENT OF CS &amp; IT </a:t>
            </a:r>
          </a:p>
          <a:p>
            <a:r>
              <a:rPr lang="en-US" sz="2400" dirty="0">
                <a:solidFill>
                  <a:srgbClr val="FF0000"/>
                </a:solidFill>
                <a:latin typeface="Verdana" pitchFamily="34" charset="0"/>
                <a:ea typeface="Verdana" pitchFamily="34" charset="0"/>
              </a:rPr>
              <a:t>              K.M.AGRAWAL COLLEGE KALYAN  </a:t>
            </a:r>
          </a:p>
          <a:p>
            <a:r>
              <a:rPr lang="en-US" sz="2400" dirty="0">
                <a:solidFill>
                  <a:schemeClr val="accent5">
                    <a:lumMod val="60000"/>
                    <a:lumOff val="40000"/>
                  </a:schemeClr>
                </a:solidFill>
                <a:latin typeface="Verdana" pitchFamily="34" charset="0"/>
                <a:ea typeface="Verdana" pitchFamily="34" charset="0"/>
                <a:hlinkClick r:id="rId2">
                  <a:extLst>
                    <a:ext uri="{A12FA001-AC4F-418D-AE19-62706E023703}">
                      <ahyp:hlinkClr xmlns:ahyp="http://schemas.microsoft.com/office/drawing/2018/hyperlinkcolor" val="tx"/>
                    </a:ext>
                  </a:extLst>
                </a:hlinkClick>
              </a:rPr>
              <a:t>www.profajaypashankar.com</a:t>
            </a:r>
            <a:r>
              <a:rPr lang="en-US" sz="2400" dirty="0">
                <a:solidFill>
                  <a:schemeClr val="accent5">
                    <a:lumMod val="60000"/>
                    <a:lumOff val="40000"/>
                  </a:schemeClr>
                </a:solidFill>
                <a:latin typeface="Verdana" pitchFamily="34" charset="0"/>
                <a:ea typeface="Verdana" pitchFamily="34" charset="0"/>
              </a:rPr>
              <a:t> </a:t>
            </a:r>
            <a:endParaRPr lang="en-US" sz="2400" dirty="0">
              <a:latin typeface="Verdana" pitchFamily="34" charset="0"/>
              <a:ea typeface="Verdana" pitchFamily="34" charset="0"/>
            </a:endParaRPr>
          </a:p>
          <a:p>
            <a:endParaRPr lang="en-US" sz="2400" dirty="0"/>
          </a:p>
        </p:txBody>
      </p:sp>
    </p:spTree>
    <p:extLst>
      <p:ext uri="{BB962C8B-B14F-4D97-AF65-F5344CB8AC3E}">
        <p14:creationId xmlns:p14="http://schemas.microsoft.com/office/powerpoint/2010/main" val="78961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1793226"/>
          </a:xfrm>
        </p:spPr>
        <p:txBody>
          <a:bodyPr/>
          <a:lstStyle/>
          <a:p>
            <a:r>
              <a:rPr lang="en-US" b="1" dirty="0">
                <a:latin typeface="Verdana" panose="020B0604030504040204" pitchFamily="34" charset="0"/>
                <a:ea typeface="Verdana" panose="020B0604030504040204" pitchFamily="34" charset="0"/>
              </a:rPr>
              <a:t>Built-in List Operators, Concatenation, Repetition, In Operator : </a:t>
            </a:r>
          </a:p>
          <a:p>
            <a:r>
              <a:rPr lang="en-US" dirty="0">
                <a:latin typeface="Verdana" panose="020B0604030504040204" pitchFamily="34" charset="0"/>
                <a:ea typeface="Verdana" panose="020B0604030504040204" pitchFamily="34" charset="0"/>
              </a:rPr>
              <a:t>Lists respond to the + and * operators much like strings; they mean concatenation and repetition here too, except that the result is a new list, not a string. </a:t>
            </a:r>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224029" y="1710879"/>
            <a:ext cx="8976038" cy="4161888"/>
          </a:xfrm>
          <a:prstGeom prst="rect">
            <a:avLst/>
          </a:prstGeom>
        </p:spPr>
      </p:pic>
    </p:spTree>
    <p:extLst>
      <p:ext uri="{BB962C8B-B14F-4D97-AF65-F5344CB8AC3E}">
        <p14:creationId xmlns:p14="http://schemas.microsoft.com/office/powerpoint/2010/main" val="193559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1059130"/>
          </a:xfrm>
        </p:spPr>
        <p:txBody>
          <a:bodyPr/>
          <a:lstStyle/>
          <a:p>
            <a:r>
              <a:rPr lang="en-US" b="1" dirty="0">
                <a:latin typeface="Verdana" panose="020B0604030504040204" pitchFamily="34" charset="0"/>
                <a:ea typeface="Verdana" panose="020B0604030504040204" pitchFamily="34" charset="0"/>
              </a:rPr>
              <a:t>Built-in List functions and methods : </a:t>
            </a:r>
          </a:p>
          <a:p>
            <a:r>
              <a:rPr lang="en-US" dirty="0">
                <a:latin typeface="Verdana" panose="020B0604030504040204" pitchFamily="34" charset="0"/>
                <a:ea typeface="Verdana" panose="020B0604030504040204" pitchFamily="34" charset="0"/>
              </a:rPr>
              <a:t>Python includes the following list functions : </a:t>
            </a:r>
          </a:p>
        </p:txBody>
      </p:sp>
      <p:pic>
        <p:nvPicPr>
          <p:cNvPr id="2" name="Picture 1"/>
          <p:cNvPicPr>
            <a:picLocks noChangeAspect="1"/>
          </p:cNvPicPr>
          <p:nvPr/>
        </p:nvPicPr>
        <p:blipFill>
          <a:blip r:embed="rId2"/>
          <a:stretch>
            <a:fillRect/>
          </a:stretch>
        </p:blipFill>
        <p:spPr>
          <a:xfrm>
            <a:off x="1432908" y="1577661"/>
            <a:ext cx="9102009" cy="3960253"/>
          </a:xfrm>
          <a:prstGeom prst="rect">
            <a:avLst/>
          </a:prstGeom>
        </p:spPr>
      </p:pic>
    </p:spTree>
    <p:extLst>
      <p:ext uri="{BB962C8B-B14F-4D97-AF65-F5344CB8AC3E}">
        <p14:creationId xmlns:p14="http://schemas.microsoft.com/office/powerpoint/2010/main" val="397147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b="1" dirty="0" err="1">
                <a:solidFill>
                  <a:schemeClr val="tx1"/>
                </a:solidFill>
                <a:latin typeface="Verdana" panose="020B0604030504040204" pitchFamily="34" charset="0"/>
                <a:ea typeface="Verdana" panose="020B0604030504040204" pitchFamily="34" charset="0"/>
              </a:rPr>
              <a:t>Listlen</a:t>
            </a:r>
            <a:r>
              <a:rPr lang="en-US" sz="2000" b="1" dirty="0">
                <a:solidFill>
                  <a:schemeClr val="tx1"/>
                </a:solidFill>
                <a:latin typeface="Verdana" panose="020B0604030504040204" pitchFamily="34" charset="0"/>
                <a:ea typeface="Verdana" panose="020B0604030504040204" pitchFamily="34" charset="0"/>
              </a:rPr>
              <a:t>()Method </a:t>
            </a:r>
          </a:p>
          <a:p>
            <a:r>
              <a:rPr lang="en-US" b="1" i="1" dirty="0">
                <a:solidFill>
                  <a:schemeClr val="tx1"/>
                </a:solidFill>
              </a:rPr>
              <a:t>Description </a:t>
            </a:r>
          </a:p>
          <a:p>
            <a:r>
              <a:rPr lang="en-US" dirty="0"/>
              <a:t>The </a:t>
            </a:r>
            <a:r>
              <a:rPr lang="en-US" b="1" dirty="0" err="1"/>
              <a:t>len</a:t>
            </a:r>
            <a:r>
              <a:rPr lang="en-US" b="1" dirty="0"/>
              <a:t>() </a:t>
            </a:r>
            <a:r>
              <a:rPr lang="en-US" dirty="0"/>
              <a:t>method returns the number of elements in the list. </a:t>
            </a:r>
          </a:p>
          <a:p>
            <a:r>
              <a:rPr lang="en-US" b="1" u="sng" dirty="0"/>
              <a:t>Syntax </a:t>
            </a:r>
          </a:p>
          <a:p>
            <a:r>
              <a:rPr lang="en-US" dirty="0"/>
              <a:t>Following is the syntax for </a:t>
            </a:r>
            <a:r>
              <a:rPr lang="en-US" dirty="0" err="1"/>
              <a:t>len</a:t>
            </a:r>
            <a:r>
              <a:rPr lang="en-US" dirty="0"/>
              <a:t>() method- </a:t>
            </a:r>
          </a:p>
          <a:p>
            <a:r>
              <a:rPr lang="en-US" dirty="0" err="1"/>
              <a:t>len</a:t>
            </a:r>
            <a:r>
              <a:rPr lang="en-US" dirty="0"/>
              <a:t>(list)</a:t>
            </a:r>
          </a:p>
          <a:p>
            <a:r>
              <a:rPr lang="en-US" b="1" dirty="0"/>
              <a:t>Parameters </a:t>
            </a:r>
            <a:endParaRPr lang="en-US" dirty="0"/>
          </a:p>
          <a:p>
            <a:r>
              <a:rPr lang="en-US" b="1" dirty="0"/>
              <a:t>list </a:t>
            </a:r>
            <a:r>
              <a:rPr lang="en-US" dirty="0"/>
              <a:t>- This is a list for which, number of elements are to be counted. </a:t>
            </a:r>
          </a:p>
          <a:p>
            <a:r>
              <a:rPr lang="en-US" b="1" dirty="0"/>
              <a:t>Return Value </a:t>
            </a:r>
            <a:endParaRPr lang="en-US" dirty="0"/>
          </a:p>
          <a:p>
            <a:r>
              <a:rPr lang="en-US" dirty="0"/>
              <a:t>This method returns the number of elements in the list. </a:t>
            </a:r>
          </a:p>
          <a:p>
            <a:r>
              <a:rPr lang="en-US" b="1" i="1" dirty="0"/>
              <a:t>Example </a:t>
            </a:r>
            <a:endParaRPr lang="en-US" i="1" dirty="0"/>
          </a:p>
          <a:p>
            <a:r>
              <a:rPr lang="en-US" dirty="0"/>
              <a:t>The following example</a:t>
            </a:r>
          </a:p>
          <a:p>
            <a:r>
              <a:rPr lang="en-US" dirty="0"/>
              <a:t>list1 = ['physics', 'chemistry', '</a:t>
            </a:r>
            <a:r>
              <a:rPr lang="en-US" dirty="0" err="1"/>
              <a:t>maths</a:t>
            </a:r>
            <a:r>
              <a:rPr lang="en-US" dirty="0"/>
              <a:t>'] </a:t>
            </a:r>
          </a:p>
          <a:p>
            <a:r>
              <a:rPr lang="en-US" dirty="0"/>
              <a:t>print (</a:t>
            </a:r>
            <a:r>
              <a:rPr lang="en-US" dirty="0" err="1"/>
              <a:t>len</a:t>
            </a:r>
            <a:r>
              <a:rPr lang="en-US" dirty="0"/>
              <a:t>(list1))</a:t>
            </a:r>
          </a:p>
          <a:p>
            <a:r>
              <a:rPr lang="en-US" dirty="0"/>
              <a:t> list2=list(range(5)) #creates list of numbers between 0-4 print (</a:t>
            </a:r>
            <a:r>
              <a:rPr lang="en-US" dirty="0" err="1"/>
              <a:t>len</a:t>
            </a:r>
            <a:r>
              <a:rPr lang="en-US" dirty="0"/>
              <a:t>(list2))  shows the usage of </a:t>
            </a:r>
            <a:r>
              <a:rPr lang="en-US" dirty="0" err="1"/>
              <a:t>len</a:t>
            </a:r>
            <a:r>
              <a:rPr lang="en-US" dirty="0"/>
              <a:t>() method. </a:t>
            </a:r>
          </a:p>
        </p:txBody>
      </p:sp>
    </p:spTree>
    <p:extLst>
      <p:ext uri="{BB962C8B-B14F-4D97-AF65-F5344CB8AC3E}">
        <p14:creationId xmlns:p14="http://schemas.microsoft.com/office/powerpoint/2010/main" val="291877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solidFill>
                  <a:schemeClr val="tx1"/>
                </a:solidFill>
                <a:latin typeface="Verdana" panose="020B0604030504040204" pitchFamily="34" charset="0"/>
                <a:ea typeface="Verdana" panose="020B0604030504040204" pitchFamily="34" charset="0"/>
              </a:rPr>
              <a:t>List max() Method :</a:t>
            </a:r>
          </a:p>
          <a:p>
            <a:r>
              <a:rPr lang="en-US" b="1" dirty="0"/>
              <a:t>Description </a:t>
            </a:r>
            <a:endParaRPr lang="en-US" dirty="0"/>
          </a:p>
          <a:p>
            <a:r>
              <a:rPr lang="en-US" dirty="0"/>
              <a:t>The </a:t>
            </a:r>
            <a:r>
              <a:rPr lang="en-US" b="1" dirty="0">
                <a:solidFill>
                  <a:srgbClr val="FF0000"/>
                </a:solidFill>
              </a:rPr>
              <a:t>max() </a:t>
            </a:r>
            <a:r>
              <a:rPr lang="en-US" dirty="0"/>
              <a:t>method returns the elements from the list with maximum value. </a:t>
            </a:r>
          </a:p>
          <a:p>
            <a:r>
              <a:rPr lang="en-US" b="1" dirty="0"/>
              <a:t>Syntax </a:t>
            </a:r>
            <a:endParaRPr lang="en-US" dirty="0"/>
          </a:p>
          <a:p>
            <a:r>
              <a:rPr lang="en-US" dirty="0"/>
              <a:t>Following is the syntax for max() method- </a:t>
            </a:r>
          </a:p>
          <a:p>
            <a:r>
              <a:rPr lang="en-US" dirty="0"/>
              <a:t>max(list) </a:t>
            </a:r>
          </a:p>
          <a:p>
            <a:r>
              <a:rPr lang="en-US" b="1" dirty="0"/>
              <a:t>Parameters </a:t>
            </a:r>
            <a:endParaRPr lang="en-US" dirty="0"/>
          </a:p>
          <a:p>
            <a:r>
              <a:rPr lang="en-US" b="1" dirty="0"/>
              <a:t>list </a:t>
            </a:r>
            <a:r>
              <a:rPr lang="en-US" dirty="0"/>
              <a:t>- This is a list from which max valued element are to be returned. </a:t>
            </a:r>
          </a:p>
          <a:p>
            <a:r>
              <a:rPr lang="en-US" b="1" dirty="0"/>
              <a:t>Return Value </a:t>
            </a:r>
            <a:endParaRPr lang="en-US" dirty="0"/>
          </a:p>
          <a:p>
            <a:r>
              <a:rPr lang="en-US" dirty="0"/>
              <a:t>This method returns t</a:t>
            </a:r>
          </a:p>
          <a:p>
            <a:r>
              <a:rPr lang="en-US" b="1" dirty="0"/>
              <a:t>Example </a:t>
            </a:r>
          </a:p>
          <a:p>
            <a:r>
              <a:rPr lang="en-US" dirty="0"/>
              <a:t>The following example shows the usage of max() method.</a:t>
            </a:r>
          </a:p>
          <a:p>
            <a:r>
              <a:rPr lang="en-US" dirty="0"/>
              <a:t>list1, list2 = ['C++','Java', 'Python'], [456, 700, 200]</a:t>
            </a:r>
          </a:p>
          <a:p>
            <a:r>
              <a:rPr lang="en-US" dirty="0"/>
              <a:t> print ("Max value element : ", max(list1)) </a:t>
            </a:r>
          </a:p>
          <a:p>
            <a:r>
              <a:rPr lang="en-US" dirty="0"/>
              <a:t>print ("Max value element : ", max(list2))</a:t>
            </a:r>
          </a:p>
        </p:txBody>
      </p:sp>
    </p:spTree>
    <p:extLst>
      <p:ext uri="{BB962C8B-B14F-4D97-AF65-F5344CB8AC3E}">
        <p14:creationId xmlns:p14="http://schemas.microsoft.com/office/powerpoint/2010/main" val="138187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b="1" u="sng" dirty="0">
                <a:latin typeface="Verdana" panose="020B0604030504040204" pitchFamily="34" charset="0"/>
                <a:ea typeface="Verdana" panose="020B0604030504040204" pitchFamily="34" charset="0"/>
              </a:rPr>
              <a:t>List min() Method :</a:t>
            </a:r>
          </a:p>
          <a:p>
            <a:r>
              <a:rPr lang="en-US" sz="2000" b="1" dirty="0"/>
              <a:t>Description </a:t>
            </a:r>
            <a:endParaRPr lang="en-US" sz="2000" dirty="0"/>
          </a:p>
          <a:p>
            <a:r>
              <a:rPr lang="en-US" sz="2000" dirty="0"/>
              <a:t>The method min() returns the elements from the list with minimum value. </a:t>
            </a:r>
          </a:p>
          <a:p>
            <a:r>
              <a:rPr lang="en-US" sz="2000" b="1" dirty="0"/>
              <a:t>Syntax </a:t>
            </a:r>
            <a:endParaRPr lang="en-US" sz="2000" dirty="0"/>
          </a:p>
          <a:p>
            <a:r>
              <a:rPr lang="en-US" sz="2000" dirty="0"/>
              <a:t>Following is the syntax for min() method- </a:t>
            </a:r>
          </a:p>
          <a:p>
            <a:r>
              <a:rPr lang="en-US" sz="2000" dirty="0"/>
              <a:t>min(list) </a:t>
            </a:r>
          </a:p>
          <a:p>
            <a:r>
              <a:rPr lang="en-US" sz="2000" b="1" dirty="0"/>
              <a:t>Parameters </a:t>
            </a:r>
            <a:endParaRPr lang="en-US" sz="2000" dirty="0"/>
          </a:p>
          <a:p>
            <a:r>
              <a:rPr lang="en-US" sz="2000" b="1" dirty="0"/>
              <a:t>list </a:t>
            </a:r>
            <a:r>
              <a:rPr lang="en-US" sz="2000" dirty="0"/>
              <a:t>- This is a list from which min valued element is to be returned. </a:t>
            </a:r>
          </a:p>
          <a:p>
            <a:r>
              <a:rPr lang="en-US" sz="2000" b="1" dirty="0"/>
              <a:t>Return Value </a:t>
            </a:r>
            <a:endParaRPr lang="en-US" sz="2000" dirty="0"/>
          </a:p>
          <a:p>
            <a:r>
              <a:rPr lang="en-US" sz="2000" dirty="0"/>
              <a:t>This method returns the elements from the list with minimum value. </a:t>
            </a:r>
          </a:p>
          <a:p>
            <a:endParaRPr lang="en-US" sz="2000" dirty="0"/>
          </a:p>
          <a:p>
            <a:r>
              <a:rPr lang="en-US" sz="2000" dirty="0"/>
              <a:t>list1, list2 = ['C++','Java', 'Python'], [456, 700, 200] </a:t>
            </a:r>
          </a:p>
          <a:p>
            <a:r>
              <a:rPr lang="en-US" sz="2000" dirty="0"/>
              <a:t>print ("min value element : ", min(list1)) </a:t>
            </a:r>
          </a:p>
          <a:p>
            <a:r>
              <a:rPr lang="en-US" sz="2000" dirty="0"/>
              <a:t>print ("min value element : ", min(list2)) </a:t>
            </a:r>
          </a:p>
          <a:p>
            <a:endParaRPr lang="en-US" sz="2000" b="1"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3816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lnSpcReduction="10000"/>
          </a:bodyPr>
          <a:lstStyle/>
          <a:p>
            <a:r>
              <a:rPr lang="en-US" sz="2000" b="1" dirty="0">
                <a:latin typeface="Verdana" panose="020B0604030504040204" pitchFamily="34" charset="0"/>
                <a:ea typeface="Verdana" panose="020B0604030504040204" pitchFamily="34" charset="0"/>
              </a:rPr>
              <a:t>List list() Method :</a:t>
            </a:r>
          </a:p>
          <a:p>
            <a:r>
              <a:rPr lang="en-US" sz="2000" b="1" dirty="0"/>
              <a:t>Description </a:t>
            </a:r>
            <a:endParaRPr lang="en-US" sz="2000" dirty="0"/>
          </a:p>
          <a:p>
            <a:r>
              <a:rPr lang="en-US" sz="2000" dirty="0"/>
              <a:t>The </a:t>
            </a:r>
            <a:r>
              <a:rPr lang="en-US" sz="2000" b="1" dirty="0"/>
              <a:t>list()</a:t>
            </a:r>
            <a:r>
              <a:rPr lang="en-US" sz="2000" dirty="0"/>
              <a:t>method takes sequence types and converts them to lists. This is used to convert a given tuple into list. </a:t>
            </a:r>
          </a:p>
          <a:p>
            <a:r>
              <a:rPr lang="en-US" sz="2000" b="1" i="1" dirty="0">
                <a:solidFill>
                  <a:srgbClr val="FF0000"/>
                </a:solidFill>
              </a:rPr>
              <a:t>Note: </a:t>
            </a:r>
            <a:r>
              <a:rPr lang="en-US" sz="2000" i="1" dirty="0">
                <a:solidFill>
                  <a:srgbClr val="FF0000"/>
                </a:solidFill>
              </a:rPr>
              <a:t>Tuple are very similar to lists with only difference that element values of a tuple can not be changed and tuple elements are put between parentheses instead of square bracket. This function also converts characters in a string into a list. </a:t>
            </a:r>
          </a:p>
          <a:p>
            <a:r>
              <a:rPr lang="en-US" sz="2000" b="1" i="1" dirty="0">
                <a:solidFill>
                  <a:schemeClr val="tx1"/>
                </a:solidFill>
              </a:rPr>
              <a:t>Syntax </a:t>
            </a:r>
            <a:endParaRPr lang="en-US" sz="2000" i="1" dirty="0">
              <a:solidFill>
                <a:schemeClr val="tx1"/>
              </a:solidFill>
            </a:endParaRPr>
          </a:p>
          <a:p>
            <a:r>
              <a:rPr lang="en-US" sz="2000" dirty="0"/>
              <a:t>Following is the syntax for list() method- </a:t>
            </a:r>
          </a:p>
          <a:p>
            <a:r>
              <a:rPr lang="en-US" sz="2000" dirty="0"/>
              <a:t>list( </a:t>
            </a:r>
            <a:r>
              <a:rPr lang="en-US" sz="2000" dirty="0" err="1"/>
              <a:t>seq</a:t>
            </a:r>
            <a:r>
              <a:rPr lang="en-US" sz="2000" dirty="0"/>
              <a:t> )</a:t>
            </a:r>
          </a:p>
          <a:p>
            <a:r>
              <a:rPr lang="en-US" sz="2000" b="1" dirty="0"/>
              <a:t>Parameters </a:t>
            </a:r>
            <a:endParaRPr lang="en-US" sz="2000" dirty="0"/>
          </a:p>
          <a:p>
            <a:r>
              <a:rPr lang="en-US" sz="2000" b="1" dirty="0" err="1"/>
              <a:t>seq</a:t>
            </a:r>
            <a:r>
              <a:rPr lang="en-US" sz="2000" b="1" dirty="0"/>
              <a:t> </a:t>
            </a:r>
            <a:r>
              <a:rPr lang="en-US" sz="2000" dirty="0"/>
              <a:t>- This is a tuple or string to be converted into list. </a:t>
            </a:r>
          </a:p>
          <a:p>
            <a:r>
              <a:rPr lang="en-US" sz="2000" b="1" dirty="0"/>
              <a:t>Return Value </a:t>
            </a:r>
            <a:r>
              <a:rPr lang="en-US" sz="2000" dirty="0"/>
              <a:t>: This method returns the list. </a:t>
            </a:r>
          </a:p>
          <a:p>
            <a:r>
              <a:rPr lang="en-US" sz="2000" dirty="0" err="1"/>
              <a:t>aTuple</a:t>
            </a:r>
            <a:r>
              <a:rPr lang="en-US" sz="2000" dirty="0"/>
              <a:t> = (123, 'C++', 'Java', 'Python') list1 = list(</a:t>
            </a:r>
            <a:r>
              <a:rPr lang="en-US" sz="2000" dirty="0" err="1"/>
              <a:t>aTuple</a:t>
            </a:r>
            <a:r>
              <a:rPr lang="en-US" sz="2000" dirty="0"/>
              <a:t>) </a:t>
            </a:r>
          </a:p>
          <a:p>
            <a:r>
              <a:rPr lang="en-US" sz="2000" dirty="0"/>
              <a:t>print ("List elements : ", list1) </a:t>
            </a:r>
          </a:p>
          <a:p>
            <a:r>
              <a:rPr lang="en-US" sz="2000" dirty="0" err="1"/>
              <a:t>str</a:t>
            </a:r>
            <a:r>
              <a:rPr lang="en-US" sz="2000" dirty="0"/>
              <a:t>="Hello World" list2=list(</a:t>
            </a:r>
            <a:r>
              <a:rPr lang="en-US" sz="2000" dirty="0" err="1"/>
              <a:t>str</a:t>
            </a:r>
            <a:r>
              <a:rPr lang="en-US" sz="2000" dirty="0"/>
              <a:t>) print ("List elements : ", list2) </a:t>
            </a:r>
            <a:endParaRPr lang="en-US" sz="2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7802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788" y="104771"/>
            <a:ext cx="11441684" cy="659885"/>
          </a:xfrm>
        </p:spPr>
        <p:txBody>
          <a:bodyPr/>
          <a:lstStyle/>
          <a:p>
            <a:r>
              <a:rPr lang="en-US" dirty="0"/>
              <a:t>Python includes the following list methods- :</a:t>
            </a:r>
          </a:p>
          <a:p>
            <a:endParaRPr lang="en-US" dirty="0"/>
          </a:p>
        </p:txBody>
      </p:sp>
      <p:pic>
        <p:nvPicPr>
          <p:cNvPr id="2" name="Picture 1"/>
          <p:cNvPicPr>
            <a:picLocks noChangeAspect="1"/>
          </p:cNvPicPr>
          <p:nvPr/>
        </p:nvPicPr>
        <p:blipFill>
          <a:blip r:embed="rId2"/>
          <a:stretch>
            <a:fillRect/>
          </a:stretch>
        </p:blipFill>
        <p:spPr>
          <a:xfrm>
            <a:off x="700356" y="524866"/>
            <a:ext cx="9242134" cy="1548634"/>
          </a:xfrm>
          <a:prstGeom prst="rect">
            <a:avLst/>
          </a:prstGeom>
        </p:spPr>
      </p:pic>
      <p:pic>
        <p:nvPicPr>
          <p:cNvPr id="4" name="Picture 3"/>
          <p:cNvPicPr>
            <a:picLocks noChangeAspect="1"/>
          </p:cNvPicPr>
          <p:nvPr/>
        </p:nvPicPr>
        <p:blipFill>
          <a:blip r:embed="rId3"/>
          <a:stretch>
            <a:fillRect/>
          </a:stretch>
        </p:blipFill>
        <p:spPr>
          <a:xfrm>
            <a:off x="700356" y="2073500"/>
            <a:ext cx="9242134" cy="4784500"/>
          </a:xfrm>
          <a:prstGeom prst="rect">
            <a:avLst/>
          </a:prstGeom>
        </p:spPr>
      </p:pic>
    </p:spTree>
    <p:extLst>
      <p:ext uri="{BB962C8B-B14F-4D97-AF65-F5344CB8AC3E}">
        <p14:creationId xmlns:p14="http://schemas.microsoft.com/office/powerpoint/2010/main" val="256299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u="sng" dirty="0">
                <a:latin typeface="Verdana" panose="020B0604030504040204" pitchFamily="34" charset="0"/>
                <a:ea typeface="Verdana" panose="020B0604030504040204" pitchFamily="34" charset="0"/>
              </a:rPr>
              <a:t>List append() Method :</a:t>
            </a:r>
          </a:p>
          <a:p>
            <a:r>
              <a:rPr lang="en-US" b="1" dirty="0"/>
              <a:t>Description </a:t>
            </a:r>
            <a:endParaRPr lang="en-US" dirty="0"/>
          </a:p>
          <a:p>
            <a:r>
              <a:rPr lang="en-US" dirty="0"/>
              <a:t>The </a:t>
            </a:r>
            <a:r>
              <a:rPr lang="en-US" b="1" dirty="0"/>
              <a:t>append() </a:t>
            </a:r>
            <a:r>
              <a:rPr lang="en-US" dirty="0"/>
              <a:t>method appends a passed </a:t>
            </a:r>
            <a:r>
              <a:rPr lang="en-US" dirty="0" err="1"/>
              <a:t>obj</a:t>
            </a:r>
            <a:r>
              <a:rPr lang="en-US" dirty="0"/>
              <a:t> into the existing list. </a:t>
            </a:r>
          </a:p>
          <a:p>
            <a:r>
              <a:rPr lang="en-US" b="1" dirty="0"/>
              <a:t>Syntax </a:t>
            </a:r>
            <a:endParaRPr lang="en-US" dirty="0"/>
          </a:p>
          <a:p>
            <a:r>
              <a:rPr lang="en-US" dirty="0"/>
              <a:t>Following is the syntax for append() method- </a:t>
            </a:r>
          </a:p>
          <a:p>
            <a:r>
              <a:rPr lang="en-US" dirty="0" err="1"/>
              <a:t>list.append</a:t>
            </a:r>
            <a:r>
              <a:rPr lang="en-US" dirty="0"/>
              <a:t>(</a:t>
            </a:r>
            <a:r>
              <a:rPr lang="en-US" dirty="0" err="1"/>
              <a:t>obj</a:t>
            </a:r>
            <a:r>
              <a:rPr lang="en-US" dirty="0"/>
              <a:t>)</a:t>
            </a:r>
          </a:p>
          <a:p>
            <a:r>
              <a:rPr lang="en-US" b="1" dirty="0"/>
              <a:t>Parameters </a:t>
            </a:r>
            <a:endParaRPr lang="en-US" dirty="0"/>
          </a:p>
          <a:p>
            <a:r>
              <a:rPr lang="en-US" b="1" dirty="0" err="1"/>
              <a:t>obj</a:t>
            </a:r>
            <a:r>
              <a:rPr lang="en-US" b="1" dirty="0"/>
              <a:t> </a:t>
            </a:r>
            <a:r>
              <a:rPr lang="en-US" dirty="0"/>
              <a:t>- This is the object to be appended in the list. </a:t>
            </a:r>
          </a:p>
          <a:p>
            <a:r>
              <a:rPr lang="en-US" b="1" dirty="0"/>
              <a:t>Return Value </a:t>
            </a:r>
            <a:endParaRPr lang="en-US" dirty="0"/>
          </a:p>
          <a:p>
            <a:r>
              <a:rPr lang="en-US" dirty="0"/>
              <a:t>This method does not return any value but updates existing list. </a:t>
            </a:r>
          </a:p>
          <a:p>
            <a:r>
              <a:rPr lang="en-US" b="1" dirty="0"/>
              <a:t>Example </a:t>
            </a:r>
            <a:endParaRPr lang="en-US" dirty="0"/>
          </a:p>
          <a:p>
            <a:r>
              <a:rPr lang="en-US" dirty="0"/>
              <a:t>list1 = ['C++', 'Java', 'Python']</a:t>
            </a:r>
          </a:p>
          <a:p>
            <a:r>
              <a:rPr lang="en-US" dirty="0"/>
              <a:t> list1.append('C#') </a:t>
            </a:r>
          </a:p>
          <a:p>
            <a:r>
              <a:rPr lang="en-US" dirty="0"/>
              <a:t>print ("updated list : ", list1) </a:t>
            </a:r>
          </a:p>
          <a:p>
            <a:r>
              <a:rPr lang="en-US" b="1" dirty="0">
                <a:solidFill>
                  <a:srgbClr val="FF0000"/>
                </a:solidFill>
                <a:latin typeface="Verdana" panose="020B0604030504040204" pitchFamily="34" charset="0"/>
                <a:ea typeface="Verdana" panose="020B0604030504040204" pitchFamily="34" charset="0"/>
              </a:rPr>
              <a:t>NOTE: append method used to add element in list at last position </a:t>
            </a:r>
          </a:p>
        </p:txBody>
      </p:sp>
    </p:spTree>
    <p:extLst>
      <p:ext uri="{BB962C8B-B14F-4D97-AF65-F5344CB8AC3E}">
        <p14:creationId xmlns:p14="http://schemas.microsoft.com/office/powerpoint/2010/main" val="290905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dirty="0">
                <a:solidFill>
                  <a:schemeClr val="tx1"/>
                </a:solidFill>
                <a:latin typeface="Verdana" panose="020B0604030504040204" pitchFamily="34" charset="0"/>
                <a:ea typeface="Verdana" panose="020B0604030504040204" pitchFamily="34" charset="0"/>
              </a:rPr>
              <a:t>List count()Method </a:t>
            </a:r>
          </a:p>
          <a:p>
            <a:r>
              <a:rPr lang="en-US" b="1" dirty="0"/>
              <a:t>Description </a:t>
            </a:r>
            <a:endParaRPr lang="en-US" dirty="0"/>
          </a:p>
          <a:p>
            <a:r>
              <a:rPr lang="en-US" dirty="0"/>
              <a:t>The </a:t>
            </a:r>
            <a:r>
              <a:rPr lang="en-US" b="1" dirty="0"/>
              <a:t>count() </a:t>
            </a:r>
            <a:r>
              <a:rPr lang="en-US" dirty="0"/>
              <a:t>method returns count of how many times </a:t>
            </a:r>
            <a:r>
              <a:rPr lang="en-US" dirty="0" err="1"/>
              <a:t>obj</a:t>
            </a:r>
            <a:r>
              <a:rPr lang="en-US" dirty="0"/>
              <a:t> occurs in list. </a:t>
            </a:r>
          </a:p>
          <a:p>
            <a:r>
              <a:rPr lang="en-US" b="1" dirty="0"/>
              <a:t>Syntax </a:t>
            </a:r>
            <a:endParaRPr lang="en-US" dirty="0"/>
          </a:p>
          <a:p>
            <a:r>
              <a:rPr lang="en-US" dirty="0"/>
              <a:t>Following is the syntax for count() method- </a:t>
            </a:r>
          </a:p>
          <a:p>
            <a:r>
              <a:rPr lang="en-US" dirty="0" err="1"/>
              <a:t>list.count</a:t>
            </a:r>
            <a:r>
              <a:rPr lang="en-US" dirty="0"/>
              <a:t>(</a:t>
            </a:r>
            <a:r>
              <a:rPr lang="en-US" dirty="0" err="1"/>
              <a:t>obj</a:t>
            </a:r>
            <a:r>
              <a:rPr lang="en-US" dirty="0"/>
              <a:t>)</a:t>
            </a:r>
          </a:p>
          <a:p>
            <a:r>
              <a:rPr lang="en-US" b="1" dirty="0"/>
              <a:t>Parameters </a:t>
            </a:r>
            <a:endParaRPr lang="en-US" dirty="0"/>
          </a:p>
          <a:p>
            <a:r>
              <a:rPr lang="en-US" b="1" dirty="0" err="1"/>
              <a:t>obj</a:t>
            </a:r>
            <a:r>
              <a:rPr lang="en-US" b="1" dirty="0"/>
              <a:t> </a:t>
            </a:r>
            <a:r>
              <a:rPr lang="en-US" dirty="0"/>
              <a:t>- This is the object to be counted in the list. </a:t>
            </a:r>
          </a:p>
          <a:p>
            <a:r>
              <a:rPr lang="en-US" b="1" dirty="0"/>
              <a:t>Return Value </a:t>
            </a:r>
            <a:endParaRPr lang="en-US" dirty="0"/>
          </a:p>
          <a:p>
            <a:r>
              <a:rPr lang="en-US" dirty="0"/>
              <a:t>This method returns count of how many times </a:t>
            </a:r>
            <a:r>
              <a:rPr lang="en-US" dirty="0" err="1"/>
              <a:t>obj</a:t>
            </a:r>
            <a:r>
              <a:rPr lang="en-US" dirty="0"/>
              <a:t> occurs in list. </a:t>
            </a:r>
          </a:p>
          <a:p>
            <a:r>
              <a:rPr lang="en-US" dirty="0" err="1"/>
              <a:t>aList</a:t>
            </a:r>
            <a:r>
              <a:rPr lang="en-US" dirty="0"/>
              <a:t> = [123, 'xyz', '</a:t>
            </a:r>
            <a:r>
              <a:rPr lang="en-US" dirty="0" err="1"/>
              <a:t>zara</a:t>
            </a:r>
            <a:r>
              <a:rPr lang="en-US" dirty="0"/>
              <a:t>', '</a:t>
            </a:r>
            <a:r>
              <a:rPr lang="en-US" dirty="0" err="1"/>
              <a:t>abc</a:t>
            </a:r>
            <a:r>
              <a:rPr lang="en-US" dirty="0"/>
              <a:t>', 123]; print ("Count for 123 : ", </a:t>
            </a:r>
            <a:r>
              <a:rPr lang="en-US" dirty="0" err="1"/>
              <a:t>aList.count</a:t>
            </a:r>
            <a:r>
              <a:rPr lang="en-US" dirty="0"/>
              <a:t>(123)) </a:t>
            </a:r>
          </a:p>
          <a:p>
            <a:r>
              <a:rPr lang="en-US" dirty="0"/>
              <a:t>print ("Count for </a:t>
            </a:r>
            <a:r>
              <a:rPr lang="en-US" dirty="0" err="1"/>
              <a:t>zara</a:t>
            </a:r>
            <a:r>
              <a:rPr lang="en-US" dirty="0"/>
              <a:t> : ", </a:t>
            </a:r>
            <a:r>
              <a:rPr lang="en-US" dirty="0" err="1"/>
              <a:t>aList.count</a:t>
            </a:r>
            <a:r>
              <a:rPr lang="en-US" dirty="0"/>
              <a:t>('</a:t>
            </a:r>
            <a:r>
              <a:rPr lang="en-US" dirty="0" err="1"/>
              <a:t>zara</a:t>
            </a:r>
            <a:r>
              <a:rPr lang="en-US" dirty="0"/>
              <a:t>')) </a:t>
            </a:r>
          </a:p>
          <a:p>
            <a:r>
              <a:rPr lang="en-US" dirty="0"/>
              <a:t>O/P</a:t>
            </a:r>
          </a:p>
          <a:p>
            <a:r>
              <a:rPr lang="en-US" dirty="0"/>
              <a:t>Count for 123 : 2 </a:t>
            </a:r>
          </a:p>
          <a:p>
            <a:r>
              <a:rPr lang="en-US" dirty="0"/>
              <a:t>Count for </a:t>
            </a:r>
            <a:r>
              <a:rPr lang="en-US" dirty="0" err="1"/>
              <a:t>zara</a:t>
            </a:r>
            <a:r>
              <a:rPr lang="en-US" dirty="0"/>
              <a:t> : 1 </a:t>
            </a:r>
          </a:p>
        </p:txBody>
      </p:sp>
    </p:spTree>
    <p:extLst>
      <p:ext uri="{BB962C8B-B14F-4D97-AF65-F5344CB8AC3E}">
        <p14:creationId xmlns:p14="http://schemas.microsoft.com/office/powerpoint/2010/main" val="4004024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dirty="0" err="1">
                <a:latin typeface="Verdana" panose="020B0604030504040204" pitchFamily="34" charset="0"/>
                <a:ea typeface="Verdana" panose="020B0604030504040204" pitchFamily="34" charset="0"/>
              </a:rPr>
              <a:t>Listextend</a:t>
            </a:r>
            <a:r>
              <a:rPr lang="en-US" sz="2000" b="1" dirty="0">
                <a:latin typeface="Verdana" panose="020B0604030504040204" pitchFamily="34" charset="0"/>
                <a:ea typeface="Verdana" panose="020B0604030504040204" pitchFamily="34" charset="0"/>
              </a:rPr>
              <a:t>()Method </a:t>
            </a:r>
            <a:endParaRPr lang="en-US" sz="2000" dirty="0">
              <a:latin typeface="Verdana" panose="020B0604030504040204" pitchFamily="34" charset="0"/>
              <a:ea typeface="Verdana" panose="020B0604030504040204" pitchFamily="34" charset="0"/>
            </a:endParaRPr>
          </a:p>
          <a:p>
            <a:r>
              <a:rPr lang="en-US" b="1" dirty="0"/>
              <a:t>Description </a:t>
            </a:r>
            <a:endParaRPr lang="en-US" dirty="0"/>
          </a:p>
          <a:p>
            <a:r>
              <a:rPr lang="en-US" dirty="0"/>
              <a:t>The </a:t>
            </a:r>
            <a:r>
              <a:rPr lang="en-US" b="1" dirty="0"/>
              <a:t>extend() </a:t>
            </a:r>
            <a:r>
              <a:rPr lang="en-US" dirty="0"/>
              <a:t>method appends the contents of </a:t>
            </a:r>
            <a:r>
              <a:rPr lang="en-US" dirty="0" err="1"/>
              <a:t>seq</a:t>
            </a:r>
            <a:r>
              <a:rPr lang="en-US" dirty="0"/>
              <a:t> to list. </a:t>
            </a:r>
          </a:p>
          <a:p>
            <a:r>
              <a:rPr lang="en-US" b="1" dirty="0"/>
              <a:t>Syntax </a:t>
            </a:r>
          </a:p>
          <a:p>
            <a:r>
              <a:rPr lang="en-US" dirty="0" err="1"/>
              <a:t>list.extend</a:t>
            </a:r>
            <a:r>
              <a:rPr lang="en-US" dirty="0"/>
              <a:t>(</a:t>
            </a:r>
            <a:r>
              <a:rPr lang="en-US" dirty="0" err="1"/>
              <a:t>seq</a:t>
            </a:r>
            <a:r>
              <a:rPr lang="en-US" dirty="0"/>
              <a:t>) </a:t>
            </a:r>
          </a:p>
          <a:p>
            <a:r>
              <a:rPr lang="en-US" b="1" dirty="0"/>
              <a:t>Parameters </a:t>
            </a:r>
            <a:endParaRPr lang="en-US" dirty="0"/>
          </a:p>
          <a:p>
            <a:r>
              <a:rPr lang="en-US" b="1" dirty="0" err="1"/>
              <a:t>seq</a:t>
            </a:r>
            <a:r>
              <a:rPr lang="en-US" b="1" dirty="0"/>
              <a:t> </a:t>
            </a:r>
            <a:r>
              <a:rPr lang="en-US" dirty="0"/>
              <a:t>- This is the list of elements </a:t>
            </a:r>
          </a:p>
          <a:p>
            <a:r>
              <a:rPr lang="en-US" b="1" dirty="0"/>
              <a:t>Return Value </a:t>
            </a:r>
            <a:endParaRPr lang="en-US" dirty="0"/>
          </a:p>
          <a:p>
            <a:r>
              <a:rPr lang="en-US" dirty="0"/>
              <a:t>This method does not return any value but adds the content to an existing list. </a:t>
            </a:r>
          </a:p>
          <a:p>
            <a:endParaRPr lang="en-US" dirty="0"/>
          </a:p>
          <a:p>
            <a:r>
              <a:rPr lang="en-US" dirty="0"/>
              <a:t>list1 = ['physics', 'chemistry', '</a:t>
            </a:r>
            <a:r>
              <a:rPr lang="en-US" dirty="0" err="1"/>
              <a:t>maths</a:t>
            </a:r>
            <a:r>
              <a:rPr lang="en-US" dirty="0"/>
              <a:t>'] list2=list(range(5)) #creates list of numbers between 0-4 list1.extend('Extended List :', list2) </a:t>
            </a:r>
          </a:p>
          <a:p>
            <a:r>
              <a:rPr lang="en-US" dirty="0"/>
              <a:t>print (list1) </a:t>
            </a:r>
          </a:p>
        </p:txBody>
      </p:sp>
    </p:spTree>
    <p:extLst>
      <p:ext uri="{BB962C8B-B14F-4D97-AF65-F5344CB8AC3E}">
        <p14:creationId xmlns:p14="http://schemas.microsoft.com/office/powerpoint/2010/main" val="1720532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151" y="206062"/>
            <a:ext cx="11415928" cy="6478073"/>
          </a:xfrm>
        </p:spPr>
        <p:txBody>
          <a:bodyPr>
            <a:normAutofit/>
          </a:bodyPr>
          <a:lstStyle/>
          <a:p>
            <a:r>
              <a:rPr lang="en-US" sz="2000" b="1" dirty="0">
                <a:latin typeface="Verdana" panose="020B0604030504040204" pitchFamily="34" charset="0"/>
                <a:ea typeface="Verdana" panose="020B0604030504040204" pitchFamily="34" charset="0"/>
              </a:rPr>
              <a:t>Lists :</a:t>
            </a:r>
          </a:p>
          <a:p>
            <a:r>
              <a:rPr lang="en-US" sz="2000" b="1" dirty="0">
                <a:solidFill>
                  <a:schemeClr val="tx2"/>
                </a:solidFill>
                <a:latin typeface="Verdana" panose="020B0604030504040204" pitchFamily="34" charset="0"/>
                <a:ea typeface="Verdana" panose="020B0604030504040204" pitchFamily="34" charset="0"/>
              </a:rPr>
              <a:t>A list is an ordered set of values, where each value is identified by an index. </a:t>
            </a:r>
          </a:p>
          <a:p>
            <a:r>
              <a:rPr lang="en-US" sz="2000" b="1" dirty="0">
                <a:solidFill>
                  <a:schemeClr val="tx2"/>
                </a:solidFill>
                <a:latin typeface="Verdana" panose="020B0604030504040204" pitchFamily="34" charset="0"/>
                <a:ea typeface="Verdana" panose="020B0604030504040204" pitchFamily="34" charset="0"/>
              </a:rPr>
              <a:t>The values that make up a list are called its elements . </a:t>
            </a:r>
          </a:p>
          <a:p>
            <a:r>
              <a:rPr lang="en-US" sz="2000" b="1" dirty="0">
                <a:solidFill>
                  <a:schemeClr val="tx2"/>
                </a:solidFill>
                <a:latin typeface="Verdana" panose="020B0604030504040204" pitchFamily="34" charset="0"/>
                <a:ea typeface="Verdana" panose="020B0604030504040204" pitchFamily="34" charset="0"/>
              </a:rPr>
              <a:t>Lists are similar to strings, which are ordered sets of characters, except that the elements of a list can have any type. </a:t>
            </a:r>
          </a:p>
          <a:p>
            <a:r>
              <a:rPr lang="en-US" sz="2000" b="1" dirty="0">
                <a:solidFill>
                  <a:schemeClr val="tx2"/>
                </a:solidFill>
                <a:latin typeface="Verdana" panose="020B0604030504040204" pitchFamily="34" charset="0"/>
                <a:ea typeface="Verdana" panose="020B0604030504040204" pitchFamily="34" charset="0"/>
              </a:rPr>
              <a:t>Lists and strings—and other things that behave like ordered sets—are called sequences . </a:t>
            </a:r>
          </a:p>
          <a:p>
            <a:r>
              <a:rPr lang="en-US" sz="2000" b="1" dirty="0">
                <a:latin typeface="Verdana" panose="020B0604030504040204" pitchFamily="34" charset="0"/>
                <a:ea typeface="Verdana" panose="020B0604030504040204" pitchFamily="34" charset="0"/>
              </a:rPr>
              <a:t>The list is the most versatile datatype available in Python, which can be written as a list of comma-separated values (items) between square brackets. </a:t>
            </a:r>
          </a:p>
          <a:p>
            <a:r>
              <a:rPr lang="en-US" sz="2000" b="1" i="1" dirty="0">
                <a:solidFill>
                  <a:srgbClr val="FF0000"/>
                </a:solidFill>
                <a:latin typeface="Verdana" panose="020B0604030504040204" pitchFamily="34" charset="0"/>
                <a:ea typeface="Verdana" panose="020B0604030504040204" pitchFamily="34" charset="0"/>
              </a:rPr>
              <a:t>Important thing about a list is that the items in a list need not be of the same type. </a:t>
            </a:r>
          </a:p>
          <a:p>
            <a:r>
              <a:rPr lang="en-US" sz="2000" dirty="0">
                <a:latin typeface="Verdana" panose="020B0604030504040204" pitchFamily="34" charset="0"/>
                <a:ea typeface="Verdana" panose="020B0604030504040204" pitchFamily="34" charset="0"/>
              </a:rPr>
              <a:t>There are several ways to create a new list; the simplest is to enclose the elements in square brackets ([ and ]): </a:t>
            </a:r>
          </a:p>
          <a:p>
            <a:r>
              <a:rPr lang="en-US" sz="2000" dirty="0"/>
              <a:t>[10, 20, 30, 40] ["spam", "bungee", "swallow"] </a:t>
            </a:r>
            <a:endParaRPr lang="en-US" sz="2000" b="1" i="1"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807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b="1" dirty="0">
                <a:latin typeface="Verdana" panose="020B0604030504040204" pitchFamily="34" charset="0"/>
                <a:ea typeface="Verdana" panose="020B0604030504040204" pitchFamily="34" charset="0"/>
              </a:rPr>
              <a:t>List index() Method </a:t>
            </a:r>
          </a:p>
          <a:p>
            <a:r>
              <a:rPr lang="en-US" sz="2000" dirty="0"/>
              <a:t>The </a:t>
            </a:r>
            <a:r>
              <a:rPr lang="en-US" sz="2000" b="1" dirty="0"/>
              <a:t>index() </a:t>
            </a:r>
            <a:r>
              <a:rPr lang="en-US" sz="2000" dirty="0"/>
              <a:t>method returns the lowest index in list that </a:t>
            </a:r>
            <a:r>
              <a:rPr lang="en-US" sz="2000" dirty="0" err="1"/>
              <a:t>obj</a:t>
            </a:r>
            <a:r>
              <a:rPr lang="en-US" sz="2000" dirty="0"/>
              <a:t> appears. </a:t>
            </a:r>
          </a:p>
          <a:p>
            <a:r>
              <a:rPr lang="en-US" sz="2000" b="1" dirty="0"/>
              <a:t>Syntax </a:t>
            </a:r>
            <a:endParaRPr lang="en-US" sz="2000" dirty="0"/>
          </a:p>
          <a:p>
            <a:r>
              <a:rPr lang="en-US" sz="2000" dirty="0"/>
              <a:t>Following is the syntax for index() method- </a:t>
            </a:r>
          </a:p>
          <a:p>
            <a:r>
              <a:rPr lang="en-US" sz="2000" dirty="0" err="1"/>
              <a:t>list.index</a:t>
            </a:r>
            <a:r>
              <a:rPr lang="en-US" sz="2000" dirty="0"/>
              <a:t>(</a:t>
            </a:r>
            <a:r>
              <a:rPr lang="en-US" sz="2000" dirty="0" err="1"/>
              <a:t>obj</a:t>
            </a:r>
            <a:r>
              <a:rPr lang="en-US" sz="2000" dirty="0"/>
              <a:t>)</a:t>
            </a:r>
          </a:p>
          <a:p>
            <a:r>
              <a:rPr lang="en-US" sz="2000" b="1" dirty="0"/>
              <a:t>Parameters </a:t>
            </a:r>
            <a:endParaRPr lang="en-US" sz="2000" dirty="0"/>
          </a:p>
          <a:p>
            <a:r>
              <a:rPr lang="en-US" sz="2000" b="1" dirty="0" err="1"/>
              <a:t>obj</a:t>
            </a:r>
            <a:r>
              <a:rPr lang="en-US" sz="2000" b="1" dirty="0"/>
              <a:t> </a:t>
            </a:r>
            <a:r>
              <a:rPr lang="en-US" sz="2000" dirty="0"/>
              <a:t>- This is the object to be find out. </a:t>
            </a:r>
          </a:p>
          <a:p>
            <a:r>
              <a:rPr lang="en-US" sz="2000" b="1" dirty="0"/>
              <a:t>Return Value </a:t>
            </a:r>
            <a:endParaRPr lang="en-US" sz="2000" dirty="0"/>
          </a:p>
          <a:p>
            <a:r>
              <a:rPr lang="en-US" sz="2000" dirty="0"/>
              <a:t>This method returns index of the found object otherwise raises an exception indicating that the value is not found. </a:t>
            </a:r>
          </a:p>
          <a:p>
            <a:endParaRPr lang="en-US" sz="2000" dirty="0"/>
          </a:p>
          <a:p>
            <a:r>
              <a:rPr lang="en-US" sz="2000" dirty="0"/>
              <a:t>list1 = ['physics', 'chemistry', '</a:t>
            </a:r>
            <a:r>
              <a:rPr lang="en-US" sz="2000" dirty="0" err="1"/>
              <a:t>maths</a:t>
            </a:r>
            <a:r>
              <a:rPr lang="en-US" sz="2000" dirty="0"/>
              <a:t>'] </a:t>
            </a:r>
          </a:p>
          <a:p>
            <a:r>
              <a:rPr lang="en-US" sz="2000" dirty="0"/>
              <a:t>print ('Index of chemistry', list1.index('chemistry')) print ('Index of C#', list1.index('C#')) </a:t>
            </a:r>
            <a:endParaRPr lang="en-US" sz="2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116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dirty="0">
                <a:latin typeface="Verdana" panose="020B0604030504040204" pitchFamily="34" charset="0"/>
                <a:ea typeface="Verdana" panose="020B0604030504040204" pitchFamily="34" charset="0"/>
              </a:rPr>
              <a:t>List insert() Method </a:t>
            </a:r>
            <a:endParaRPr lang="en-US" sz="2000" dirty="0">
              <a:latin typeface="Verdana" panose="020B0604030504040204" pitchFamily="34" charset="0"/>
              <a:ea typeface="Verdana" panose="020B0604030504040204" pitchFamily="34" charset="0"/>
            </a:endParaRPr>
          </a:p>
          <a:p>
            <a:r>
              <a:rPr lang="en-US" b="1" dirty="0"/>
              <a:t>Description </a:t>
            </a:r>
            <a:endParaRPr lang="en-US" dirty="0"/>
          </a:p>
          <a:p>
            <a:r>
              <a:rPr lang="en-US" dirty="0"/>
              <a:t>The </a:t>
            </a:r>
            <a:r>
              <a:rPr lang="en-US" b="1" dirty="0"/>
              <a:t>insert() method </a:t>
            </a:r>
            <a:r>
              <a:rPr lang="en-US" dirty="0"/>
              <a:t>inserts object </a:t>
            </a:r>
            <a:r>
              <a:rPr lang="en-US" dirty="0" err="1"/>
              <a:t>obj</a:t>
            </a:r>
            <a:r>
              <a:rPr lang="en-US" dirty="0"/>
              <a:t> into list at offset index. </a:t>
            </a:r>
          </a:p>
          <a:p>
            <a:r>
              <a:rPr lang="en-US" b="1" dirty="0"/>
              <a:t>Syntax </a:t>
            </a:r>
            <a:endParaRPr lang="en-US" dirty="0"/>
          </a:p>
          <a:p>
            <a:r>
              <a:rPr lang="en-US" dirty="0"/>
              <a:t>Following is the syntax for insert() method- </a:t>
            </a:r>
          </a:p>
          <a:p>
            <a:r>
              <a:rPr lang="en-US" dirty="0" err="1"/>
              <a:t>list.insert</a:t>
            </a:r>
            <a:r>
              <a:rPr lang="en-US" dirty="0"/>
              <a:t>(index, </a:t>
            </a:r>
            <a:r>
              <a:rPr lang="en-US" dirty="0" err="1"/>
              <a:t>obj</a:t>
            </a:r>
            <a:r>
              <a:rPr lang="en-US" dirty="0"/>
              <a:t>)</a:t>
            </a:r>
          </a:p>
          <a:p>
            <a:r>
              <a:rPr lang="en-US" b="1" dirty="0"/>
              <a:t>Parameters </a:t>
            </a:r>
            <a:endParaRPr lang="en-US" dirty="0"/>
          </a:p>
          <a:p>
            <a:r>
              <a:rPr lang="en-US" dirty="0"/>
              <a:t>• </a:t>
            </a:r>
            <a:r>
              <a:rPr lang="en-US" b="1" dirty="0"/>
              <a:t>index </a:t>
            </a:r>
            <a:r>
              <a:rPr lang="en-US" dirty="0"/>
              <a:t>- This is the Index where the object </a:t>
            </a:r>
            <a:r>
              <a:rPr lang="en-US" dirty="0" err="1"/>
              <a:t>obj</a:t>
            </a:r>
            <a:r>
              <a:rPr lang="en-US" dirty="0"/>
              <a:t> need to be inserted. </a:t>
            </a:r>
          </a:p>
          <a:p>
            <a:r>
              <a:rPr lang="en-US" dirty="0"/>
              <a:t>• </a:t>
            </a:r>
            <a:r>
              <a:rPr lang="en-US" b="1" dirty="0" err="1"/>
              <a:t>obj</a:t>
            </a:r>
            <a:r>
              <a:rPr lang="en-US" b="1" dirty="0"/>
              <a:t> </a:t>
            </a:r>
            <a:r>
              <a:rPr lang="en-US" dirty="0"/>
              <a:t>- This is the Object to be inserted into the given list. </a:t>
            </a:r>
          </a:p>
          <a:p>
            <a:endParaRPr lang="en-US" dirty="0"/>
          </a:p>
          <a:p>
            <a:r>
              <a:rPr lang="en-US" b="1" dirty="0"/>
              <a:t>Return Value </a:t>
            </a:r>
            <a:endParaRPr lang="en-US" dirty="0"/>
          </a:p>
          <a:p>
            <a:r>
              <a:rPr lang="en-US" dirty="0"/>
              <a:t>This method does not return any value but it inserts the given element at the given index. </a:t>
            </a:r>
          </a:p>
          <a:p>
            <a:r>
              <a:rPr lang="en-US" dirty="0"/>
              <a:t>list1 = ['physics', 'chemistry', '</a:t>
            </a:r>
            <a:r>
              <a:rPr lang="en-US" dirty="0" err="1"/>
              <a:t>maths</a:t>
            </a:r>
            <a:r>
              <a:rPr lang="en-US" dirty="0"/>
              <a:t>'] list1.insert(1, 'Biology') </a:t>
            </a:r>
          </a:p>
          <a:p>
            <a:r>
              <a:rPr lang="en-US" dirty="0"/>
              <a:t>print ('Final list : ', list1) </a:t>
            </a:r>
          </a:p>
          <a:p>
            <a:r>
              <a:rPr lang="en-US" dirty="0"/>
              <a:t>Final list : ['physics', 'Biology', 'chemistry', '</a:t>
            </a:r>
            <a:r>
              <a:rPr lang="en-US" dirty="0" err="1"/>
              <a:t>maths</a:t>
            </a:r>
            <a:r>
              <a:rPr lang="en-US" dirty="0"/>
              <a:t>'] </a:t>
            </a:r>
          </a:p>
        </p:txBody>
      </p:sp>
    </p:spTree>
    <p:extLst>
      <p:ext uri="{BB962C8B-B14F-4D97-AF65-F5344CB8AC3E}">
        <p14:creationId xmlns:p14="http://schemas.microsoft.com/office/powerpoint/2010/main" val="232150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395" y="228758"/>
            <a:ext cx="11441684" cy="6455378"/>
          </a:xfrm>
        </p:spPr>
        <p:txBody>
          <a:bodyPr>
            <a:normAutofit fontScale="92500" lnSpcReduction="10000"/>
          </a:bodyPr>
          <a:lstStyle/>
          <a:p>
            <a:r>
              <a:rPr lang="en-US" sz="2000" b="1" dirty="0">
                <a:latin typeface="Verdana" panose="020B0604030504040204" pitchFamily="34" charset="0"/>
                <a:ea typeface="Verdana" panose="020B0604030504040204" pitchFamily="34" charset="0"/>
              </a:rPr>
              <a:t>List pop() Method :</a:t>
            </a:r>
          </a:p>
          <a:p>
            <a:r>
              <a:rPr lang="en-US" sz="2000" b="1" dirty="0"/>
              <a:t>Description </a:t>
            </a:r>
            <a:endParaRPr lang="en-US" sz="2000" dirty="0"/>
          </a:p>
          <a:p>
            <a:r>
              <a:rPr lang="en-US" sz="2000" dirty="0"/>
              <a:t>The </a:t>
            </a:r>
            <a:r>
              <a:rPr lang="en-US" sz="2000" b="1" dirty="0"/>
              <a:t>pop() </a:t>
            </a:r>
            <a:r>
              <a:rPr lang="en-US" sz="2000" dirty="0"/>
              <a:t>method removes and returns last object or </a:t>
            </a:r>
            <a:r>
              <a:rPr lang="en-US" sz="2000" dirty="0" err="1"/>
              <a:t>obj</a:t>
            </a:r>
            <a:r>
              <a:rPr lang="en-US" sz="2000" dirty="0"/>
              <a:t> from the list. </a:t>
            </a:r>
          </a:p>
          <a:p>
            <a:r>
              <a:rPr lang="en-US" sz="2000" b="1" dirty="0"/>
              <a:t>Syntax </a:t>
            </a:r>
            <a:endParaRPr lang="en-US" sz="2000" dirty="0"/>
          </a:p>
          <a:p>
            <a:r>
              <a:rPr lang="en-US" sz="2000" dirty="0"/>
              <a:t>Following is the syntax for pop() method- </a:t>
            </a:r>
          </a:p>
          <a:p>
            <a:r>
              <a:rPr lang="en-US" sz="2000" dirty="0" err="1"/>
              <a:t>list.pop</a:t>
            </a:r>
            <a:r>
              <a:rPr lang="en-US" sz="2000" dirty="0"/>
              <a:t>(</a:t>
            </a:r>
            <a:r>
              <a:rPr lang="en-US" sz="2000" dirty="0" err="1"/>
              <a:t>obj</a:t>
            </a:r>
            <a:r>
              <a:rPr lang="en-US" sz="2000" dirty="0"/>
              <a:t>=list[-1])</a:t>
            </a:r>
          </a:p>
          <a:p>
            <a:r>
              <a:rPr lang="en-US" sz="2000" b="1" dirty="0"/>
              <a:t>Parameters </a:t>
            </a:r>
            <a:endParaRPr lang="en-US" sz="2000" dirty="0"/>
          </a:p>
          <a:p>
            <a:r>
              <a:rPr lang="en-US" sz="2000" b="1" dirty="0" err="1"/>
              <a:t>obj</a:t>
            </a:r>
            <a:r>
              <a:rPr lang="en-US" sz="2000" b="1" dirty="0"/>
              <a:t> </a:t>
            </a:r>
            <a:r>
              <a:rPr lang="en-US" sz="2000" dirty="0"/>
              <a:t>- This is an optional parameter, index of the object to be removed from the list. </a:t>
            </a:r>
          </a:p>
          <a:p>
            <a:r>
              <a:rPr lang="en-US" sz="2000" b="1" dirty="0"/>
              <a:t>Return Value </a:t>
            </a:r>
            <a:endParaRPr lang="en-US" sz="2000" dirty="0"/>
          </a:p>
          <a:p>
            <a:r>
              <a:rPr lang="en-US" sz="2000" dirty="0"/>
              <a:t>This method returns the removed object from the list. </a:t>
            </a:r>
          </a:p>
          <a:p>
            <a:r>
              <a:rPr lang="en-US" sz="2000" dirty="0"/>
              <a:t>list1 = ['physics', 'Biology', 'chemistry', '</a:t>
            </a:r>
            <a:r>
              <a:rPr lang="en-US" sz="2000" dirty="0" err="1"/>
              <a:t>maths</a:t>
            </a:r>
            <a:r>
              <a:rPr lang="en-US" sz="2000" dirty="0"/>
              <a:t>'] list1.pop() </a:t>
            </a:r>
          </a:p>
          <a:p>
            <a:r>
              <a:rPr lang="en-US" sz="2000" dirty="0"/>
              <a:t>print ("list now : ", list1) list1.pop(1) </a:t>
            </a:r>
          </a:p>
          <a:p>
            <a:r>
              <a:rPr lang="en-US" sz="2000" dirty="0"/>
              <a:t>print ("list now : ", list1) </a:t>
            </a:r>
          </a:p>
          <a:p>
            <a:r>
              <a:rPr lang="en-US" sz="2000" dirty="0"/>
              <a:t>o/p</a:t>
            </a:r>
          </a:p>
          <a:p>
            <a:r>
              <a:rPr lang="en-US" sz="2000" dirty="0"/>
              <a:t>['physics', 'Biology', 'chemistry'] </a:t>
            </a:r>
          </a:p>
          <a:p>
            <a:r>
              <a:rPr lang="en-US" sz="2000" dirty="0"/>
              <a:t>['physics', 'chemistry'] </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5134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b="1" dirty="0" err="1">
                <a:latin typeface="Verdana" panose="020B0604030504040204" pitchFamily="34" charset="0"/>
                <a:ea typeface="Verdana" panose="020B0604030504040204" pitchFamily="34" charset="0"/>
              </a:rPr>
              <a:t>Listremove</a:t>
            </a:r>
            <a:r>
              <a:rPr lang="en-US" sz="2000" b="1" dirty="0">
                <a:latin typeface="Verdana" panose="020B0604030504040204" pitchFamily="34" charset="0"/>
                <a:ea typeface="Verdana" panose="020B0604030504040204" pitchFamily="34" charset="0"/>
              </a:rPr>
              <a:t>()Method :</a:t>
            </a:r>
          </a:p>
          <a:p>
            <a:r>
              <a:rPr lang="en-US" sz="2000" b="1" dirty="0"/>
              <a:t>Parameters </a:t>
            </a:r>
            <a:endParaRPr lang="en-US" sz="2000" dirty="0"/>
          </a:p>
          <a:p>
            <a:r>
              <a:rPr lang="en-US" sz="2000" b="1" dirty="0" err="1"/>
              <a:t>obj</a:t>
            </a:r>
            <a:r>
              <a:rPr lang="en-US" sz="2000" b="1" dirty="0"/>
              <a:t> </a:t>
            </a:r>
            <a:r>
              <a:rPr lang="en-US" sz="2000" dirty="0"/>
              <a:t>- This is the object to be removed from the list. </a:t>
            </a:r>
          </a:p>
          <a:p>
            <a:endParaRPr lang="en-US" sz="2000" dirty="0"/>
          </a:p>
          <a:p>
            <a:r>
              <a:rPr lang="en-US" sz="2000" b="1" dirty="0"/>
              <a:t>Return Value </a:t>
            </a:r>
            <a:endParaRPr lang="en-US" sz="2000" dirty="0"/>
          </a:p>
          <a:p>
            <a:r>
              <a:rPr lang="en-US" sz="2000" dirty="0"/>
              <a:t>This method does not return any value but removes the given object from the list. </a:t>
            </a:r>
          </a:p>
          <a:p>
            <a:endParaRPr lang="en-US" sz="2000" dirty="0"/>
          </a:p>
          <a:p>
            <a:r>
              <a:rPr lang="en-US" sz="2000" dirty="0"/>
              <a:t>Example :</a:t>
            </a:r>
          </a:p>
          <a:p>
            <a:r>
              <a:rPr lang="en-US" sz="2000" dirty="0"/>
              <a:t>list1 = ['physics', 'Biology', 'chemistry', '</a:t>
            </a:r>
            <a:r>
              <a:rPr lang="en-US" sz="2000" dirty="0" err="1"/>
              <a:t>maths</a:t>
            </a:r>
            <a:r>
              <a:rPr lang="en-US" sz="2000" dirty="0"/>
              <a:t>'] list1.remove('Biology') </a:t>
            </a:r>
          </a:p>
          <a:p>
            <a:r>
              <a:rPr lang="en-US" sz="2000" dirty="0"/>
              <a:t>print ("list now : ", list1) list1.remove('</a:t>
            </a:r>
            <a:r>
              <a:rPr lang="en-US" sz="2000" dirty="0" err="1"/>
              <a:t>maths</a:t>
            </a:r>
            <a:r>
              <a:rPr lang="en-US" sz="2000" dirty="0"/>
              <a:t>') </a:t>
            </a:r>
          </a:p>
          <a:p>
            <a:r>
              <a:rPr lang="en-US" sz="2000" dirty="0"/>
              <a:t>print ("list now : ", list1) </a:t>
            </a:r>
          </a:p>
          <a:p>
            <a:endParaRPr lang="en-US" sz="2000" dirty="0"/>
          </a:p>
          <a:p>
            <a:r>
              <a:rPr lang="en-US" sz="2000" dirty="0"/>
              <a:t>list now : </a:t>
            </a:r>
          </a:p>
          <a:p>
            <a:r>
              <a:rPr lang="en-US" sz="2000" dirty="0"/>
              <a:t>['physics', 'chemistry', '</a:t>
            </a:r>
            <a:r>
              <a:rPr lang="en-US" sz="2000" dirty="0" err="1"/>
              <a:t>maths</a:t>
            </a:r>
            <a:r>
              <a:rPr lang="en-US" sz="2000" dirty="0"/>
              <a:t>'] </a:t>
            </a:r>
          </a:p>
          <a:p>
            <a:r>
              <a:rPr lang="en-US" sz="2000" dirty="0"/>
              <a:t>['physics', 'chemistry'] </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8457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dirty="0" err="1">
                <a:latin typeface="Verdana" panose="020B0604030504040204" pitchFamily="34" charset="0"/>
                <a:ea typeface="Verdana" panose="020B0604030504040204" pitchFamily="34" charset="0"/>
              </a:rPr>
              <a:t>Listreverse</a:t>
            </a:r>
            <a:r>
              <a:rPr lang="en-US" sz="2000" b="1" dirty="0">
                <a:latin typeface="Verdana" panose="020B0604030504040204" pitchFamily="34" charset="0"/>
                <a:ea typeface="Verdana" panose="020B0604030504040204" pitchFamily="34" charset="0"/>
              </a:rPr>
              <a:t>()Method </a:t>
            </a:r>
            <a:endParaRPr lang="en-US" sz="2000" dirty="0">
              <a:latin typeface="Verdana" panose="020B0604030504040204" pitchFamily="34" charset="0"/>
              <a:ea typeface="Verdana" panose="020B0604030504040204" pitchFamily="34" charset="0"/>
            </a:endParaRPr>
          </a:p>
          <a:p>
            <a:r>
              <a:rPr lang="en-US" b="1" dirty="0"/>
              <a:t>Description </a:t>
            </a:r>
            <a:endParaRPr lang="en-US" dirty="0"/>
          </a:p>
          <a:p>
            <a:r>
              <a:rPr lang="en-US" dirty="0"/>
              <a:t>The </a:t>
            </a:r>
            <a:r>
              <a:rPr lang="en-US" b="1" dirty="0"/>
              <a:t>reverse() </a:t>
            </a:r>
            <a:r>
              <a:rPr lang="en-US" dirty="0"/>
              <a:t>method reverses objects of list in place. </a:t>
            </a:r>
          </a:p>
          <a:p>
            <a:r>
              <a:rPr lang="en-US" b="1" dirty="0"/>
              <a:t>Syntax </a:t>
            </a:r>
            <a:endParaRPr lang="en-US" dirty="0"/>
          </a:p>
          <a:p>
            <a:r>
              <a:rPr lang="en-US" dirty="0"/>
              <a:t>Following is the syntax for reverse() method- </a:t>
            </a:r>
          </a:p>
          <a:p>
            <a:r>
              <a:rPr lang="en-US" dirty="0" err="1"/>
              <a:t>list.reverse</a:t>
            </a:r>
            <a:r>
              <a:rPr lang="en-US" dirty="0"/>
              <a:t>()</a:t>
            </a:r>
          </a:p>
          <a:p>
            <a:r>
              <a:rPr lang="en-US" b="1" dirty="0"/>
              <a:t>Parameters </a:t>
            </a:r>
            <a:endParaRPr lang="en-US" dirty="0"/>
          </a:p>
          <a:p>
            <a:r>
              <a:rPr lang="en-US" dirty="0"/>
              <a:t>NA </a:t>
            </a:r>
          </a:p>
          <a:p>
            <a:r>
              <a:rPr lang="en-US" b="1" dirty="0"/>
              <a:t>Return Value </a:t>
            </a:r>
            <a:endParaRPr lang="en-US" dirty="0"/>
          </a:p>
          <a:p>
            <a:r>
              <a:rPr lang="en-US" dirty="0"/>
              <a:t>This method does not return any value but reverse the given object from the list. \</a:t>
            </a:r>
          </a:p>
          <a:p>
            <a:endParaRPr lang="en-US" dirty="0"/>
          </a:p>
          <a:p>
            <a:r>
              <a:rPr lang="en-US" dirty="0"/>
              <a:t>list1 = ['physics', 'Biology', 'chemistry', '</a:t>
            </a:r>
            <a:r>
              <a:rPr lang="en-US" dirty="0" err="1"/>
              <a:t>maths</a:t>
            </a:r>
            <a:r>
              <a:rPr lang="en-US" dirty="0"/>
              <a:t>'] list1.reverse() </a:t>
            </a:r>
          </a:p>
          <a:p>
            <a:r>
              <a:rPr lang="en-US" dirty="0"/>
              <a:t>print ("list now : ", list1) </a:t>
            </a:r>
          </a:p>
          <a:p>
            <a:r>
              <a:rPr lang="en-US" dirty="0"/>
              <a:t>o/p</a:t>
            </a:r>
          </a:p>
          <a:p>
            <a:r>
              <a:rPr lang="en-US" dirty="0"/>
              <a:t>list now :['</a:t>
            </a:r>
            <a:r>
              <a:rPr lang="en-US" dirty="0" err="1"/>
              <a:t>maths</a:t>
            </a:r>
            <a:r>
              <a:rPr lang="en-US" dirty="0"/>
              <a:t>', 'chemistry', 'Biology', 'physics'] </a:t>
            </a:r>
          </a:p>
        </p:txBody>
      </p:sp>
    </p:spTree>
    <p:extLst>
      <p:ext uri="{BB962C8B-B14F-4D97-AF65-F5344CB8AC3E}">
        <p14:creationId xmlns:p14="http://schemas.microsoft.com/office/powerpoint/2010/main" val="898381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80304"/>
            <a:ext cx="11706895" cy="6542468"/>
          </a:xfrm>
        </p:spPr>
        <p:txBody>
          <a:bodyPr>
            <a:normAutofit/>
          </a:bodyPr>
          <a:lstStyle/>
          <a:p>
            <a:r>
              <a:rPr lang="en-US" sz="2000" b="1" dirty="0">
                <a:latin typeface="Verdana" panose="020B0604030504040204" pitchFamily="34" charset="0"/>
                <a:ea typeface="Verdana" panose="020B0604030504040204" pitchFamily="34" charset="0"/>
              </a:rPr>
              <a:t>List sort() Method :</a:t>
            </a:r>
          </a:p>
          <a:p>
            <a:r>
              <a:rPr lang="en-US" sz="2000" b="1" dirty="0"/>
              <a:t>Description </a:t>
            </a:r>
            <a:endParaRPr lang="en-US" sz="2000" dirty="0"/>
          </a:p>
          <a:p>
            <a:r>
              <a:rPr lang="en-US" sz="2000" dirty="0"/>
              <a:t>The </a:t>
            </a:r>
            <a:r>
              <a:rPr lang="en-US" sz="2000" b="1" dirty="0"/>
              <a:t>sort() </a:t>
            </a:r>
            <a:r>
              <a:rPr lang="en-US" sz="2000" dirty="0"/>
              <a:t>method sorts objects of list, use compare function if given. </a:t>
            </a:r>
          </a:p>
          <a:p>
            <a:r>
              <a:rPr lang="en-US" sz="2000" b="1" dirty="0"/>
              <a:t>Syntax </a:t>
            </a:r>
            <a:endParaRPr lang="en-US" sz="2000" dirty="0"/>
          </a:p>
          <a:p>
            <a:r>
              <a:rPr lang="en-US" sz="2000" dirty="0"/>
              <a:t>Following is the syntax for sort() method- </a:t>
            </a:r>
          </a:p>
          <a:p>
            <a:r>
              <a:rPr lang="en-US" sz="2000" dirty="0" err="1"/>
              <a:t>list.sort</a:t>
            </a:r>
            <a:r>
              <a:rPr lang="en-US" sz="2000" dirty="0"/>
              <a:t>([</a:t>
            </a:r>
            <a:r>
              <a:rPr lang="en-US" sz="2000" dirty="0" err="1"/>
              <a:t>func</a:t>
            </a:r>
            <a:r>
              <a:rPr lang="en-US" sz="2000" dirty="0"/>
              <a:t>]) </a:t>
            </a:r>
          </a:p>
          <a:p>
            <a:r>
              <a:rPr lang="en-US" sz="2000" b="1" dirty="0"/>
              <a:t>Parameters </a:t>
            </a:r>
            <a:endParaRPr lang="en-US" sz="2000" dirty="0"/>
          </a:p>
          <a:p>
            <a:r>
              <a:rPr lang="en-US" sz="2000" dirty="0"/>
              <a:t>NA </a:t>
            </a:r>
          </a:p>
          <a:p>
            <a:r>
              <a:rPr lang="en-US" sz="2000" b="1" dirty="0"/>
              <a:t>Return Value </a:t>
            </a:r>
            <a:endParaRPr lang="en-US" sz="2000" dirty="0"/>
          </a:p>
          <a:p>
            <a:r>
              <a:rPr lang="en-US" sz="2000" dirty="0"/>
              <a:t>This method does not return any value but reverses the given object from the list. </a:t>
            </a:r>
          </a:p>
          <a:p>
            <a:r>
              <a:rPr lang="en-US" sz="2000" dirty="0"/>
              <a:t>list1 = ['physics', 'Biology', 'chemistry', '</a:t>
            </a:r>
            <a:r>
              <a:rPr lang="en-US" sz="2000" dirty="0" err="1"/>
              <a:t>maths</a:t>
            </a:r>
            <a:r>
              <a:rPr lang="en-US" sz="2000" dirty="0"/>
              <a:t>'] list1.sort() </a:t>
            </a:r>
          </a:p>
          <a:p>
            <a:r>
              <a:rPr lang="en-US" sz="2000" dirty="0"/>
              <a:t>print ("list now : ", list1) </a:t>
            </a:r>
          </a:p>
          <a:p>
            <a:r>
              <a:rPr lang="en-US" sz="2000" dirty="0"/>
              <a:t>list now : ['Biology', 'chemistry', '</a:t>
            </a:r>
            <a:r>
              <a:rPr lang="en-US" sz="2000" dirty="0" err="1"/>
              <a:t>maths</a:t>
            </a:r>
            <a:r>
              <a:rPr lang="en-US" sz="2000" dirty="0"/>
              <a:t>', 'physics'] </a:t>
            </a:r>
          </a:p>
          <a:p>
            <a:r>
              <a:rPr lang="en-US" sz="2000" b="1" dirty="0">
                <a:solidFill>
                  <a:srgbClr val="FF0000"/>
                </a:solidFill>
                <a:latin typeface="Verdana" panose="020B0604030504040204" pitchFamily="34" charset="0"/>
                <a:ea typeface="Verdana" panose="020B0604030504040204" pitchFamily="34" charset="0"/>
              </a:rPr>
              <a:t>Note: this method sorts the list as alphabetically , incase of numbers it will sort according to its value </a:t>
            </a:r>
          </a:p>
        </p:txBody>
      </p:sp>
    </p:spTree>
    <p:extLst>
      <p:ext uri="{BB962C8B-B14F-4D97-AF65-F5344CB8AC3E}">
        <p14:creationId xmlns:p14="http://schemas.microsoft.com/office/powerpoint/2010/main" val="2358190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180304"/>
            <a:ext cx="11745532" cy="6542468"/>
          </a:xfrm>
        </p:spPr>
        <p:txBody>
          <a:bodyPr>
            <a:normAutofit lnSpcReduction="10000"/>
          </a:bodyPr>
          <a:lstStyle/>
          <a:p>
            <a:r>
              <a:rPr lang="en-US" sz="2000" b="1" u="sng" dirty="0">
                <a:latin typeface="Verdana" panose="020B0604030504040204" pitchFamily="34" charset="0"/>
                <a:ea typeface="Verdana" panose="020B0604030504040204" pitchFamily="34" charset="0"/>
              </a:rPr>
              <a:t>Tuples and Dictionaries :</a:t>
            </a:r>
          </a:p>
          <a:p>
            <a:r>
              <a:rPr lang="en-US" sz="2000" dirty="0">
                <a:latin typeface="Verdana" panose="020B0604030504040204" pitchFamily="34" charset="0"/>
                <a:ea typeface="Verdana" panose="020B0604030504040204" pitchFamily="34" charset="0"/>
              </a:rPr>
              <a:t>tuple is a </a:t>
            </a:r>
            <a:r>
              <a:rPr lang="en-US" sz="2000" dirty="0">
                <a:solidFill>
                  <a:srgbClr val="FF0000"/>
                </a:solidFill>
                <a:latin typeface="Verdana" panose="020B0604030504040204" pitchFamily="34" charset="0"/>
                <a:ea typeface="Verdana" panose="020B0604030504040204" pitchFamily="34" charset="0"/>
              </a:rPr>
              <a:t>sequence of immutable Python objects</a:t>
            </a:r>
            <a:r>
              <a:rPr lang="en-US" sz="2000" dirty="0">
                <a:latin typeface="Verdana" panose="020B0604030504040204" pitchFamily="34" charset="0"/>
                <a:ea typeface="Verdana" panose="020B0604030504040204" pitchFamily="34" charset="0"/>
              </a:rPr>
              <a:t>. </a:t>
            </a:r>
          </a:p>
          <a:p>
            <a:r>
              <a:rPr lang="en-US" sz="2000" dirty="0">
                <a:latin typeface="Verdana" panose="020B0604030504040204" pitchFamily="34" charset="0"/>
                <a:ea typeface="Verdana" panose="020B0604030504040204" pitchFamily="34" charset="0"/>
              </a:rPr>
              <a:t>Tuples are sequences, just like lists. </a:t>
            </a:r>
          </a:p>
          <a:p>
            <a:r>
              <a:rPr lang="en-US" sz="2000" dirty="0">
                <a:latin typeface="Verdana" panose="020B0604030504040204" pitchFamily="34" charset="0"/>
                <a:ea typeface="Verdana" panose="020B0604030504040204" pitchFamily="34" charset="0"/>
              </a:rPr>
              <a:t>The main difference between the tuples and the lists is that </a:t>
            </a:r>
            <a:r>
              <a:rPr lang="en-US" sz="2000" dirty="0">
                <a:solidFill>
                  <a:srgbClr val="FF0000"/>
                </a:solidFill>
                <a:latin typeface="Verdana" panose="020B0604030504040204" pitchFamily="34" charset="0"/>
                <a:ea typeface="Verdana" panose="020B0604030504040204" pitchFamily="34" charset="0"/>
              </a:rPr>
              <a:t>the tuples cannot be changed unlike lists. </a:t>
            </a:r>
            <a:r>
              <a:rPr lang="en-US" sz="2000" dirty="0">
                <a:latin typeface="Verdana" panose="020B0604030504040204" pitchFamily="34" charset="0"/>
                <a:ea typeface="Verdana" panose="020B0604030504040204" pitchFamily="34" charset="0"/>
              </a:rPr>
              <a:t>Tuples use parentheses, whereas lists use square brackets .</a:t>
            </a:r>
          </a:p>
          <a:p>
            <a:r>
              <a:rPr lang="en-US" sz="2000" dirty="0"/>
              <a:t>Creating a tuple is as simple as putting different comma-separated values. Optionally, you can put these comma-separated values between parentheses also. </a:t>
            </a:r>
          </a:p>
          <a:p>
            <a:r>
              <a:rPr lang="en-US" sz="2000" dirty="0"/>
              <a:t>For example- </a:t>
            </a:r>
          </a:p>
          <a:p>
            <a:r>
              <a:rPr lang="en-US" sz="2000" dirty="0"/>
              <a:t>tup1 = ('physics', 'chemistry', 1997, 2000) </a:t>
            </a:r>
          </a:p>
          <a:p>
            <a:r>
              <a:rPr lang="en-US" sz="2000" dirty="0"/>
              <a:t>tup2 = (1, 2, 3, 4, 5 ) </a:t>
            </a:r>
          </a:p>
          <a:p>
            <a:r>
              <a:rPr lang="en-US" sz="2000" dirty="0"/>
              <a:t>tup3 = "a", "b", "c", "d" </a:t>
            </a:r>
          </a:p>
          <a:p>
            <a:r>
              <a:rPr lang="en-US" sz="2000" dirty="0"/>
              <a:t>The empty tuple is written as two parentheses containing nothing. </a:t>
            </a:r>
          </a:p>
          <a:p>
            <a:r>
              <a:rPr lang="en-US" sz="2000" dirty="0"/>
              <a:t>tup1 = ();</a:t>
            </a:r>
          </a:p>
          <a:p>
            <a:r>
              <a:rPr lang="en-US" sz="2000" dirty="0"/>
              <a:t>To write a tuple containing a single value you have to include a comma, even though there is only one value. </a:t>
            </a:r>
          </a:p>
          <a:p>
            <a:r>
              <a:rPr lang="en-US" sz="2000" dirty="0"/>
              <a:t>tup1 = (50,) Like string indices, tuple indices start at 0, and they can be sliced, concatenated, and so on. </a:t>
            </a:r>
            <a:endParaRPr lang="en-US" sz="2000"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8465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b="1" dirty="0">
                <a:latin typeface="Verdana" panose="020B0604030504040204" pitchFamily="34" charset="0"/>
                <a:ea typeface="Verdana" panose="020B0604030504040204" pitchFamily="34" charset="0"/>
              </a:rPr>
              <a:t>Accessing values in Tuples : </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To access values in tuple, use the square brackets for slicing along with the index or indices to obtain the value available at that index. </a:t>
            </a:r>
          </a:p>
          <a:p>
            <a:r>
              <a:rPr lang="en-US" sz="2000" dirty="0"/>
              <a:t>tup1 = ('physics', 'chemistry', 1997, 2000) </a:t>
            </a:r>
          </a:p>
          <a:p>
            <a:r>
              <a:rPr lang="en-US" sz="2000" dirty="0"/>
              <a:t>tup2 = (1, 2, 3, 4, 5, 6, 7 ) </a:t>
            </a:r>
          </a:p>
          <a:p>
            <a:r>
              <a:rPr lang="en-US" sz="2000" dirty="0"/>
              <a:t>print ("tup1[0]: ", tup1[0]) </a:t>
            </a:r>
          </a:p>
          <a:p>
            <a:r>
              <a:rPr lang="en-US" sz="2000" dirty="0"/>
              <a:t>print ("tup2[1:5]: ", tup2[1:5]) </a:t>
            </a:r>
          </a:p>
          <a:p>
            <a:r>
              <a:rPr lang="en-US" sz="2000" dirty="0"/>
              <a:t>When the above code is executed, it produces the following result- </a:t>
            </a:r>
          </a:p>
          <a:p>
            <a:r>
              <a:rPr lang="en-US" sz="2000" dirty="0"/>
              <a:t>tup1[0] : physics </a:t>
            </a:r>
          </a:p>
          <a:p>
            <a:r>
              <a:rPr lang="en-US" sz="2000" dirty="0"/>
              <a:t>tup2[1:5] : [2, 3, 4, 5] </a:t>
            </a:r>
          </a:p>
          <a:p>
            <a:endParaRPr lang="en-US" sz="2000" dirty="0"/>
          </a:p>
        </p:txBody>
      </p:sp>
    </p:spTree>
    <p:extLst>
      <p:ext uri="{BB962C8B-B14F-4D97-AF65-F5344CB8AC3E}">
        <p14:creationId xmlns:p14="http://schemas.microsoft.com/office/powerpoint/2010/main" val="1604767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lnSpcReduction="10000"/>
          </a:bodyPr>
          <a:lstStyle/>
          <a:p>
            <a:r>
              <a:rPr lang="en-US" sz="2000" b="1" dirty="0">
                <a:latin typeface="Verdana" panose="020B0604030504040204" pitchFamily="34" charset="0"/>
                <a:ea typeface="Verdana" panose="020B0604030504040204" pitchFamily="34" charset="0"/>
              </a:rPr>
              <a:t>Tuple Assignment : </a:t>
            </a:r>
            <a:endParaRPr lang="en-US" sz="2000"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Once in a while, it is useful to perform multiple assignments in a single statement and this can be done with tuple assignment </a:t>
            </a:r>
            <a:r>
              <a:rPr lang="en-US" b="1" dirty="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&gt;&gt;&gt; </a:t>
            </a:r>
            <a:r>
              <a:rPr lang="en-US" dirty="0" err="1">
                <a:latin typeface="Verdana" panose="020B0604030504040204" pitchFamily="34" charset="0"/>
                <a:ea typeface="Verdana" panose="020B0604030504040204" pitchFamily="34" charset="0"/>
              </a:rPr>
              <a:t>a,b</a:t>
            </a:r>
            <a:r>
              <a:rPr lang="en-US" dirty="0">
                <a:latin typeface="Verdana" panose="020B0604030504040204" pitchFamily="34" charset="0"/>
                <a:ea typeface="Verdana" panose="020B0604030504040204" pitchFamily="34" charset="0"/>
              </a:rPr>
              <a:t> = 3,4 </a:t>
            </a:r>
          </a:p>
          <a:p>
            <a:r>
              <a:rPr lang="en-US" dirty="0">
                <a:latin typeface="Verdana" panose="020B0604030504040204" pitchFamily="34" charset="0"/>
                <a:ea typeface="Verdana" panose="020B0604030504040204" pitchFamily="34" charset="0"/>
              </a:rPr>
              <a:t>&gt;&gt;&gt; print a 3</a:t>
            </a:r>
          </a:p>
          <a:p>
            <a:r>
              <a:rPr lang="en-US" dirty="0">
                <a:latin typeface="Verdana" panose="020B0604030504040204" pitchFamily="34" charset="0"/>
                <a:ea typeface="Verdana" panose="020B0604030504040204" pitchFamily="34" charset="0"/>
              </a:rPr>
              <a:t>&gt;&gt;&gt; print b 4</a:t>
            </a:r>
          </a:p>
          <a:p>
            <a:r>
              <a:rPr lang="en-US" dirty="0">
                <a:latin typeface="Verdana" panose="020B0604030504040204" pitchFamily="34" charset="0"/>
                <a:ea typeface="Verdana" panose="020B0604030504040204" pitchFamily="34" charset="0"/>
              </a:rPr>
              <a:t>&gt;&gt;&gt; </a:t>
            </a:r>
            <a:r>
              <a:rPr lang="en-US" dirty="0" err="1">
                <a:latin typeface="Verdana" panose="020B0604030504040204" pitchFamily="34" charset="0"/>
                <a:ea typeface="Verdana" panose="020B0604030504040204" pitchFamily="34" charset="0"/>
              </a:rPr>
              <a:t>a,b,c</a:t>
            </a:r>
            <a:r>
              <a:rPr lang="en-US" dirty="0">
                <a:latin typeface="Verdana" panose="020B0604030504040204" pitchFamily="34" charset="0"/>
                <a:ea typeface="Verdana" panose="020B0604030504040204" pitchFamily="34" charset="0"/>
              </a:rPr>
              <a:t> = (1,2,3),5,6 </a:t>
            </a:r>
          </a:p>
          <a:p>
            <a:r>
              <a:rPr lang="en-US" dirty="0">
                <a:latin typeface="Verdana" panose="020B0604030504040204" pitchFamily="34" charset="0"/>
                <a:ea typeface="Verdana" panose="020B0604030504040204" pitchFamily="34" charset="0"/>
              </a:rPr>
              <a:t>&gt;&gt;&gt; print a (1, 2, 3) </a:t>
            </a:r>
          </a:p>
          <a:p>
            <a:r>
              <a:rPr lang="en-US" dirty="0">
                <a:latin typeface="Verdana" panose="020B0604030504040204" pitchFamily="34" charset="0"/>
                <a:ea typeface="Verdana" panose="020B0604030504040204" pitchFamily="34" charset="0"/>
              </a:rPr>
              <a:t>&gt;&gt;&gt; print b 5</a:t>
            </a:r>
          </a:p>
          <a:p>
            <a:r>
              <a:rPr lang="en-US" dirty="0">
                <a:latin typeface="Verdana" panose="020B0604030504040204" pitchFamily="34" charset="0"/>
                <a:ea typeface="Verdana" panose="020B0604030504040204" pitchFamily="34" charset="0"/>
              </a:rPr>
              <a:t>&gt;&gt;&gt; print c </a:t>
            </a:r>
          </a:p>
          <a:p>
            <a:r>
              <a:rPr lang="en-US" dirty="0">
                <a:latin typeface="Verdana" panose="020B0604030504040204" pitchFamily="34" charset="0"/>
                <a:ea typeface="Verdana" panose="020B0604030504040204" pitchFamily="34" charset="0"/>
              </a:rPr>
              <a:t>The left side is a tuple of variables; the right side is a tuple of values. Each value is assigned to its respective variable. All the expressions on the right side are evaluated before any of the assignments. This feature makes tuple assignment quite versatile. Naturally, the number of variables on the left and the number of values on the right have to be the same: </a:t>
            </a:r>
          </a:p>
          <a:p>
            <a:r>
              <a:rPr lang="en-US" dirty="0">
                <a:latin typeface="Verdana" panose="020B0604030504040204" pitchFamily="34" charset="0"/>
                <a:ea typeface="Verdana" panose="020B0604030504040204" pitchFamily="34" charset="0"/>
              </a:rPr>
              <a:t>Such statements can be useful shorthand for multiple assignment statements, but care should be taken that it doesn’t make the code more difficult to read. </a:t>
            </a:r>
          </a:p>
          <a:p>
            <a:r>
              <a:rPr lang="en-US" dirty="0">
                <a:latin typeface="Verdana" panose="020B0604030504040204" pitchFamily="34" charset="0"/>
                <a:ea typeface="Verdana" panose="020B0604030504040204" pitchFamily="34" charset="0"/>
              </a:rPr>
              <a:t>One example of tuple assignment that improves </a:t>
            </a:r>
            <a:r>
              <a:rPr lang="en-US" dirty="0" err="1">
                <a:latin typeface="Verdana" panose="020B0604030504040204" pitchFamily="34" charset="0"/>
                <a:ea typeface="Verdana" panose="020B0604030504040204" pitchFamily="34" charset="0"/>
              </a:rPr>
              <a:t>readibility</a:t>
            </a:r>
            <a:r>
              <a:rPr lang="en-US" dirty="0">
                <a:latin typeface="Verdana" panose="020B0604030504040204" pitchFamily="34" charset="0"/>
                <a:ea typeface="Verdana" panose="020B0604030504040204" pitchFamily="34" charset="0"/>
              </a:rPr>
              <a:t> is when we want to swap the values of two variables. With conventional assignment statements, we have to use a temporary variable. For example, to swap </a:t>
            </a:r>
            <a:r>
              <a:rPr lang="en-US" dirty="0" err="1">
                <a:latin typeface="Verdana" panose="020B0604030504040204" pitchFamily="34" charset="0"/>
                <a:ea typeface="Verdana" panose="020B0604030504040204" pitchFamily="34" charset="0"/>
              </a:rPr>
              <a:t>aand</a:t>
            </a:r>
            <a:r>
              <a:rPr lang="en-US" dirty="0">
                <a:latin typeface="Verdana" panose="020B0604030504040204" pitchFamily="34" charset="0"/>
                <a:ea typeface="Verdana" panose="020B0604030504040204" pitchFamily="34" charset="0"/>
              </a:rPr>
              <a:t> b: </a:t>
            </a:r>
          </a:p>
        </p:txBody>
      </p:sp>
    </p:spTree>
    <p:extLst>
      <p:ext uri="{BB962C8B-B14F-4D97-AF65-F5344CB8AC3E}">
        <p14:creationId xmlns:p14="http://schemas.microsoft.com/office/powerpoint/2010/main" val="1224476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41668"/>
            <a:ext cx="11771290" cy="6581104"/>
          </a:xfrm>
        </p:spPr>
        <p:txBody>
          <a:bodyPr/>
          <a:lstStyle/>
          <a:p>
            <a:r>
              <a:rPr lang="en-US" b="1" dirty="0"/>
              <a:t>Tuples as return values : </a:t>
            </a:r>
            <a:endParaRPr lang="en-US" dirty="0"/>
          </a:p>
          <a:p>
            <a:r>
              <a:rPr lang="en-US" dirty="0"/>
              <a:t>Functions can return tuples as return values. For example, we could write a function that swaps two parameters : </a:t>
            </a:r>
          </a:p>
          <a:p>
            <a:r>
              <a:rPr lang="en-US" b="1" dirty="0" err="1"/>
              <a:t>def</a:t>
            </a:r>
            <a:r>
              <a:rPr lang="en-US" b="1" dirty="0"/>
              <a:t> </a:t>
            </a:r>
            <a:r>
              <a:rPr lang="en-US" dirty="0"/>
              <a:t>swap(x, y): </a:t>
            </a:r>
          </a:p>
          <a:p>
            <a:r>
              <a:rPr lang="en-US" b="1" dirty="0"/>
              <a:t>return y, x </a:t>
            </a:r>
          </a:p>
          <a:p>
            <a:r>
              <a:rPr lang="en-US" dirty="0"/>
              <a:t>Then we can assign the return value to a tuple with two variables: </a:t>
            </a:r>
          </a:p>
          <a:p>
            <a:r>
              <a:rPr lang="en-US" dirty="0"/>
              <a:t>a, b = swap(a, b)</a:t>
            </a:r>
          </a:p>
          <a:p>
            <a:r>
              <a:rPr lang="en-US" sz="2000" b="1" dirty="0">
                <a:latin typeface="Verdana" panose="020B0604030504040204" pitchFamily="34" charset="0"/>
                <a:ea typeface="Verdana" panose="020B0604030504040204" pitchFamily="34" charset="0"/>
              </a:rPr>
              <a:t>Basic tuples operations, Concatenation, Repetition, in Operator, Iteration : </a:t>
            </a:r>
            <a:endParaRPr lang="en-US" sz="2000"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Tuples respond to the + and * operators much like strings; they mean concatenation and repetition here too, except that the result is a new tuple, not a string. </a:t>
            </a:r>
          </a:p>
          <a:p>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377638" y="3958912"/>
            <a:ext cx="8020050" cy="2763859"/>
          </a:xfrm>
          <a:prstGeom prst="rect">
            <a:avLst/>
          </a:prstGeom>
        </p:spPr>
      </p:pic>
    </p:spTree>
    <p:extLst>
      <p:ext uri="{BB962C8B-B14F-4D97-AF65-F5344CB8AC3E}">
        <p14:creationId xmlns:p14="http://schemas.microsoft.com/office/powerpoint/2010/main" val="1735447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dirty="0">
                <a:latin typeface="Verdana" panose="020B0604030504040204" pitchFamily="34" charset="0"/>
                <a:ea typeface="Verdana" panose="020B0604030504040204" pitchFamily="34" charset="0"/>
              </a:rPr>
              <a:t>A list within another list is said to be nested . </a:t>
            </a:r>
          </a:p>
          <a:p>
            <a:r>
              <a:rPr lang="en-US" sz="2000" dirty="0">
                <a:latin typeface="Verdana" panose="020B0604030504040204" pitchFamily="34" charset="0"/>
                <a:ea typeface="Verdana" panose="020B0604030504040204" pitchFamily="34" charset="0"/>
              </a:rPr>
              <a:t>Finally, there is a special list that contains no elements. </a:t>
            </a:r>
          </a:p>
          <a:p>
            <a:r>
              <a:rPr lang="en-US" sz="2000" dirty="0">
                <a:latin typeface="Verdana" panose="020B0604030504040204" pitchFamily="34" charset="0"/>
                <a:ea typeface="Verdana" panose="020B0604030504040204" pitchFamily="34" charset="0"/>
              </a:rPr>
              <a:t>It is called the empty list, and is denoted []. Like numeric 0 values and the empty string, the empty list is false in a boolean expression: </a:t>
            </a:r>
          </a:p>
          <a:p>
            <a:pPr marL="0" indent="0">
              <a:buNone/>
            </a:pPr>
            <a:r>
              <a:rPr lang="en-US" sz="2000" dirty="0">
                <a:latin typeface="Verdana" panose="020B0604030504040204" pitchFamily="34" charset="0"/>
                <a:ea typeface="Verdana" panose="020B0604030504040204" pitchFamily="34" charset="0"/>
              </a:rPr>
              <a:t>-------------------------------------------------------------------------------------------------</a:t>
            </a:r>
          </a:p>
          <a:p>
            <a:r>
              <a:rPr lang="en-US" sz="2000" b="1" dirty="0">
                <a:latin typeface="Verdana" panose="020B0604030504040204" pitchFamily="34" charset="0"/>
                <a:ea typeface="Verdana" panose="020B0604030504040204" pitchFamily="34" charset="0"/>
              </a:rPr>
              <a:t>Values and Accessing Elements: </a:t>
            </a:r>
            <a:endParaRPr lang="en-US" sz="2000" dirty="0">
              <a:latin typeface="Verdana" panose="020B0604030504040204" pitchFamily="34" charset="0"/>
              <a:ea typeface="Verdana" panose="020B0604030504040204" pitchFamily="34" charset="0"/>
            </a:endParaRPr>
          </a:p>
          <a:p>
            <a:r>
              <a:rPr lang="en-US" sz="2000" b="1" dirty="0">
                <a:latin typeface="Verdana" panose="020B0604030504040204" pitchFamily="34" charset="0"/>
                <a:ea typeface="Verdana" panose="020B0604030504040204" pitchFamily="34" charset="0"/>
              </a:rPr>
              <a:t>The values stored in a list can be accessed using the </a:t>
            </a:r>
            <a:r>
              <a:rPr lang="en-US" sz="2000" b="1" dirty="0">
                <a:solidFill>
                  <a:srgbClr val="FF0000"/>
                </a:solidFill>
                <a:latin typeface="Verdana" panose="020B0604030504040204" pitchFamily="34" charset="0"/>
                <a:ea typeface="Verdana" panose="020B0604030504040204" pitchFamily="34" charset="0"/>
              </a:rPr>
              <a:t>slice operator </a:t>
            </a:r>
            <a:r>
              <a:rPr lang="en-US" sz="2000" b="1" dirty="0">
                <a:latin typeface="Verdana" panose="020B0604030504040204" pitchFamily="34" charset="0"/>
                <a:ea typeface="Verdana" panose="020B0604030504040204" pitchFamily="34" charset="0"/>
              </a:rPr>
              <a:t>([ ] and [:]) with indexes starting at </a:t>
            </a:r>
            <a:r>
              <a:rPr lang="en-US" sz="2000" b="1" dirty="0">
                <a:solidFill>
                  <a:srgbClr val="FF0000"/>
                </a:solidFill>
                <a:latin typeface="Verdana" panose="020B0604030504040204" pitchFamily="34" charset="0"/>
                <a:ea typeface="Verdana" panose="020B0604030504040204" pitchFamily="34" charset="0"/>
              </a:rPr>
              <a:t>0</a:t>
            </a:r>
            <a:r>
              <a:rPr lang="en-US" sz="2000" b="1" dirty="0">
                <a:latin typeface="Verdana" panose="020B0604030504040204" pitchFamily="34" charset="0"/>
                <a:ea typeface="Verdana" panose="020B0604030504040204" pitchFamily="34" charset="0"/>
              </a:rPr>
              <a:t> in the beginning of the list and working their way to end </a:t>
            </a:r>
            <a:r>
              <a:rPr lang="en-US" sz="2000" b="1" dirty="0">
                <a:solidFill>
                  <a:srgbClr val="FF0000"/>
                </a:solidFill>
                <a:latin typeface="Verdana" panose="020B0604030504040204" pitchFamily="34" charset="0"/>
                <a:ea typeface="Verdana" panose="020B0604030504040204" pitchFamily="34" charset="0"/>
              </a:rPr>
              <a:t>-1</a:t>
            </a:r>
            <a:r>
              <a:rPr lang="en-US" sz="2000" b="1" dirty="0">
                <a:latin typeface="Verdana" panose="020B0604030504040204" pitchFamily="34" charset="0"/>
                <a:ea typeface="Verdana" panose="020B0604030504040204" pitchFamily="34" charset="0"/>
              </a:rPr>
              <a:t>. </a:t>
            </a:r>
          </a:p>
          <a:p>
            <a:r>
              <a:rPr lang="en-US" sz="2000" b="1" dirty="0">
                <a:latin typeface="Verdana" panose="020B0604030504040204" pitchFamily="34" charset="0"/>
                <a:ea typeface="Verdana" panose="020B0604030504040204" pitchFamily="34" charset="0"/>
              </a:rPr>
              <a:t>The plus (+) sign is the list concatenation operator, and the asterisk (*) is the repetition operator. </a:t>
            </a:r>
          </a:p>
        </p:txBody>
      </p:sp>
    </p:spTree>
    <p:extLst>
      <p:ext uri="{BB962C8B-B14F-4D97-AF65-F5344CB8AC3E}">
        <p14:creationId xmlns:p14="http://schemas.microsoft.com/office/powerpoint/2010/main" val="4269825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103031"/>
            <a:ext cx="11668259" cy="6619741"/>
          </a:xfrm>
        </p:spPr>
        <p:txBody>
          <a:bodyPr/>
          <a:lstStyle/>
          <a:p>
            <a:r>
              <a:rPr lang="en-US" b="1" dirty="0"/>
              <a:t>Built-in Tuple Functions : </a:t>
            </a:r>
            <a:endParaRPr lang="en-US" dirty="0"/>
          </a:p>
          <a:p>
            <a:r>
              <a:rPr lang="en-US" dirty="0"/>
              <a:t>Python includes the following tuple functions- </a:t>
            </a:r>
          </a:p>
          <a:p>
            <a:endParaRPr lang="en-US" dirty="0"/>
          </a:p>
        </p:txBody>
      </p:sp>
      <p:pic>
        <p:nvPicPr>
          <p:cNvPr id="2" name="Picture 1"/>
          <p:cNvPicPr>
            <a:picLocks noChangeAspect="1"/>
          </p:cNvPicPr>
          <p:nvPr/>
        </p:nvPicPr>
        <p:blipFill>
          <a:blip r:embed="rId2"/>
          <a:stretch>
            <a:fillRect/>
          </a:stretch>
        </p:blipFill>
        <p:spPr>
          <a:xfrm>
            <a:off x="1152525" y="925199"/>
            <a:ext cx="8970269" cy="5797573"/>
          </a:xfrm>
          <a:prstGeom prst="rect">
            <a:avLst/>
          </a:prstGeom>
        </p:spPr>
      </p:pic>
    </p:spTree>
    <p:extLst>
      <p:ext uri="{BB962C8B-B14F-4D97-AF65-F5344CB8AC3E}">
        <p14:creationId xmlns:p14="http://schemas.microsoft.com/office/powerpoint/2010/main" val="4157102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103031"/>
            <a:ext cx="11706895" cy="6619741"/>
          </a:xfrm>
        </p:spPr>
        <p:txBody>
          <a:bodyPr/>
          <a:lstStyle/>
          <a:p>
            <a:r>
              <a:rPr lang="en-US" sz="2000" b="1" dirty="0" err="1">
                <a:latin typeface="Verdana" panose="020B0604030504040204" pitchFamily="34" charset="0"/>
                <a:ea typeface="Verdana" panose="020B0604030504040204" pitchFamily="34" charset="0"/>
              </a:rPr>
              <a:t>Tuplelen</a:t>
            </a:r>
            <a:r>
              <a:rPr lang="en-US" sz="2000" b="1" dirty="0">
                <a:latin typeface="Verdana" panose="020B0604030504040204" pitchFamily="34" charset="0"/>
                <a:ea typeface="Verdana" panose="020B0604030504040204" pitchFamily="34" charset="0"/>
              </a:rPr>
              <a:t>()Method </a:t>
            </a:r>
          </a:p>
          <a:p>
            <a:r>
              <a:rPr lang="en-US" b="1" dirty="0"/>
              <a:t>Description </a:t>
            </a:r>
            <a:endParaRPr lang="en-US" dirty="0"/>
          </a:p>
          <a:p>
            <a:r>
              <a:rPr lang="en-US" dirty="0"/>
              <a:t>The </a:t>
            </a:r>
            <a:r>
              <a:rPr lang="en-US" b="1" dirty="0" err="1"/>
              <a:t>len</a:t>
            </a:r>
            <a:r>
              <a:rPr lang="en-US" b="1" dirty="0"/>
              <a:t>() </a:t>
            </a:r>
            <a:r>
              <a:rPr lang="en-US" dirty="0"/>
              <a:t>method returns the number of elements in the tuple. </a:t>
            </a:r>
          </a:p>
          <a:p>
            <a:r>
              <a:rPr lang="en-US" b="1" dirty="0"/>
              <a:t>Syntax </a:t>
            </a:r>
            <a:endParaRPr lang="en-US" dirty="0"/>
          </a:p>
          <a:p>
            <a:r>
              <a:rPr lang="en-US" dirty="0"/>
              <a:t>Following is the syntax for </a:t>
            </a:r>
            <a:r>
              <a:rPr lang="en-US" dirty="0" err="1"/>
              <a:t>len</a:t>
            </a:r>
            <a:r>
              <a:rPr lang="en-US" dirty="0"/>
              <a:t>() method- </a:t>
            </a:r>
          </a:p>
          <a:p>
            <a:r>
              <a:rPr lang="en-US" dirty="0" err="1"/>
              <a:t>len</a:t>
            </a:r>
            <a:r>
              <a:rPr lang="en-US" dirty="0"/>
              <a:t>(tuple) </a:t>
            </a:r>
          </a:p>
          <a:p>
            <a:r>
              <a:rPr lang="en-US" b="1" dirty="0"/>
              <a:t>Parameters </a:t>
            </a:r>
            <a:endParaRPr lang="en-US" dirty="0"/>
          </a:p>
          <a:p>
            <a:r>
              <a:rPr lang="en-US" b="1" dirty="0"/>
              <a:t>tuple </a:t>
            </a:r>
            <a:r>
              <a:rPr lang="en-US" dirty="0"/>
              <a:t>- This is a tuple for which number of elements to be counted. </a:t>
            </a:r>
          </a:p>
          <a:p>
            <a:r>
              <a:rPr lang="en-US" b="1" dirty="0"/>
              <a:t>Return Value </a:t>
            </a:r>
          </a:p>
          <a:p>
            <a:r>
              <a:rPr lang="en-US" dirty="0"/>
              <a:t>This method returns the number of elements in the tuple. </a:t>
            </a:r>
          </a:p>
          <a:p>
            <a:r>
              <a:rPr lang="en-US" dirty="0"/>
              <a:t>tuple1, tuple2 = (123, 'xyz', '</a:t>
            </a:r>
            <a:r>
              <a:rPr lang="en-US" dirty="0" err="1"/>
              <a:t>zara</a:t>
            </a:r>
            <a:r>
              <a:rPr lang="en-US" dirty="0"/>
              <a:t>'), (456, '</a:t>
            </a:r>
            <a:r>
              <a:rPr lang="en-US" dirty="0" err="1"/>
              <a:t>abc</a:t>
            </a:r>
            <a:r>
              <a:rPr lang="en-US" dirty="0"/>
              <a:t>') print ("First tuple length : ", </a:t>
            </a:r>
            <a:r>
              <a:rPr lang="en-US" dirty="0" err="1"/>
              <a:t>len</a:t>
            </a:r>
            <a:r>
              <a:rPr lang="en-US" dirty="0"/>
              <a:t>(tuple1)) </a:t>
            </a:r>
          </a:p>
          <a:p>
            <a:r>
              <a:rPr lang="en-US" dirty="0"/>
              <a:t>print ("Second tuple length : ", </a:t>
            </a:r>
            <a:r>
              <a:rPr lang="en-US" dirty="0" err="1"/>
              <a:t>len</a:t>
            </a:r>
            <a:r>
              <a:rPr lang="en-US" dirty="0"/>
              <a:t>(tuple2)) </a:t>
            </a:r>
          </a:p>
          <a:p>
            <a:endParaRPr lang="en-US" dirty="0"/>
          </a:p>
        </p:txBody>
      </p:sp>
    </p:spTree>
    <p:extLst>
      <p:ext uri="{BB962C8B-B14F-4D97-AF65-F5344CB8AC3E}">
        <p14:creationId xmlns:p14="http://schemas.microsoft.com/office/powerpoint/2010/main" val="3474618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206062"/>
            <a:ext cx="11642501" cy="6516710"/>
          </a:xfrm>
        </p:spPr>
        <p:txBody>
          <a:bodyPr/>
          <a:lstStyle/>
          <a:p>
            <a:r>
              <a:rPr lang="en-US" sz="2000" b="1" dirty="0" err="1">
                <a:latin typeface="Verdana" panose="020B0604030504040204" pitchFamily="34" charset="0"/>
                <a:ea typeface="Verdana" panose="020B0604030504040204" pitchFamily="34" charset="0"/>
              </a:rPr>
              <a:t>Tuplemax</a:t>
            </a:r>
            <a:r>
              <a:rPr lang="en-US" sz="2000" b="1" dirty="0">
                <a:latin typeface="Verdana" panose="020B0604030504040204" pitchFamily="34" charset="0"/>
                <a:ea typeface="Verdana" panose="020B0604030504040204" pitchFamily="34" charset="0"/>
              </a:rPr>
              <a:t>()Method </a:t>
            </a:r>
            <a:endParaRPr lang="en-US" sz="2000" dirty="0">
              <a:latin typeface="Verdana" panose="020B0604030504040204" pitchFamily="34" charset="0"/>
              <a:ea typeface="Verdana" panose="020B0604030504040204" pitchFamily="34" charset="0"/>
            </a:endParaRPr>
          </a:p>
          <a:p>
            <a:r>
              <a:rPr lang="en-US" b="1" dirty="0"/>
              <a:t>Description </a:t>
            </a:r>
            <a:endParaRPr lang="en-US" dirty="0"/>
          </a:p>
          <a:p>
            <a:r>
              <a:rPr lang="en-US" dirty="0"/>
              <a:t>The </a:t>
            </a:r>
            <a:r>
              <a:rPr lang="en-US" b="1" dirty="0"/>
              <a:t>max() </a:t>
            </a:r>
            <a:r>
              <a:rPr lang="en-US" dirty="0"/>
              <a:t>method returns the elements from the tuple with maximum value. </a:t>
            </a:r>
          </a:p>
          <a:p>
            <a:r>
              <a:rPr lang="en-US" b="1" dirty="0"/>
              <a:t>Syntax </a:t>
            </a:r>
            <a:endParaRPr lang="en-US" dirty="0"/>
          </a:p>
          <a:p>
            <a:r>
              <a:rPr lang="en-US" dirty="0"/>
              <a:t>Following is the syntax for max() method- </a:t>
            </a:r>
          </a:p>
          <a:p>
            <a:r>
              <a:rPr lang="en-US" dirty="0"/>
              <a:t>max(tuple)</a:t>
            </a:r>
          </a:p>
          <a:p>
            <a:r>
              <a:rPr lang="en-US" b="1" dirty="0"/>
              <a:t>Parameters </a:t>
            </a:r>
            <a:endParaRPr lang="en-US" dirty="0"/>
          </a:p>
          <a:p>
            <a:r>
              <a:rPr lang="en-US" b="1" dirty="0"/>
              <a:t>tuple </a:t>
            </a:r>
            <a:r>
              <a:rPr lang="en-US" dirty="0"/>
              <a:t>- This is a tuple from which max valued element to be returned. </a:t>
            </a:r>
          </a:p>
          <a:p>
            <a:r>
              <a:rPr lang="en-US" b="1" dirty="0"/>
              <a:t>Return Value </a:t>
            </a:r>
            <a:endParaRPr lang="en-US" dirty="0"/>
          </a:p>
          <a:p>
            <a:r>
              <a:rPr lang="en-US" dirty="0"/>
              <a:t>This method returns the elements from the tuple with maximum value. </a:t>
            </a:r>
          </a:p>
          <a:p>
            <a:r>
              <a:rPr lang="en-US" b="1" dirty="0"/>
              <a:t>Example </a:t>
            </a:r>
            <a:endParaRPr lang="en-US" dirty="0"/>
          </a:p>
          <a:p>
            <a:r>
              <a:rPr lang="en-US" dirty="0"/>
              <a:t>The following example shows the usage of max() method. </a:t>
            </a:r>
          </a:p>
          <a:p>
            <a:r>
              <a:rPr lang="en-US" dirty="0"/>
              <a:t>When we run the above program, it produces the following result- </a:t>
            </a:r>
          </a:p>
          <a:p>
            <a:r>
              <a:rPr lang="en-US" dirty="0"/>
              <a:t>tuple1, tuple2 = ('</a:t>
            </a:r>
            <a:r>
              <a:rPr lang="en-US" dirty="0" err="1"/>
              <a:t>maths</a:t>
            </a:r>
            <a:r>
              <a:rPr lang="en-US" dirty="0"/>
              <a:t>', '</a:t>
            </a:r>
            <a:r>
              <a:rPr lang="en-US" dirty="0" err="1"/>
              <a:t>che</a:t>
            </a:r>
            <a:r>
              <a:rPr lang="en-US" dirty="0"/>
              <a:t>', '</a:t>
            </a:r>
            <a:r>
              <a:rPr lang="en-US" dirty="0" err="1"/>
              <a:t>phy</a:t>
            </a:r>
            <a:r>
              <a:rPr lang="en-US" dirty="0"/>
              <a:t>', 'bio'), (456, 700, 200) </a:t>
            </a:r>
          </a:p>
          <a:p>
            <a:r>
              <a:rPr lang="en-US" dirty="0"/>
              <a:t>print ("Max value element : ", max(tuple1)) print ("Max value element : ", max(tuple2) </a:t>
            </a:r>
          </a:p>
        </p:txBody>
      </p:sp>
    </p:spTree>
    <p:extLst>
      <p:ext uri="{BB962C8B-B14F-4D97-AF65-F5344CB8AC3E}">
        <p14:creationId xmlns:p14="http://schemas.microsoft.com/office/powerpoint/2010/main" val="3215654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latin typeface="Verdana" panose="020B0604030504040204" pitchFamily="34" charset="0"/>
                <a:ea typeface="Verdana" panose="020B0604030504040204" pitchFamily="34" charset="0"/>
              </a:rPr>
              <a:t>Tuple min() Method </a:t>
            </a:r>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a:t>
            </a:r>
            <a:r>
              <a:rPr lang="en-US" b="1" dirty="0">
                <a:latin typeface="Verdana" panose="020B0604030504040204" pitchFamily="34" charset="0"/>
                <a:ea typeface="Verdana" panose="020B0604030504040204" pitchFamily="34" charset="0"/>
              </a:rPr>
              <a:t>min() </a:t>
            </a:r>
            <a:r>
              <a:rPr lang="en-US" dirty="0">
                <a:latin typeface="Verdana" panose="020B0604030504040204" pitchFamily="34" charset="0"/>
                <a:ea typeface="Verdana" panose="020B0604030504040204" pitchFamily="34" charset="0"/>
              </a:rPr>
              <a:t>method returns the elements from the tuple with minimum value.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min() method- </a:t>
            </a:r>
          </a:p>
          <a:p>
            <a:r>
              <a:rPr lang="en-US" dirty="0">
                <a:latin typeface="Verdana" panose="020B0604030504040204" pitchFamily="34" charset="0"/>
                <a:ea typeface="Verdana" panose="020B0604030504040204" pitchFamily="34" charset="0"/>
              </a:rPr>
              <a:t>min(tuple)</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tuple </a:t>
            </a:r>
            <a:r>
              <a:rPr lang="en-US" dirty="0">
                <a:latin typeface="Verdana" panose="020B0604030504040204" pitchFamily="34" charset="0"/>
                <a:ea typeface="Verdana" panose="020B0604030504040204" pitchFamily="34" charset="0"/>
              </a:rPr>
              <a:t>- This is a tuple from which min valued element is to be returned.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the elements from the tuple with minimum value. </a:t>
            </a:r>
          </a:p>
          <a:p>
            <a:r>
              <a:rPr lang="en-US" dirty="0">
                <a:latin typeface="Verdana" panose="020B0604030504040204" pitchFamily="34" charset="0"/>
                <a:ea typeface="Verdana" panose="020B0604030504040204" pitchFamily="34" charset="0"/>
              </a:rPr>
              <a:t>tuple1, tuple2 = ('</a:t>
            </a:r>
            <a:r>
              <a:rPr lang="en-US" dirty="0" err="1">
                <a:latin typeface="Verdana" panose="020B0604030504040204" pitchFamily="34" charset="0"/>
                <a:ea typeface="Verdana" panose="020B0604030504040204" pitchFamily="34" charset="0"/>
              </a:rPr>
              <a:t>maths</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che</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phy</a:t>
            </a:r>
            <a:r>
              <a:rPr lang="en-US" dirty="0">
                <a:latin typeface="Verdana" panose="020B0604030504040204" pitchFamily="34" charset="0"/>
                <a:ea typeface="Verdana" panose="020B0604030504040204" pitchFamily="34" charset="0"/>
              </a:rPr>
              <a:t>', 'bio'), (456, 700, 200) </a:t>
            </a:r>
          </a:p>
          <a:p>
            <a:r>
              <a:rPr lang="nb-NO" dirty="0">
                <a:latin typeface="Verdana" panose="020B0604030504040204" pitchFamily="34" charset="0"/>
                <a:ea typeface="Verdana" panose="020B0604030504040204" pitchFamily="34" charset="0"/>
              </a:rPr>
              <a:t>print ("min value element : ", min(tuple1)) print ("min value element : ", min(tuple2))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59362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dirty="0" err="1">
                <a:latin typeface="Verdana" panose="020B0604030504040204" pitchFamily="34" charset="0"/>
                <a:ea typeface="Verdana" panose="020B0604030504040204" pitchFamily="34" charset="0"/>
              </a:rPr>
              <a:t>Tupletuple</a:t>
            </a:r>
            <a:r>
              <a:rPr lang="en-US" sz="2000" b="1" dirty="0">
                <a:latin typeface="Verdana" panose="020B0604030504040204" pitchFamily="34" charset="0"/>
                <a:ea typeface="Verdana" panose="020B0604030504040204" pitchFamily="34" charset="0"/>
              </a:rPr>
              <a:t>()Method </a:t>
            </a:r>
            <a:endParaRPr lang="en-US" sz="2000"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a:t>
            </a:r>
            <a:r>
              <a:rPr lang="en-US" b="1" dirty="0">
                <a:latin typeface="Verdana" panose="020B0604030504040204" pitchFamily="34" charset="0"/>
                <a:ea typeface="Verdana" panose="020B0604030504040204" pitchFamily="34" charset="0"/>
              </a:rPr>
              <a:t>tuple() </a:t>
            </a:r>
            <a:r>
              <a:rPr lang="en-US" dirty="0">
                <a:latin typeface="Verdana" panose="020B0604030504040204" pitchFamily="34" charset="0"/>
                <a:ea typeface="Verdana" panose="020B0604030504040204" pitchFamily="34" charset="0"/>
              </a:rPr>
              <a:t>method converts a list of items into tuples.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tuple() method- </a:t>
            </a:r>
          </a:p>
          <a:p>
            <a:r>
              <a:rPr lang="en-US" dirty="0">
                <a:latin typeface="Verdana" panose="020B0604030504040204" pitchFamily="34" charset="0"/>
                <a:ea typeface="Verdana" panose="020B0604030504040204" pitchFamily="34" charset="0"/>
              </a:rPr>
              <a:t>tuple( </a:t>
            </a:r>
            <a:r>
              <a:rPr lang="en-US" dirty="0" err="1">
                <a:latin typeface="Verdana" panose="020B0604030504040204" pitchFamily="34" charset="0"/>
                <a:ea typeface="Verdana" panose="020B0604030504040204" pitchFamily="34" charset="0"/>
              </a:rPr>
              <a:t>seq</a:t>
            </a:r>
            <a:r>
              <a:rPr lang="en-US" dirty="0">
                <a:latin typeface="Verdana" panose="020B0604030504040204" pitchFamily="34" charset="0"/>
                <a:ea typeface="Verdana" panose="020B0604030504040204" pitchFamily="34" charset="0"/>
              </a:rPr>
              <a:t> )</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b="1" dirty="0" err="1">
                <a:latin typeface="Verdana" panose="020B0604030504040204" pitchFamily="34" charset="0"/>
                <a:ea typeface="Verdana" panose="020B0604030504040204" pitchFamily="34" charset="0"/>
              </a:rPr>
              <a:t>seq</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This is a tuple to be converted into tuple.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the tuple. </a:t>
            </a:r>
          </a:p>
          <a:p>
            <a:r>
              <a:rPr lang="en-US" dirty="0">
                <a:latin typeface="Verdana" panose="020B0604030504040204" pitchFamily="34" charset="0"/>
                <a:ea typeface="Verdana" panose="020B0604030504040204" pitchFamily="34" charset="0"/>
              </a:rPr>
              <a:t>list1= ['</a:t>
            </a:r>
            <a:r>
              <a:rPr lang="en-US" dirty="0" err="1">
                <a:latin typeface="Verdana" panose="020B0604030504040204" pitchFamily="34" charset="0"/>
                <a:ea typeface="Verdana" panose="020B0604030504040204" pitchFamily="34" charset="0"/>
              </a:rPr>
              <a:t>maths</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che</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phy</a:t>
            </a:r>
            <a:r>
              <a:rPr lang="en-US" dirty="0">
                <a:latin typeface="Verdana" panose="020B0604030504040204" pitchFamily="34" charset="0"/>
                <a:ea typeface="Verdana" panose="020B0604030504040204" pitchFamily="34" charset="0"/>
              </a:rPr>
              <a:t>', 'bio'] tuple1=tuple(list1) </a:t>
            </a:r>
          </a:p>
          <a:p>
            <a:r>
              <a:rPr lang="en-US" dirty="0">
                <a:latin typeface="Verdana" panose="020B0604030504040204" pitchFamily="34" charset="0"/>
                <a:ea typeface="Verdana" panose="020B0604030504040204" pitchFamily="34" charset="0"/>
              </a:rPr>
              <a:t>print ("tuple elements : ", tuple1) </a:t>
            </a:r>
          </a:p>
          <a:p>
            <a:r>
              <a:rPr lang="en-US" dirty="0">
                <a:latin typeface="Verdana" panose="020B0604030504040204" pitchFamily="34" charset="0"/>
                <a:ea typeface="Verdana" panose="020B0604030504040204" pitchFamily="34" charset="0"/>
              </a:rPr>
              <a:t>o/p</a:t>
            </a:r>
          </a:p>
          <a:p>
            <a:r>
              <a:rPr lang="en-US" dirty="0">
                <a:latin typeface="Verdana" panose="020B0604030504040204" pitchFamily="34" charset="0"/>
                <a:ea typeface="Verdana" panose="020B0604030504040204" pitchFamily="34" charset="0"/>
              </a:rPr>
              <a:t>tuple elements : ('</a:t>
            </a:r>
            <a:r>
              <a:rPr lang="en-US" dirty="0" err="1">
                <a:latin typeface="Verdana" panose="020B0604030504040204" pitchFamily="34" charset="0"/>
                <a:ea typeface="Verdana" panose="020B0604030504040204" pitchFamily="34" charset="0"/>
              </a:rPr>
              <a:t>maths</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che</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phy</a:t>
            </a:r>
            <a:r>
              <a:rPr lang="en-US" dirty="0">
                <a:latin typeface="Verdana" panose="020B0604030504040204" pitchFamily="34" charset="0"/>
                <a:ea typeface="Verdana" panose="020B0604030504040204" pitchFamily="34" charset="0"/>
              </a:rPr>
              <a:t>', 'bio') </a:t>
            </a:r>
          </a:p>
        </p:txBody>
      </p:sp>
    </p:spTree>
    <p:extLst>
      <p:ext uri="{BB962C8B-B14F-4D97-AF65-F5344CB8AC3E}">
        <p14:creationId xmlns:p14="http://schemas.microsoft.com/office/powerpoint/2010/main" val="259810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28789"/>
            <a:ext cx="11758411" cy="6593983"/>
          </a:xfrm>
        </p:spPr>
        <p:txBody>
          <a:bodyPr>
            <a:normAutofit lnSpcReduction="10000"/>
          </a:bodyPr>
          <a:lstStyle/>
          <a:p>
            <a:r>
              <a:rPr lang="en-US" sz="2000" b="1" u="sng" dirty="0">
                <a:latin typeface="Verdana" panose="020B0604030504040204" pitchFamily="34" charset="0"/>
                <a:ea typeface="Verdana" panose="020B0604030504040204" pitchFamily="34" charset="0"/>
              </a:rPr>
              <a:t>Dictionary </a:t>
            </a:r>
          </a:p>
          <a:p>
            <a:r>
              <a:rPr lang="en-US" sz="2000" dirty="0">
                <a:latin typeface="Verdana" panose="020B0604030504040204" pitchFamily="34" charset="0"/>
                <a:ea typeface="Verdana" panose="020B0604030504040204" pitchFamily="34" charset="0"/>
              </a:rPr>
              <a:t>Each key is separated from its value by a colon (:), the items are separated by commas, and the whole thing is enclosed in curly braces. An empty dictionary without any items is written with just two curly braces, like this: </a:t>
            </a:r>
          </a:p>
          <a:p>
            <a:r>
              <a:rPr lang="en-US" sz="2000" dirty="0">
                <a:latin typeface="Verdana" panose="020B0604030504040204" pitchFamily="34" charset="0"/>
                <a:ea typeface="Verdana" panose="020B0604030504040204" pitchFamily="34" charset="0"/>
              </a:rPr>
              <a:t>{ }. </a:t>
            </a:r>
          </a:p>
          <a:p>
            <a:r>
              <a:rPr lang="en-US" sz="2000" dirty="0">
                <a:latin typeface="Verdana" panose="020B0604030504040204" pitchFamily="34" charset="0"/>
                <a:ea typeface="Verdana" panose="020B0604030504040204" pitchFamily="34" charset="0"/>
              </a:rPr>
              <a:t>Keys are unique within a dictionary while values may not be. The values of a dictionary can be of any type, but the keys must be of an immutable data type such as strings, numbers, or tuples. </a:t>
            </a:r>
          </a:p>
          <a:p>
            <a:endParaRPr lang="en-US" sz="2000" dirty="0">
              <a:solidFill>
                <a:schemeClr val="tx1"/>
              </a:solidFill>
              <a:latin typeface="Verdana" panose="020B0604030504040204" pitchFamily="34" charset="0"/>
              <a:ea typeface="Verdana" panose="020B0604030504040204" pitchFamily="34" charset="0"/>
            </a:endParaRPr>
          </a:p>
          <a:p>
            <a:r>
              <a:rPr lang="en-US" sz="2000" b="1" dirty="0">
                <a:solidFill>
                  <a:schemeClr val="tx1"/>
                </a:solidFill>
              </a:rPr>
              <a:t>Accessing Values in a dictionary : </a:t>
            </a:r>
            <a:endParaRPr lang="en-US" sz="2000" dirty="0">
              <a:solidFill>
                <a:schemeClr val="tx1"/>
              </a:solidFill>
            </a:endParaRPr>
          </a:p>
          <a:p>
            <a:r>
              <a:rPr lang="en-US" sz="2000" dirty="0"/>
              <a:t>To access dictionary elements, you can use the familiar square brackets along with the key to obtain its value. Following is a simple example. </a:t>
            </a:r>
          </a:p>
          <a:p>
            <a:r>
              <a:rPr lang="en-US" sz="2000" dirty="0" err="1"/>
              <a:t>dict</a:t>
            </a:r>
            <a:r>
              <a:rPr lang="en-US" sz="2000" dirty="0"/>
              <a:t> = {'Name': 'Zara', 'Age': 7, 'Class': 'First'} </a:t>
            </a:r>
          </a:p>
          <a:p>
            <a:r>
              <a:rPr lang="en-US" sz="2000" dirty="0"/>
              <a:t>print ("</a:t>
            </a:r>
            <a:r>
              <a:rPr lang="en-US" sz="2000" dirty="0" err="1"/>
              <a:t>dict</a:t>
            </a:r>
            <a:r>
              <a:rPr lang="en-US" sz="2000" dirty="0"/>
              <a:t>['Name']: ", </a:t>
            </a:r>
            <a:r>
              <a:rPr lang="en-US" sz="2000" dirty="0" err="1"/>
              <a:t>dict</a:t>
            </a:r>
            <a:r>
              <a:rPr lang="en-US" sz="2000" dirty="0"/>
              <a:t>['Name']) </a:t>
            </a:r>
          </a:p>
          <a:p>
            <a:r>
              <a:rPr lang="en-US" sz="2000" dirty="0"/>
              <a:t>print ("</a:t>
            </a:r>
            <a:r>
              <a:rPr lang="en-US" sz="2000" dirty="0" err="1"/>
              <a:t>dict</a:t>
            </a:r>
            <a:r>
              <a:rPr lang="en-US" sz="2000" dirty="0"/>
              <a:t>['Age']: ", </a:t>
            </a:r>
            <a:r>
              <a:rPr lang="en-US" sz="2000" dirty="0" err="1"/>
              <a:t>dict</a:t>
            </a:r>
            <a:r>
              <a:rPr lang="en-US" sz="2000" dirty="0"/>
              <a:t>['Age']) </a:t>
            </a:r>
          </a:p>
          <a:p>
            <a:r>
              <a:rPr lang="en-US" sz="2000" dirty="0"/>
              <a:t>o/p</a:t>
            </a:r>
          </a:p>
          <a:p>
            <a:r>
              <a:rPr lang="en-US" sz="2000" dirty="0" err="1"/>
              <a:t>dict</a:t>
            </a:r>
            <a:r>
              <a:rPr lang="en-US" sz="2000" dirty="0"/>
              <a:t>['Name']: Zara </a:t>
            </a:r>
          </a:p>
          <a:p>
            <a:r>
              <a:rPr lang="en-US" sz="2000" dirty="0" err="1"/>
              <a:t>dict</a:t>
            </a:r>
            <a:r>
              <a:rPr lang="en-US" sz="2000" dirty="0"/>
              <a:t>['Age']: 7</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5541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15910"/>
            <a:ext cx="11681138" cy="6606862"/>
          </a:xfrm>
        </p:spPr>
        <p:txBody>
          <a:bodyPr>
            <a:normAutofit fontScale="92500" lnSpcReduction="20000"/>
          </a:bodyPr>
          <a:lstStyle/>
          <a:p>
            <a:r>
              <a:rPr lang="en-US" sz="2000" b="1" dirty="0">
                <a:latin typeface="Verdana" panose="020B0604030504040204" pitchFamily="34" charset="0"/>
                <a:ea typeface="Verdana" panose="020B0604030504040204" pitchFamily="34" charset="0"/>
              </a:rPr>
              <a:t>Updating Dictionary : </a:t>
            </a:r>
          </a:p>
          <a:p>
            <a:r>
              <a:rPr lang="en-US" dirty="0"/>
              <a:t>You can update a dictionary by adding a new entry or a key-value pair, modifying an existing entry, or deleting an existing entry as shown in a simple example given below. </a:t>
            </a:r>
          </a:p>
          <a:p>
            <a:r>
              <a:rPr lang="en-US" dirty="0" err="1"/>
              <a:t>dict</a:t>
            </a:r>
            <a:r>
              <a:rPr lang="en-US" dirty="0"/>
              <a:t> = {'Name': 'Zara', 'Age': 7, 'Class': 'First'} </a:t>
            </a:r>
            <a:r>
              <a:rPr lang="en-US" dirty="0" err="1"/>
              <a:t>dict</a:t>
            </a:r>
            <a:r>
              <a:rPr lang="en-US" dirty="0"/>
              <a:t>['Age'] = 8; # update existing entry </a:t>
            </a:r>
            <a:r>
              <a:rPr lang="en-US" dirty="0" err="1"/>
              <a:t>dict</a:t>
            </a:r>
            <a:r>
              <a:rPr lang="en-US" dirty="0"/>
              <a:t>['School'] = "DPS School" # Add new entry </a:t>
            </a:r>
          </a:p>
          <a:p>
            <a:r>
              <a:rPr lang="en-US" dirty="0"/>
              <a:t>print ("</a:t>
            </a:r>
            <a:r>
              <a:rPr lang="en-US" dirty="0" err="1"/>
              <a:t>dict</a:t>
            </a:r>
            <a:r>
              <a:rPr lang="en-US" dirty="0"/>
              <a:t>['Age']: ", </a:t>
            </a:r>
            <a:r>
              <a:rPr lang="en-US" dirty="0" err="1"/>
              <a:t>dict</a:t>
            </a:r>
            <a:r>
              <a:rPr lang="en-US" dirty="0"/>
              <a:t>['Age']) </a:t>
            </a:r>
          </a:p>
          <a:p>
            <a:r>
              <a:rPr lang="en-US" dirty="0"/>
              <a:t>print ("</a:t>
            </a:r>
            <a:r>
              <a:rPr lang="en-US" dirty="0" err="1"/>
              <a:t>dict</a:t>
            </a:r>
            <a:r>
              <a:rPr lang="en-US" dirty="0"/>
              <a:t>['School']: ", </a:t>
            </a:r>
            <a:r>
              <a:rPr lang="en-US" dirty="0" err="1"/>
              <a:t>dict</a:t>
            </a:r>
            <a:r>
              <a:rPr lang="en-US" dirty="0"/>
              <a:t>['School']) </a:t>
            </a:r>
          </a:p>
          <a:p>
            <a:r>
              <a:rPr lang="en-US" b="1" dirty="0">
                <a:solidFill>
                  <a:schemeClr val="tx1"/>
                </a:solidFill>
              </a:rPr>
              <a:t>o/p</a:t>
            </a:r>
          </a:p>
          <a:p>
            <a:r>
              <a:rPr lang="en-US" dirty="0" err="1"/>
              <a:t>dict</a:t>
            </a:r>
            <a:r>
              <a:rPr lang="en-US" dirty="0"/>
              <a:t>['Age']: 8 </a:t>
            </a:r>
            <a:r>
              <a:rPr lang="en-US" dirty="0" err="1"/>
              <a:t>dict</a:t>
            </a:r>
            <a:r>
              <a:rPr lang="en-US" dirty="0"/>
              <a:t>['School']: DPS School </a:t>
            </a:r>
          </a:p>
          <a:p>
            <a:r>
              <a:rPr lang="en-US" dirty="0"/>
              <a:t>----------------------------------------------------------------------------------------------------------------------------------</a:t>
            </a:r>
          </a:p>
          <a:p>
            <a:r>
              <a:rPr lang="en-US" sz="2000" b="1" dirty="0">
                <a:latin typeface="Verdana" panose="020B0604030504040204" pitchFamily="34" charset="0"/>
                <a:ea typeface="Verdana" panose="020B0604030504040204" pitchFamily="34" charset="0"/>
              </a:rPr>
              <a:t>Deleting Elements from Dictionary : </a:t>
            </a:r>
            <a:endParaRPr lang="en-US" sz="2000" dirty="0">
              <a:latin typeface="Verdana" panose="020B0604030504040204" pitchFamily="34" charset="0"/>
              <a:ea typeface="Verdana" panose="020B0604030504040204" pitchFamily="34" charset="0"/>
            </a:endParaRPr>
          </a:p>
          <a:p>
            <a:r>
              <a:rPr lang="en-US" dirty="0"/>
              <a:t>You can either remove individual dictionary elements or clear the entire contents of a dictionary. You can also delete entire dictionary in a single operation. </a:t>
            </a:r>
          </a:p>
          <a:p>
            <a:r>
              <a:rPr lang="en-US" dirty="0"/>
              <a:t>To explicitly remove an entire dictionary, just use the </a:t>
            </a:r>
            <a:r>
              <a:rPr lang="en-US" b="1" dirty="0"/>
              <a:t>del </a:t>
            </a:r>
            <a:r>
              <a:rPr lang="en-US" dirty="0"/>
              <a:t>statement. Following is a simple example-</a:t>
            </a:r>
          </a:p>
          <a:p>
            <a:r>
              <a:rPr lang="en-US" dirty="0" err="1"/>
              <a:t>dict</a:t>
            </a:r>
            <a:r>
              <a:rPr lang="en-US" dirty="0"/>
              <a:t> = {'Name': 'Zara', 'Age': 7, 'Class': 'First'} </a:t>
            </a:r>
          </a:p>
          <a:p>
            <a:r>
              <a:rPr lang="en-US" dirty="0"/>
              <a:t>del </a:t>
            </a:r>
            <a:r>
              <a:rPr lang="en-US" dirty="0" err="1"/>
              <a:t>dict</a:t>
            </a:r>
            <a:r>
              <a:rPr lang="en-US" dirty="0"/>
              <a:t>['Name'] # remove entry with key 'Name' </a:t>
            </a:r>
            <a:r>
              <a:rPr lang="en-US" dirty="0" err="1"/>
              <a:t>dict.clear</a:t>
            </a:r>
            <a:r>
              <a:rPr lang="en-US" dirty="0"/>
              <a:t>() # remove all entries in </a:t>
            </a:r>
            <a:r>
              <a:rPr lang="en-US" dirty="0" err="1"/>
              <a:t>dict</a:t>
            </a:r>
            <a:r>
              <a:rPr lang="en-US" dirty="0"/>
              <a:t> del </a:t>
            </a:r>
            <a:r>
              <a:rPr lang="en-US" dirty="0" err="1"/>
              <a:t>dict</a:t>
            </a:r>
            <a:r>
              <a:rPr lang="en-US" dirty="0"/>
              <a:t> # delete entire dictionary </a:t>
            </a:r>
          </a:p>
          <a:p>
            <a:r>
              <a:rPr lang="en-US" dirty="0"/>
              <a:t>print ("</a:t>
            </a:r>
            <a:r>
              <a:rPr lang="en-US" dirty="0" err="1"/>
              <a:t>dict</a:t>
            </a:r>
            <a:r>
              <a:rPr lang="en-US" dirty="0"/>
              <a:t>['Age']: ", </a:t>
            </a:r>
            <a:r>
              <a:rPr lang="en-US" dirty="0" err="1"/>
              <a:t>dict</a:t>
            </a:r>
            <a:r>
              <a:rPr lang="en-US" dirty="0"/>
              <a:t>['Age']) </a:t>
            </a:r>
          </a:p>
          <a:p>
            <a:r>
              <a:rPr lang="en-US" dirty="0"/>
              <a:t>print ("</a:t>
            </a:r>
            <a:r>
              <a:rPr lang="en-US" dirty="0" err="1"/>
              <a:t>dict</a:t>
            </a:r>
            <a:r>
              <a:rPr lang="en-US" dirty="0"/>
              <a:t>['School']: ", </a:t>
            </a:r>
            <a:r>
              <a:rPr lang="en-US" dirty="0" err="1"/>
              <a:t>dict</a:t>
            </a:r>
            <a:r>
              <a:rPr lang="en-US" dirty="0"/>
              <a:t>['School'])</a:t>
            </a:r>
          </a:p>
          <a:p>
            <a:r>
              <a:rPr lang="en-US" dirty="0"/>
              <a:t> </a:t>
            </a:r>
            <a:r>
              <a:rPr lang="en-US" dirty="0">
                <a:solidFill>
                  <a:srgbClr val="FF0000"/>
                </a:solidFill>
              </a:rPr>
              <a:t>Note: An exception is raised because after del </a:t>
            </a:r>
            <a:r>
              <a:rPr lang="en-US" dirty="0" err="1">
                <a:solidFill>
                  <a:srgbClr val="FF0000"/>
                </a:solidFill>
              </a:rPr>
              <a:t>dict</a:t>
            </a:r>
            <a:r>
              <a:rPr lang="en-US" dirty="0">
                <a:solidFill>
                  <a:srgbClr val="FF0000"/>
                </a:solidFill>
              </a:rPr>
              <a:t>, the dictionary does not exist anymore. </a:t>
            </a:r>
          </a:p>
        </p:txBody>
      </p:sp>
    </p:spTree>
    <p:extLst>
      <p:ext uri="{BB962C8B-B14F-4D97-AF65-F5344CB8AC3E}">
        <p14:creationId xmlns:p14="http://schemas.microsoft.com/office/powerpoint/2010/main" val="2727424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128789"/>
            <a:ext cx="11809926" cy="6593983"/>
          </a:xfrm>
        </p:spPr>
        <p:txBody>
          <a:bodyPr>
            <a:normAutofit lnSpcReduction="10000"/>
          </a:bodyPr>
          <a:lstStyle/>
          <a:p>
            <a:r>
              <a:rPr lang="en-US" sz="2000" b="1" dirty="0">
                <a:latin typeface="Verdana" panose="020B0604030504040204" pitchFamily="34" charset="0"/>
                <a:ea typeface="Verdana" panose="020B0604030504040204" pitchFamily="34" charset="0"/>
              </a:rPr>
              <a:t>Properties of Dictionary keys : </a:t>
            </a:r>
            <a:endParaRPr lang="en-US" sz="2000" dirty="0">
              <a:latin typeface="Verdana" panose="020B0604030504040204" pitchFamily="34" charset="0"/>
              <a:ea typeface="Verdana" panose="020B0604030504040204" pitchFamily="34" charset="0"/>
            </a:endParaRPr>
          </a:p>
          <a:p>
            <a:r>
              <a:rPr lang="en-US" dirty="0"/>
              <a:t>Dictionary values have no restrictions. They can be any arbitrary Python object, either standard objects or user-defined objects. However, same is not true for the keys. </a:t>
            </a:r>
          </a:p>
          <a:p>
            <a:r>
              <a:rPr lang="en-US" dirty="0"/>
              <a:t>There are two important points to remember about dictionary keys- </a:t>
            </a:r>
          </a:p>
          <a:p>
            <a:r>
              <a:rPr lang="en-US" dirty="0"/>
              <a:t>A. </a:t>
            </a:r>
            <a:r>
              <a:rPr lang="en-US" b="1" dirty="0">
                <a:solidFill>
                  <a:srgbClr val="FF0000"/>
                </a:solidFill>
                <a:latin typeface="Verdana" panose="020B0604030504040204" pitchFamily="34" charset="0"/>
                <a:ea typeface="Verdana" panose="020B0604030504040204" pitchFamily="34" charset="0"/>
              </a:rPr>
              <a:t>More than one entry per key is not allowed</a:t>
            </a:r>
            <a:r>
              <a:rPr lang="en-US" dirty="0"/>
              <a:t>. This means no duplicate key is allowed. When duplicate keys are encountered during assignment, the last assignment wins. </a:t>
            </a:r>
          </a:p>
          <a:p>
            <a:r>
              <a:rPr lang="en-US" dirty="0" err="1"/>
              <a:t>dict</a:t>
            </a:r>
            <a:r>
              <a:rPr lang="en-US" dirty="0"/>
              <a:t> = {'Name': 'Zara', 'Age': 7, 'Name': '</a:t>
            </a:r>
            <a:r>
              <a:rPr lang="en-US" dirty="0" err="1"/>
              <a:t>Manni</a:t>
            </a:r>
            <a:r>
              <a:rPr lang="en-US" dirty="0"/>
              <a:t>'} </a:t>
            </a:r>
          </a:p>
          <a:p>
            <a:r>
              <a:rPr lang="en-US" dirty="0"/>
              <a:t>print ("</a:t>
            </a:r>
            <a:r>
              <a:rPr lang="en-US" dirty="0" err="1"/>
              <a:t>dict</a:t>
            </a:r>
            <a:r>
              <a:rPr lang="en-US" dirty="0"/>
              <a:t>['Name']: ", </a:t>
            </a:r>
            <a:r>
              <a:rPr lang="en-US" dirty="0" err="1"/>
              <a:t>dict</a:t>
            </a:r>
            <a:r>
              <a:rPr lang="en-US" dirty="0"/>
              <a:t>['Name']) </a:t>
            </a:r>
          </a:p>
          <a:p>
            <a:r>
              <a:rPr lang="en-US" dirty="0"/>
              <a:t>o/p</a:t>
            </a:r>
          </a:p>
          <a:p>
            <a:r>
              <a:rPr lang="en-US" dirty="0" err="1"/>
              <a:t>dict</a:t>
            </a:r>
            <a:r>
              <a:rPr lang="en-US" dirty="0"/>
              <a:t>['Name']: </a:t>
            </a:r>
            <a:r>
              <a:rPr lang="en-US" dirty="0" err="1"/>
              <a:t>Manni</a:t>
            </a:r>
            <a:r>
              <a:rPr lang="en-US" dirty="0"/>
              <a:t> </a:t>
            </a:r>
          </a:p>
          <a:p>
            <a:r>
              <a:rPr lang="en-US" dirty="0"/>
              <a:t>B. </a:t>
            </a:r>
            <a:r>
              <a:rPr lang="en-US" b="1" dirty="0">
                <a:solidFill>
                  <a:srgbClr val="FF0000"/>
                </a:solidFill>
                <a:latin typeface="Verdana" panose="020B0604030504040204" pitchFamily="34" charset="0"/>
                <a:ea typeface="Verdana" panose="020B0604030504040204" pitchFamily="34" charset="0"/>
              </a:rPr>
              <a:t>Keys must be immutable</a:t>
            </a:r>
            <a:r>
              <a:rPr lang="en-US" dirty="0"/>
              <a:t>. This means you can use strings, numbers or tuples as dictionary keys but something like ['key'] is not allowed. </a:t>
            </a:r>
          </a:p>
          <a:p>
            <a:r>
              <a:rPr lang="en-US" dirty="0" err="1"/>
              <a:t>dict</a:t>
            </a:r>
            <a:r>
              <a:rPr lang="en-US" dirty="0"/>
              <a:t> = {['Name']: 'Zara', 'Age': 7} </a:t>
            </a:r>
          </a:p>
          <a:p>
            <a:r>
              <a:rPr lang="en-US" dirty="0"/>
              <a:t>print ("</a:t>
            </a:r>
            <a:r>
              <a:rPr lang="en-US" dirty="0" err="1"/>
              <a:t>dict</a:t>
            </a:r>
            <a:r>
              <a:rPr lang="en-US" dirty="0"/>
              <a:t>['Name']: ", </a:t>
            </a:r>
            <a:r>
              <a:rPr lang="en-US" dirty="0" err="1"/>
              <a:t>dict</a:t>
            </a:r>
            <a:r>
              <a:rPr lang="en-US" dirty="0"/>
              <a:t>['Name'])  </a:t>
            </a:r>
          </a:p>
          <a:p>
            <a:r>
              <a:rPr lang="en-US" dirty="0"/>
              <a:t>o/p</a:t>
            </a:r>
          </a:p>
          <a:p>
            <a:r>
              <a:rPr lang="en-US" dirty="0" err="1"/>
              <a:t>Traceback</a:t>
            </a:r>
            <a:r>
              <a:rPr lang="en-US" dirty="0"/>
              <a:t> (most recent call last): File "test.py", line 3, in &lt;module&gt; </a:t>
            </a:r>
          </a:p>
          <a:p>
            <a:r>
              <a:rPr lang="en-US" dirty="0" err="1"/>
              <a:t>dict</a:t>
            </a:r>
            <a:r>
              <a:rPr lang="en-US" dirty="0"/>
              <a:t> = {['Name']: 'Zara', 'Age': 7} </a:t>
            </a:r>
          </a:p>
          <a:p>
            <a:r>
              <a:rPr lang="en-US" dirty="0" err="1"/>
              <a:t>TypeError</a:t>
            </a:r>
            <a:r>
              <a:rPr lang="en-US" dirty="0"/>
              <a:t>: list objects are </a:t>
            </a:r>
            <a:r>
              <a:rPr lang="en-US" dirty="0" err="1"/>
              <a:t>unhashable</a:t>
            </a:r>
            <a:r>
              <a:rPr lang="en-US" dirty="0"/>
              <a:t> </a:t>
            </a:r>
          </a:p>
        </p:txBody>
      </p:sp>
    </p:spTree>
    <p:extLst>
      <p:ext uri="{BB962C8B-B14F-4D97-AF65-F5344CB8AC3E}">
        <p14:creationId xmlns:p14="http://schemas.microsoft.com/office/powerpoint/2010/main" val="3553985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15910"/>
            <a:ext cx="11758411" cy="6606862"/>
          </a:xfrm>
        </p:spPr>
        <p:txBody>
          <a:bodyPr>
            <a:normAutofit/>
          </a:bodyPr>
          <a:lstStyle/>
          <a:p>
            <a:r>
              <a:rPr lang="en-US" sz="2000" b="1" dirty="0">
                <a:latin typeface="Verdana" panose="020B0604030504040204" pitchFamily="34" charset="0"/>
                <a:ea typeface="Verdana" panose="020B0604030504040204" pitchFamily="34" charset="0"/>
              </a:rPr>
              <a:t>Operations in Dictionary : </a:t>
            </a:r>
            <a:endParaRPr lang="en-US" sz="2000"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del statement removes a key-value pair from a dictionary. For example, the following dictionary </a:t>
            </a:r>
          </a:p>
          <a:p>
            <a:r>
              <a:rPr lang="en-US" dirty="0">
                <a:latin typeface="Verdana" panose="020B0604030504040204" pitchFamily="34" charset="0"/>
                <a:ea typeface="Verdana" panose="020B0604030504040204" pitchFamily="34" charset="0"/>
              </a:rPr>
              <a:t>contains the names of various fruits and the number of each fruit in stock:</a:t>
            </a:r>
          </a:p>
          <a:p>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&gt;&gt;&gt; del inventory["pears"] </a:t>
            </a:r>
          </a:p>
          <a:p>
            <a:r>
              <a:rPr lang="en-US" dirty="0">
                <a:latin typeface="Verdana" panose="020B0604030504040204" pitchFamily="34" charset="0"/>
                <a:ea typeface="Verdana" panose="020B0604030504040204" pitchFamily="34" charset="0"/>
              </a:rPr>
              <a:t>&gt;&gt;&gt; print inventory </a:t>
            </a:r>
          </a:p>
          <a:p>
            <a:r>
              <a:rPr lang="en-US" dirty="0">
                <a:latin typeface="Verdana" panose="020B0604030504040204" pitchFamily="34" charset="0"/>
                <a:ea typeface="Verdana" panose="020B0604030504040204" pitchFamily="34" charset="0"/>
              </a:rPr>
              <a:t>{’oranges’: 525, ’apples’: 430, ’bananas’: 312}</a:t>
            </a:r>
          </a:p>
          <a:p>
            <a:r>
              <a:rPr lang="en-US" dirty="0">
                <a:latin typeface="Verdana" panose="020B0604030504040204" pitchFamily="34" charset="0"/>
                <a:ea typeface="Verdana" panose="020B0604030504040204" pitchFamily="34" charset="0"/>
              </a:rPr>
              <a:t>Or if we’re expecting more pears soon, we might just change the value associated with  pears: </a:t>
            </a:r>
          </a:p>
          <a:p>
            <a:r>
              <a:rPr lang="en-US" dirty="0">
                <a:latin typeface="Verdana" panose="020B0604030504040204" pitchFamily="34" charset="0"/>
                <a:ea typeface="Verdana" panose="020B0604030504040204" pitchFamily="34" charset="0"/>
              </a:rPr>
              <a:t>&gt;&gt;&gt; inventory["pears"] = 0 </a:t>
            </a:r>
          </a:p>
          <a:p>
            <a:r>
              <a:rPr lang="en-US" dirty="0">
                <a:latin typeface="Verdana" panose="020B0604030504040204" pitchFamily="34" charset="0"/>
                <a:ea typeface="Verdana" panose="020B0604030504040204" pitchFamily="34" charset="0"/>
              </a:rPr>
              <a:t>&gt;&gt;&gt; print inventory </a:t>
            </a:r>
          </a:p>
          <a:p>
            <a:r>
              <a:rPr lang="en-US" dirty="0">
                <a:latin typeface="Verdana" panose="020B0604030504040204" pitchFamily="34" charset="0"/>
                <a:ea typeface="Verdana" panose="020B0604030504040204" pitchFamily="34" charset="0"/>
              </a:rPr>
              <a:t>{’oranges’: 525, ’apples’: 430, ’pears’: 0, ’bananas’: 312} </a:t>
            </a:r>
          </a:p>
          <a:p>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 function also works on dictionaries; it returns the number of key-value pairs: </a:t>
            </a:r>
          </a:p>
          <a:p>
            <a:r>
              <a:rPr lang="en-US" dirty="0">
                <a:latin typeface="Verdana" panose="020B0604030504040204" pitchFamily="34" charset="0"/>
                <a:ea typeface="Verdana" panose="020B0604030504040204" pitchFamily="34" charset="0"/>
              </a:rPr>
              <a:t>&gt;&gt;&gt;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(inventory) 4</a:t>
            </a:r>
          </a:p>
          <a:p>
            <a:endParaRPr lang="en-US"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700922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141668"/>
            <a:ext cx="11784169" cy="6581104"/>
          </a:xfrm>
        </p:spPr>
        <p:txBody>
          <a:bodyPr/>
          <a:lstStyle/>
          <a:p>
            <a:r>
              <a:rPr lang="en-US" sz="2000" b="1" dirty="0">
                <a:latin typeface="Verdana" panose="020B0604030504040204" pitchFamily="34" charset="0"/>
                <a:ea typeface="Verdana" panose="020B0604030504040204" pitchFamily="34" charset="0"/>
              </a:rPr>
              <a:t>Built-In Dictionary Functions &amp; Methods : </a:t>
            </a:r>
          </a:p>
          <a:p>
            <a:r>
              <a:rPr lang="en-US" dirty="0"/>
              <a:t>Python includes the following dictionary functions- </a:t>
            </a:r>
          </a:p>
          <a:p>
            <a:endParaRPr lang="en-US" dirty="0"/>
          </a:p>
        </p:txBody>
      </p:sp>
      <p:pic>
        <p:nvPicPr>
          <p:cNvPr id="2" name="Picture 1"/>
          <p:cNvPicPr>
            <a:picLocks noChangeAspect="1"/>
          </p:cNvPicPr>
          <p:nvPr/>
        </p:nvPicPr>
        <p:blipFill>
          <a:blip r:embed="rId2"/>
          <a:stretch>
            <a:fillRect/>
          </a:stretch>
        </p:blipFill>
        <p:spPr>
          <a:xfrm>
            <a:off x="1187271" y="931907"/>
            <a:ext cx="8742339" cy="5417378"/>
          </a:xfrm>
          <a:prstGeom prst="rect">
            <a:avLst/>
          </a:prstGeom>
        </p:spPr>
      </p:pic>
    </p:spTree>
    <p:extLst>
      <p:ext uri="{BB962C8B-B14F-4D97-AF65-F5344CB8AC3E}">
        <p14:creationId xmlns:p14="http://schemas.microsoft.com/office/powerpoint/2010/main" val="223338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dirty="0"/>
              <a:t>#!/</a:t>
            </a:r>
            <a:r>
              <a:rPr lang="en-US" dirty="0" err="1"/>
              <a:t>usr</a:t>
            </a:r>
            <a:r>
              <a:rPr lang="en-US" dirty="0"/>
              <a:t>/bin/python3 </a:t>
            </a:r>
          </a:p>
          <a:p>
            <a:r>
              <a:rPr lang="en-US" dirty="0"/>
              <a:t>list = [ '</a:t>
            </a:r>
            <a:r>
              <a:rPr lang="en-US" dirty="0" err="1"/>
              <a:t>abcd</a:t>
            </a:r>
            <a:r>
              <a:rPr lang="en-US" dirty="0"/>
              <a:t>', 786 , 2.23, 'john', </a:t>
            </a:r>
          </a:p>
          <a:p>
            <a:r>
              <a:rPr lang="en-US" dirty="0"/>
              <a:t>70.2 ] </a:t>
            </a:r>
            <a:r>
              <a:rPr lang="en-US" dirty="0" err="1"/>
              <a:t>tinylist</a:t>
            </a:r>
            <a:r>
              <a:rPr lang="en-US" dirty="0"/>
              <a:t> = [123, 'john'] </a:t>
            </a:r>
          </a:p>
          <a:p>
            <a:endParaRPr lang="en-US" dirty="0"/>
          </a:p>
          <a:p>
            <a:r>
              <a:rPr lang="en-US" dirty="0"/>
              <a:t>print (list) </a:t>
            </a:r>
          </a:p>
          <a:p>
            <a:r>
              <a:rPr lang="en-US" dirty="0"/>
              <a:t>print (list[0]) print (list[1:3]) </a:t>
            </a:r>
          </a:p>
          <a:p>
            <a:r>
              <a:rPr lang="en-US" dirty="0"/>
              <a:t># Prints complete list </a:t>
            </a:r>
          </a:p>
          <a:p>
            <a:r>
              <a:rPr lang="en-US" dirty="0"/>
              <a:t># Prints first element of the list </a:t>
            </a:r>
          </a:p>
          <a:p>
            <a:r>
              <a:rPr lang="en-US" dirty="0"/>
              <a:t># Prints elements starting from 2nd </a:t>
            </a:r>
          </a:p>
          <a:p>
            <a:r>
              <a:rPr lang="en-US" dirty="0"/>
              <a:t>till 3rd print (list[2:]) </a:t>
            </a:r>
          </a:p>
          <a:p>
            <a:r>
              <a:rPr lang="en-US" dirty="0"/>
              <a:t># Prints elements starting </a:t>
            </a:r>
          </a:p>
          <a:p>
            <a:r>
              <a:rPr lang="en-US" dirty="0"/>
              <a:t>from 3rd element print (</a:t>
            </a:r>
            <a:r>
              <a:rPr lang="en-US" dirty="0" err="1"/>
              <a:t>tinylist</a:t>
            </a:r>
            <a:r>
              <a:rPr lang="en-US" dirty="0"/>
              <a:t> * 2) # Prints list two </a:t>
            </a:r>
          </a:p>
          <a:p>
            <a:r>
              <a:rPr lang="en-US" dirty="0"/>
              <a:t>times </a:t>
            </a:r>
          </a:p>
          <a:p>
            <a:r>
              <a:rPr lang="en-US" dirty="0"/>
              <a:t>print (list + </a:t>
            </a:r>
            <a:r>
              <a:rPr lang="en-US" dirty="0" err="1"/>
              <a:t>tinylist</a:t>
            </a:r>
            <a:r>
              <a:rPr lang="en-US" dirty="0"/>
              <a:t>) # Prints concatenated lists </a:t>
            </a:r>
          </a:p>
        </p:txBody>
      </p:sp>
    </p:spTree>
    <p:extLst>
      <p:ext uri="{BB962C8B-B14F-4D97-AF65-F5344CB8AC3E}">
        <p14:creationId xmlns:p14="http://schemas.microsoft.com/office/powerpoint/2010/main" val="4289318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206062"/>
            <a:ext cx="11681138" cy="6516710"/>
          </a:xfrm>
        </p:spPr>
        <p:txBody>
          <a:bodyPr/>
          <a:lstStyle/>
          <a:p>
            <a:r>
              <a:rPr lang="en-US" sz="2000" b="1" u="sng" dirty="0" err="1">
                <a:latin typeface="Verdana" panose="020B0604030504040204" pitchFamily="34" charset="0"/>
                <a:ea typeface="Verdana" panose="020B0604030504040204" pitchFamily="34" charset="0"/>
              </a:rPr>
              <a:t>Dictionarylen</a:t>
            </a:r>
            <a:r>
              <a:rPr lang="en-US" sz="2000" b="1" u="sng" dirty="0">
                <a:latin typeface="Verdana" panose="020B0604030504040204" pitchFamily="34" charset="0"/>
                <a:ea typeface="Verdana" panose="020B0604030504040204" pitchFamily="34" charset="0"/>
              </a:rPr>
              <a:t>()Method </a:t>
            </a: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 gives the total length of the dictionary. This would be equal to the number of items in the dictionary. </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 method- </a:t>
            </a:r>
          </a:p>
          <a:p>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following example shows the usage of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 method. </a:t>
            </a: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a:t>
            </a:r>
          </a:p>
          <a:p>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{'Name': '</a:t>
            </a:r>
            <a:r>
              <a:rPr lang="en-US" dirty="0" err="1">
                <a:latin typeface="Verdana" panose="020B0604030504040204" pitchFamily="34" charset="0"/>
                <a:ea typeface="Verdana" panose="020B0604030504040204" pitchFamily="34" charset="0"/>
              </a:rPr>
              <a:t>Manni</a:t>
            </a:r>
            <a:r>
              <a:rPr lang="en-US" dirty="0">
                <a:latin typeface="Verdana" panose="020B0604030504040204" pitchFamily="34" charset="0"/>
                <a:ea typeface="Verdana" panose="020B0604030504040204" pitchFamily="34" charset="0"/>
              </a:rPr>
              <a:t>', 'Age': 7, 'Class': 'First'} print ("Length : %d" %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When we run the above program, it produces the following result- </a:t>
            </a:r>
          </a:p>
          <a:p>
            <a:r>
              <a:rPr lang="en-US" dirty="0">
                <a:latin typeface="Verdana" panose="020B0604030504040204" pitchFamily="34" charset="0"/>
                <a:ea typeface="Verdana" panose="020B0604030504040204" pitchFamily="34" charset="0"/>
              </a:rPr>
              <a:t>Length : 3 </a:t>
            </a:r>
          </a:p>
        </p:txBody>
      </p:sp>
    </p:spTree>
    <p:extLst>
      <p:ext uri="{BB962C8B-B14F-4D97-AF65-F5344CB8AC3E}">
        <p14:creationId xmlns:p14="http://schemas.microsoft.com/office/powerpoint/2010/main" val="1557991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u="sng" dirty="0" err="1">
                <a:latin typeface="Verdana" panose="020B0604030504040204" pitchFamily="34" charset="0"/>
                <a:ea typeface="Verdana" panose="020B0604030504040204" pitchFamily="34" charset="0"/>
              </a:rPr>
              <a:t>Dictionarystr</a:t>
            </a:r>
            <a:r>
              <a:rPr lang="en-US" sz="2000" b="1" u="sng" dirty="0">
                <a:latin typeface="Verdana" panose="020B0604030504040204" pitchFamily="34" charset="0"/>
                <a:ea typeface="Verdana" panose="020B0604030504040204" pitchFamily="34" charset="0"/>
              </a:rPr>
              <a:t>()Method </a:t>
            </a: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err="1">
                <a:latin typeface="Verdana" panose="020B0604030504040204" pitchFamily="34" charset="0"/>
                <a:ea typeface="Verdana" panose="020B0604030504040204" pitchFamily="34" charset="0"/>
              </a:rPr>
              <a:t>str</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produces a printable string representation of a dictionary.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method − </a:t>
            </a:r>
          </a:p>
          <a:p>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b="1" dirty="0" err="1">
                <a:latin typeface="Verdana" panose="020B0604030504040204" pitchFamily="34" charset="0"/>
                <a:ea typeface="Verdana" panose="020B0604030504040204" pitchFamily="34" charset="0"/>
              </a:rPr>
              <a:t>dict</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This is the dictionary.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string representation. </a:t>
            </a: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following example shows the usage of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method. </a:t>
            </a: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a:t>
            </a:r>
          </a:p>
          <a:p>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{'Name': '</a:t>
            </a:r>
            <a:r>
              <a:rPr lang="en-US" dirty="0" err="1">
                <a:latin typeface="Verdana" panose="020B0604030504040204" pitchFamily="34" charset="0"/>
                <a:ea typeface="Verdana" panose="020B0604030504040204" pitchFamily="34" charset="0"/>
              </a:rPr>
              <a:t>Manni</a:t>
            </a:r>
            <a:r>
              <a:rPr lang="en-US" dirty="0">
                <a:latin typeface="Verdana" panose="020B0604030504040204" pitchFamily="34" charset="0"/>
                <a:ea typeface="Verdana" panose="020B0604030504040204" pitchFamily="34" charset="0"/>
              </a:rPr>
              <a:t>', 'Age': 7, 'Class': 'First'} print ("Equivalent String : %s" %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Equivalent String : {'Name': '</a:t>
            </a:r>
            <a:r>
              <a:rPr lang="en-US" dirty="0" err="1">
                <a:latin typeface="Verdana" panose="020B0604030504040204" pitchFamily="34" charset="0"/>
                <a:ea typeface="Verdana" panose="020B0604030504040204" pitchFamily="34" charset="0"/>
              </a:rPr>
              <a:t>Manni</a:t>
            </a:r>
            <a:r>
              <a:rPr lang="en-US" dirty="0">
                <a:latin typeface="Verdana" panose="020B0604030504040204" pitchFamily="34" charset="0"/>
                <a:ea typeface="Verdana" panose="020B0604030504040204" pitchFamily="34" charset="0"/>
              </a:rPr>
              <a:t>', 'Age': 7, 'Class': 'First'} </a:t>
            </a:r>
          </a:p>
        </p:txBody>
      </p:sp>
    </p:spTree>
    <p:extLst>
      <p:ext uri="{BB962C8B-B14F-4D97-AF65-F5344CB8AC3E}">
        <p14:creationId xmlns:p14="http://schemas.microsoft.com/office/powerpoint/2010/main" val="1439919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28789"/>
            <a:ext cx="11758411" cy="6593983"/>
          </a:xfrm>
        </p:spPr>
        <p:txBody>
          <a:bodyPr/>
          <a:lstStyle/>
          <a:p>
            <a:r>
              <a:rPr lang="en-US" sz="2000" b="1" u="sng" dirty="0">
                <a:latin typeface="Verdana" panose="020B0604030504040204" pitchFamily="34" charset="0"/>
                <a:ea typeface="Verdana" panose="020B0604030504040204" pitchFamily="34" charset="0"/>
              </a:rPr>
              <a:t>Dictionary type() Method </a:t>
            </a: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a:latin typeface="Verdana" panose="020B0604030504040204" pitchFamily="34" charset="0"/>
                <a:ea typeface="Verdana" panose="020B0604030504040204" pitchFamily="34" charset="0"/>
              </a:rPr>
              <a:t>type() </a:t>
            </a:r>
            <a:r>
              <a:rPr lang="en-US" dirty="0">
                <a:latin typeface="Verdana" panose="020B0604030504040204" pitchFamily="34" charset="0"/>
                <a:ea typeface="Verdana" panose="020B0604030504040204" pitchFamily="34" charset="0"/>
              </a:rPr>
              <a:t>returns the type of the passed variable. If passed variable is dictionary then it would return a dictionary type.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type() method- </a:t>
            </a:r>
          </a:p>
          <a:p>
            <a:r>
              <a:rPr lang="en-US" dirty="0">
                <a:latin typeface="Verdana" panose="020B0604030504040204" pitchFamily="34" charset="0"/>
                <a:ea typeface="Verdana" panose="020B0604030504040204" pitchFamily="34" charset="0"/>
              </a:rPr>
              <a:t>type(</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b="1" dirty="0" err="1">
                <a:latin typeface="Verdana" panose="020B0604030504040204" pitchFamily="34" charset="0"/>
                <a:ea typeface="Verdana" panose="020B0604030504040204" pitchFamily="34" charset="0"/>
              </a:rPr>
              <a:t>dict</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 This is the dictionary.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the type of the passed variable. </a:t>
            </a:r>
          </a:p>
          <a:p>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{'Name': '</a:t>
            </a:r>
            <a:r>
              <a:rPr lang="en-US" dirty="0" err="1">
                <a:latin typeface="Verdana" panose="020B0604030504040204" pitchFamily="34" charset="0"/>
                <a:ea typeface="Verdana" panose="020B0604030504040204" pitchFamily="34" charset="0"/>
              </a:rPr>
              <a:t>Manni</a:t>
            </a:r>
            <a:r>
              <a:rPr lang="en-US" dirty="0">
                <a:latin typeface="Verdana" panose="020B0604030504040204" pitchFamily="34" charset="0"/>
                <a:ea typeface="Verdana" panose="020B0604030504040204" pitchFamily="34" charset="0"/>
              </a:rPr>
              <a:t>', 'Age': 7, 'Class': 'First'} print ("Variable Type : %s" % type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o/p</a:t>
            </a:r>
          </a:p>
          <a:p>
            <a:r>
              <a:rPr lang="en-US" dirty="0">
                <a:latin typeface="Verdana" panose="020B0604030504040204" pitchFamily="34" charset="0"/>
                <a:ea typeface="Verdana" panose="020B0604030504040204" pitchFamily="34" charset="0"/>
              </a:rPr>
              <a:t>Variable Type : &lt;type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'&gt; </a:t>
            </a:r>
          </a:p>
        </p:txBody>
      </p:sp>
    </p:spTree>
    <p:extLst>
      <p:ext uri="{BB962C8B-B14F-4D97-AF65-F5344CB8AC3E}">
        <p14:creationId xmlns:p14="http://schemas.microsoft.com/office/powerpoint/2010/main" val="3905942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15910"/>
            <a:ext cx="11655380" cy="6606862"/>
          </a:xfrm>
        </p:spPr>
        <p:txBody>
          <a:bodyPr/>
          <a:lstStyle/>
          <a:p>
            <a:r>
              <a:rPr lang="en-US" b="1" dirty="0">
                <a:latin typeface="Verdana" panose="020B0604030504040204" pitchFamily="34" charset="0"/>
                <a:ea typeface="Verdana" panose="020B0604030504040204" pitchFamily="34" charset="0"/>
              </a:rPr>
              <a:t>Python includes the following dictionary methods- </a:t>
            </a:r>
          </a:p>
          <a:p>
            <a:endParaRPr lang="en-US" b="1"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635425" y="441436"/>
            <a:ext cx="8676000" cy="1433111"/>
          </a:xfrm>
          <a:prstGeom prst="rect">
            <a:avLst/>
          </a:prstGeom>
        </p:spPr>
      </p:pic>
      <p:pic>
        <p:nvPicPr>
          <p:cNvPr id="4" name="Picture 3"/>
          <p:cNvPicPr>
            <a:picLocks noChangeAspect="1"/>
          </p:cNvPicPr>
          <p:nvPr/>
        </p:nvPicPr>
        <p:blipFill>
          <a:blip r:embed="rId3"/>
          <a:stretch>
            <a:fillRect/>
          </a:stretch>
        </p:blipFill>
        <p:spPr>
          <a:xfrm>
            <a:off x="635425" y="1874547"/>
            <a:ext cx="8676000" cy="4848225"/>
          </a:xfrm>
          <a:prstGeom prst="rect">
            <a:avLst/>
          </a:prstGeom>
        </p:spPr>
      </p:pic>
    </p:spTree>
    <p:extLst>
      <p:ext uri="{BB962C8B-B14F-4D97-AF65-F5344CB8AC3E}">
        <p14:creationId xmlns:p14="http://schemas.microsoft.com/office/powerpoint/2010/main" val="1239535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690474" y="213988"/>
            <a:ext cx="9728534" cy="5967871"/>
          </a:xfrm>
          <a:prstGeom prst="rect">
            <a:avLst/>
          </a:prstGeom>
        </p:spPr>
      </p:pic>
    </p:spTree>
    <p:extLst>
      <p:ext uri="{BB962C8B-B14F-4D97-AF65-F5344CB8AC3E}">
        <p14:creationId xmlns:p14="http://schemas.microsoft.com/office/powerpoint/2010/main" val="1205934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206062"/>
            <a:ext cx="11835684" cy="6516710"/>
          </a:xfrm>
        </p:spPr>
        <p:txBody>
          <a:bodyPr/>
          <a:lstStyle/>
          <a:p>
            <a:r>
              <a:rPr lang="en-US" sz="2000" b="1" u="sng" dirty="0" err="1">
                <a:latin typeface="Verdana" panose="020B0604030504040204" pitchFamily="34" charset="0"/>
                <a:ea typeface="Verdana" panose="020B0604030504040204" pitchFamily="34" charset="0"/>
              </a:rPr>
              <a:t>Dictionaryclear</a:t>
            </a:r>
            <a:r>
              <a:rPr lang="en-US" sz="2000" b="1" u="sng" dirty="0">
                <a:latin typeface="Verdana" panose="020B0604030504040204" pitchFamily="34" charset="0"/>
                <a:ea typeface="Verdana" panose="020B0604030504040204" pitchFamily="34" charset="0"/>
              </a:rPr>
              <a:t>()Method </a:t>
            </a: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a:latin typeface="Verdana" panose="020B0604030504040204" pitchFamily="34" charset="0"/>
                <a:ea typeface="Verdana" panose="020B0604030504040204" pitchFamily="34" charset="0"/>
              </a:rPr>
              <a:t>clear() </a:t>
            </a:r>
            <a:r>
              <a:rPr lang="en-US" dirty="0">
                <a:latin typeface="Verdana" panose="020B0604030504040204" pitchFamily="34" charset="0"/>
                <a:ea typeface="Verdana" panose="020B0604030504040204" pitchFamily="34" charset="0"/>
              </a:rPr>
              <a:t>removes all items from the dictionary.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clear() method-</a:t>
            </a:r>
          </a:p>
          <a:p>
            <a:r>
              <a:rPr lang="en-US" dirty="0" err="1">
                <a:latin typeface="Verdana" panose="020B0604030504040204" pitchFamily="34" charset="0"/>
                <a:ea typeface="Verdana" panose="020B0604030504040204" pitchFamily="34" charset="0"/>
              </a:rPr>
              <a:t>dict.clear</a:t>
            </a:r>
            <a:r>
              <a:rPr lang="en-US" dirty="0">
                <a:latin typeface="Verdana" panose="020B0604030504040204" pitchFamily="34" charset="0"/>
                <a:ea typeface="Verdana" panose="020B0604030504040204" pitchFamily="34" charset="0"/>
              </a:rPr>
              <a:t>() </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NA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does not return any value. </a:t>
            </a:r>
          </a:p>
          <a:p>
            <a:r>
              <a:rPr lang="en-US" dirty="0">
                <a:latin typeface="Verdana" panose="020B0604030504040204" pitchFamily="34" charset="0"/>
                <a:ea typeface="Verdana" panose="020B0604030504040204" pitchFamily="34" charset="0"/>
              </a:rPr>
              <a:t>Example :</a:t>
            </a:r>
          </a:p>
          <a:p>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{'Name': 'Zara', 'Age': 7} print ("Start Len : %d" %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dict.clear</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print ("End Len : %d" % </a:t>
            </a:r>
            <a:r>
              <a:rPr lang="en-US" dirty="0" err="1">
                <a:latin typeface="Verdana" panose="020B0604030504040204" pitchFamily="34" charset="0"/>
                <a:ea typeface="Verdana" panose="020B0604030504040204" pitchFamily="34" charset="0"/>
              </a:rPr>
              <a:t>len</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o/p</a:t>
            </a:r>
          </a:p>
          <a:p>
            <a:r>
              <a:rPr lang="en-US" dirty="0">
                <a:latin typeface="Verdana" panose="020B0604030504040204" pitchFamily="34" charset="0"/>
                <a:ea typeface="Verdana" panose="020B0604030504040204" pitchFamily="34" charset="0"/>
              </a:rPr>
              <a:t>Start Len : 2</a:t>
            </a:r>
          </a:p>
          <a:p>
            <a:r>
              <a:rPr lang="en-US" dirty="0">
                <a:latin typeface="Verdana" panose="020B0604030504040204" pitchFamily="34" charset="0"/>
                <a:ea typeface="Verdana" panose="020B0604030504040204" pitchFamily="34" charset="0"/>
              </a:rPr>
              <a:t> End Len : 0 </a:t>
            </a:r>
          </a:p>
        </p:txBody>
      </p:sp>
    </p:spTree>
    <p:extLst>
      <p:ext uri="{BB962C8B-B14F-4D97-AF65-F5344CB8AC3E}">
        <p14:creationId xmlns:p14="http://schemas.microsoft.com/office/powerpoint/2010/main" val="2261289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244699"/>
            <a:ext cx="11719774" cy="6478073"/>
          </a:xfrm>
        </p:spPr>
        <p:txBody>
          <a:bodyPr>
            <a:normAutofit/>
          </a:bodyPr>
          <a:lstStyle/>
          <a:p>
            <a:r>
              <a:rPr lang="en-US" sz="2000" b="1" u="sng" dirty="0">
                <a:latin typeface="Verdana" panose="020B0604030504040204" pitchFamily="34" charset="0"/>
                <a:ea typeface="Verdana" panose="020B0604030504040204" pitchFamily="34" charset="0"/>
              </a:rPr>
              <a:t>Dictionary copy() Method </a:t>
            </a:r>
            <a:endParaRPr lang="en-US" sz="2000" u="sng"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a:latin typeface="Verdana" panose="020B0604030504040204" pitchFamily="34" charset="0"/>
                <a:ea typeface="Verdana" panose="020B0604030504040204" pitchFamily="34" charset="0"/>
              </a:rPr>
              <a:t>copy() </a:t>
            </a:r>
            <a:r>
              <a:rPr lang="en-US" dirty="0">
                <a:latin typeface="Verdana" panose="020B0604030504040204" pitchFamily="34" charset="0"/>
                <a:ea typeface="Verdana" panose="020B0604030504040204" pitchFamily="34" charset="0"/>
              </a:rPr>
              <a:t>returns a shallow copy of the dictionary.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copy() method- </a:t>
            </a:r>
          </a:p>
          <a:p>
            <a:r>
              <a:rPr lang="en-US" dirty="0" err="1">
                <a:latin typeface="Verdana" panose="020B0604030504040204" pitchFamily="34" charset="0"/>
                <a:ea typeface="Verdana" panose="020B0604030504040204" pitchFamily="34" charset="0"/>
              </a:rPr>
              <a:t>dict.copy</a:t>
            </a:r>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NA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a shallow copy of the dictionary. </a:t>
            </a:r>
          </a:p>
          <a:p>
            <a:r>
              <a:rPr lang="en-US" dirty="0">
                <a:latin typeface="Verdana" panose="020B0604030504040204" pitchFamily="34" charset="0"/>
                <a:ea typeface="Verdana" panose="020B0604030504040204" pitchFamily="34" charset="0"/>
              </a:rPr>
              <a:t>dict1 = {'Name': '</a:t>
            </a:r>
            <a:r>
              <a:rPr lang="en-US" dirty="0" err="1">
                <a:latin typeface="Verdana" panose="020B0604030504040204" pitchFamily="34" charset="0"/>
                <a:ea typeface="Verdana" panose="020B0604030504040204" pitchFamily="34" charset="0"/>
              </a:rPr>
              <a:t>Manni</a:t>
            </a:r>
            <a:r>
              <a:rPr lang="en-US" dirty="0">
                <a:latin typeface="Verdana" panose="020B0604030504040204" pitchFamily="34" charset="0"/>
                <a:ea typeface="Verdana" panose="020B0604030504040204" pitchFamily="34" charset="0"/>
              </a:rPr>
              <a:t>', 'Age': 7, 'Class': 'First'} dict2 = dict1.copy() </a:t>
            </a:r>
          </a:p>
          <a:p>
            <a:r>
              <a:rPr lang="en-US" dirty="0">
                <a:latin typeface="Verdana" panose="020B0604030504040204" pitchFamily="34" charset="0"/>
                <a:ea typeface="Verdana" panose="020B0604030504040204" pitchFamily="34" charset="0"/>
              </a:rPr>
              <a:t>print ("New Dictionary : ",dict2) </a:t>
            </a:r>
          </a:p>
          <a:p>
            <a:r>
              <a:rPr lang="en-US" dirty="0">
                <a:latin typeface="Verdana" panose="020B0604030504040204" pitchFamily="34" charset="0"/>
                <a:ea typeface="Verdana" panose="020B0604030504040204" pitchFamily="34" charset="0"/>
              </a:rPr>
              <a:t>o/p:</a:t>
            </a:r>
          </a:p>
          <a:p>
            <a:r>
              <a:rPr lang="en-US" dirty="0">
                <a:latin typeface="Verdana" panose="020B0604030504040204" pitchFamily="34" charset="0"/>
                <a:ea typeface="Verdana" panose="020B0604030504040204" pitchFamily="34" charset="0"/>
              </a:rPr>
              <a:t>New dictionary : {'Name': '</a:t>
            </a:r>
            <a:r>
              <a:rPr lang="en-US" dirty="0" err="1">
                <a:latin typeface="Verdana" panose="020B0604030504040204" pitchFamily="34" charset="0"/>
                <a:ea typeface="Verdana" panose="020B0604030504040204" pitchFamily="34" charset="0"/>
              </a:rPr>
              <a:t>Manni</a:t>
            </a:r>
            <a:r>
              <a:rPr lang="en-US" dirty="0">
                <a:latin typeface="Verdana" panose="020B0604030504040204" pitchFamily="34" charset="0"/>
                <a:ea typeface="Verdana" panose="020B0604030504040204" pitchFamily="34" charset="0"/>
              </a:rPr>
              <a:t>', 'Age': 7, '</a:t>
            </a:r>
            <a:r>
              <a:rPr lang="en-US" dirty="0" err="1">
                <a:latin typeface="Verdana" panose="020B0604030504040204" pitchFamily="34" charset="0"/>
                <a:ea typeface="Verdana" panose="020B0604030504040204" pitchFamily="34" charset="0"/>
              </a:rPr>
              <a:t>Class':'First</a:t>
            </a:r>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985915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latin typeface="Verdana" panose="020B0604030504040204" pitchFamily="34" charset="0"/>
                <a:ea typeface="Verdana" panose="020B0604030504040204" pitchFamily="34" charset="0"/>
              </a:rPr>
              <a:t>NOTE: </a:t>
            </a:r>
          </a:p>
          <a:p>
            <a:r>
              <a:rPr lang="en-US" b="1" dirty="0">
                <a:latin typeface="Verdana" panose="020B0604030504040204" pitchFamily="34" charset="0"/>
                <a:ea typeface="Verdana" panose="020B0604030504040204" pitchFamily="34" charset="0"/>
              </a:rPr>
              <a:t>Python provides two types of copy i.e. 1)shallow 2)deep </a:t>
            </a:r>
          </a:p>
          <a:p>
            <a:endParaRPr lang="en-US" b="1" dirty="0">
              <a:latin typeface="Verdana" panose="020B0604030504040204" pitchFamily="34" charset="0"/>
              <a:ea typeface="Verdana" panose="020B0604030504040204" pitchFamily="34" charset="0"/>
            </a:endParaRPr>
          </a:p>
          <a:p>
            <a:r>
              <a:rPr lang="en-US" sz="2000" b="1" u="sng" dirty="0">
                <a:solidFill>
                  <a:srgbClr val="FF0000"/>
                </a:solidFill>
                <a:latin typeface="Verdana" panose="020B0604030504040204" pitchFamily="34" charset="0"/>
                <a:ea typeface="Verdana" panose="020B0604030504040204" pitchFamily="34" charset="0"/>
              </a:rPr>
              <a:t>Shallow Copy</a:t>
            </a:r>
          </a:p>
          <a:p>
            <a:endParaRPr lang="en-US" sz="2000" b="1" u="sng" dirty="0">
              <a:solidFill>
                <a:srgbClr val="FF0000"/>
              </a:solidFill>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 shallow copy creates a new object which stores the reference of the original elements.</a:t>
            </a:r>
          </a:p>
          <a:p>
            <a:r>
              <a:rPr lang="en-US" dirty="0">
                <a:latin typeface="Verdana" panose="020B0604030504040204" pitchFamily="34" charset="0"/>
                <a:ea typeface="Verdana" panose="020B0604030504040204" pitchFamily="34" charset="0"/>
              </a:rPr>
              <a:t>So, a shallow copy doesn't create a copy of nested objects, instead it just copies the reference of nested objects. This means, a copy process does not </a:t>
            </a:r>
            <a:r>
              <a:rPr lang="en-US" dirty="0" err="1">
                <a:latin typeface="Verdana" panose="020B0604030504040204" pitchFamily="34" charset="0"/>
                <a:ea typeface="Verdana" panose="020B0604030504040204" pitchFamily="34" charset="0"/>
              </a:rPr>
              <a:t>recurse</a:t>
            </a:r>
            <a:r>
              <a:rPr lang="en-US" dirty="0">
                <a:latin typeface="Verdana" panose="020B0604030504040204" pitchFamily="34" charset="0"/>
                <a:ea typeface="Verdana" panose="020B0604030504040204" pitchFamily="34" charset="0"/>
              </a:rPr>
              <a:t> or create copies of nested objects itself.</a:t>
            </a:r>
          </a:p>
          <a:p>
            <a:r>
              <a:rPr lang="en-US" b="1" dirty="0">
                <a:latin typeface="Verdana" panose="020B0604030504040204" pitchFamily="34" charset="0"/>
                <a:ea typeface="Verdana" panose="020B0604030504040204" pitchFamily="34" charset="0"/>
              </a:rPr>
              <a:t>---------------------------------------------------------------------------------------------------</a:t>
            </a:r>
          </a:p>
          <a:p>
            <a:endParaRPr lang="en-US" sz="2000" b="1" u="sng" dirty="0">
              <a:solidFill>
                <a:srgbClr val="FF0000"/>
              </a:solidFill>
              <a:latin typeface="Verdana" panose="020B0604030504040204" pitchFamily="34" charset="0"/>
              <a:ea typeface="Verdana" panose="020B0604030504040204" pitchFamily="34" charset="0"/>
            </a:endParaRPr>
          </a:p>
          <a:p>
            <a:r>
              <a:rPr lang="en-US" sz="2000" b="1" u="sng" dirty="0">
                <a:solidFill>
                  <a:srgbClr val="FF0000"/>
                </a:solidFill>
                <a:latin typeface="Verdana" panose="020B0604030504040204" pitchFamily="34" charset="0"/>
                <a:ea typeface="Verdana" panose="020B0604030504040204" pitchFamily="34" charset="0"/>
              </a:rPr>
              <a:t>Deep Copy</a:t>
            </a:r>
          </a:p>
          <a:p>
            <a:r>
              <a:rPr lang="en-US" dirty="0">
                <a:latin typeface="Verdana" panose="020B0604030504040204" pitchFamily="34" charset="0"/>
                <a:ea typeface="Verdana" panose="020B0604030504040204" pitchFamily="34" charset="0"/>
              </a:rPr>
              <a:t>A deep copy creates a new object and recursively adds the copies of nested objects present in the original elements.</a:t>
            </a:r>
          </a:p>
          <a:p>
            <a:r>
              <a:rPr lang="en-US" dirty="0">
                <a:latin typeface="Verdana" panose="020B0604030504040204" pitchFamily="34" charset="0"/>
                <a:ea typeface="Verdana" panose="020B0604030504040204" pitchFamily="34" charset="0"/>
              </a:rPr>
              <a:t>The deep copy creates independent copy of original object and all its nested objects.</a:t>
            </a:r>
          </a:p>
        </p:txBody>
      </p:sp>
    </p:spTree>
    <p:extLst>
      <p:ext uri="{BB962C8B-B14F-4D97-AF65-F5344CB8AC3E}">
        <p14:creationId xmlns:p14="http://schemas.microsoft.com/office/powerpoint/2010/main" val="4132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218941"/>
            <a:ext cx="11719774" cy="6503831"/>
          </a:xfrm>
        </p:spPr>
        <p:txBody>
          <a:bodyPr>
            <a:normAutofit/>
          </a:bodyPr>
          <a:lstStyle/>
          <a:p>
            <a:r>
              <a:rPr lang="en-US" sz="2000" b="1" u="sng" dirty="0">
                <a:latin typeface="Verdana" panose="020B0604030504040204" pitchFamily="34" charset="0"/>
                <a:ea typeface="Verdana" panose="020B0604030504040204" pitchFamily="34" charset="0"/>
              </a:rPr>
              <a:t>Dictionary fromkeys() Method :</a:t>
            </a:r>
          </a:p>
          <a:p>
            <a:r>
              <a:rPr lang="en-US" sz="2000" b="1" dirty="0"/>
              <a:t>Description </a:t>
            </a:r>
            <a:endParaRPr lang="en-US" sz="2000" dirty="0"/>
          </a:p>
          <a:p>
            <a:r>
              <a:rPr lang="en-US" sz="2000" dirty="0"/>
              <a:t>The method fromkeys() creates a new dictionary with keys from </a:t>
            </a:r>
            <a:r>
              <a:rPr lang="en-US" sz="2000" dirty="0" err="1"/>
              <a:t>seq</a:t>
            </a:r>
            <a:r>
              <a:rPr lang="en-US" sz="2000" dirty="0"/>
              <a:t> and values set to value. </a:t>
            </a:r>
          </a:p>
          <a:p>
            <a:r>
              <a:rPr lang="en-US" sz="2000" b="1" dirty="0"/>
              <a:t>Syntax </a:t>
            </a:r>
            <a:endParaRPr lang="en-US" sz="2000" dirty="0"/>
          </a:p>
          <a:p>
            <a:r>
              <a:rPr lang="en-US" sz="2000" dirty="0"/>
              <a:t>Following is the syntax for fromkeys() method- </a:t>
            </a:r>
          </a:p>
          <a:p>
            <a:r>
              <a:rPr lang="en-US" sz="2000" dirty="0" err="1"/>
              <a:t>dict.fromkeys</a:t>
            </a:r>
            <a:r>
              <a:rPr lang="en-US" sz="2000" dirty="0"/>
              <a:t>(</a:t>
            </a:r>
            <a:r>
              <a:rPr lang="en-US" sz="2000" dirty="0" err="1"/>
              <a:t>seq</a:t>
            </a:r>
            <a:r>
              <a:rPr lang="en-US" sz="2000" dirty="0"/>
              <a:t>[, value]))</a:t>
            </a:r>
          </a:p>
          <a:p>
            <a:r>
              <a:rPr lang="en-US" sz="2000" b="1" dirty="0"/>
              <a:t>Parameters </a:t>
            </a:r>
            <a:endParaRPr lang="en-US" sz="2000" dirty="0"/>
          </a:p>
          <a:p>
            <a:r>
              <a:rPr lang="en-US" sz="2000" dirty="0"/>
              <a:t>• </a:t>
            </a:r>
            <a:r>
              <a:rPr lang="en-US" sz="2000" b="1" dirty="0" err="1"/>
              <a:t>seq</a:t>
            </a:r>
            <a:r>
              <a:rPr lang="en-US" sz="2000" b="1" dirty="0"/>
              <a:t> </a:t>
            </a:r>
            <a:r>
              <a:rPr lang="en-US" sz="2000" dirty="0"/>
              <a:t>- This is the list of values which would be used for dictionary keys preparation. </a:t>
            </a:r>
          </a:p>
          <a:p>
            <a:r>
              <a:rPr lang="en-US" sz="2000" dirty="0"/>
              <a:t>• </a:t>
            </a:r>
            <a:r>
              <a:rPr lang="en-US" sz="2000" b="1" dirty="0"/>
              <a:t>value </a:t>
            </a:r>
            <a:r>
              <a:rPr lang="en-US" sz="2000" dirty="0"/>
              <a:t>- This is optional, if provided then value would be set to </a:t>
            </a:r>
            <a:r>
              <a:rPr lang="en-US" sz="2000" dirty="0" err="1"/>
              <a:t>thisvalue</a:t>
            </a:r>
            <a:r>
              <a:rPr lang="en-US" sz="2000" dirty="0"/>
              <a:t> </a:t>
            </a:r>
          </a:p>
          <a:p>
            <a:r>
              <a:rPr lang="en-US" sz="2000" b="1" dirty="0"/>
              <a:t>Return Value </a:t>
            </a:r>
            <a:endParaRPr lang="en-US" sz="2000" dirty="0"/>
          </a:p>
          <a:p>
            <a:r>
              <a:rPr lang="en-US" sz="2000" dirty="0"/>
              <a:t>This method returns the list. </a:t>
            </a:r>
          </a:p>
          <a:p>
            <a:r>
              <a:rPr lang="en-US" sz="2000" dirty="0"/>
              <a:t>Example:</a:t>
            </a:r>
          </a:p>
          <a:p>
            <a:r>
              <a:rPr lang="en-US" sz="2000" dirty="0" err="1"/>
              <a:t>seq</a:t>
            </a:r>
            <a:r>
              <a:rPr lang="en-US" sz="2000" dirty="0"/>
              <a:t> = ('name', 'age', 'sex') </a:t>
            </a:r>
            <a:r>
              <a:rPr lang="en-US" sz="2000" dirty="0" err="1"/>
              <a:t>dict</a:t>
            </a:r>
            <a:r>
              <a:rPr lang="en-US" sz="2000" dirty="0"/>
              <a:t> = </a:t>
            </a:r>
            <a:r>
              <a:rPr lang="en-US" sz="2000" dirty="0" err="1"/>
              <a:t>dict.fromkeys</a:t>
            </a:r>
            <a:r>
              <a:rPr lang="en-US" sz="2000" dirty="0"/>
              <a:t>(</a:t>
            </a:r>
            <a:r>
              <a:rPr lang="en-US" sz="2000" dirty="0" err="1"/>
              <a:t>seq</a:t>
            </a:r>
            <a:r>
              <a:rPr lang="en-US" sz="2000" dirty="0"/>
              <a:t>) </a:t>
            </a:r>
          </a:p>
          <a:p>
            <a:r>
              <a:rPr lang="en-US" sz="2000" dirty="0"/>
              <a:t>print ("New Dictionary : %s" % </a:t>
            </a:r>
            <a:r>
              <a:rPr lang="en-US" sz="2000" dirty="0" err="1"/>
              <a:t>str</a:t>
            </a:r>
            <a:r>
              <a:rPr lang="en-US" sz="2000" dirty="0"/>
              <a:t>(</a:t>
            </a:r>
            <a:r>
              <a:rPr lang="en-US" sz="2000" dirty="0" err="1"/>
              <a:t>dict</a:t>
            </a:r>
            <a:r>
              <a:rPr lang="en-US" sz="2000" dirty="0"/>
              <a:t>)) </a:t>
            </a:r>
            <a:r>
              <a:rPr lang="en-US" sz="2000" dirty="0" err="1"/>
              <a:t>dict</a:t>
            </a:r>
            <a:r>
              <a:rPr lang="en-US" sz="2000" dirty="0"/>
              <a:t> = </a:t>
            </a:r>
            <a:r>
              <a:rPr lang="en-US" sz="2000" dirty="0" err="1"/>
              <a:t>dict.fromkeys</a:t>
            </a:r>
            <a:r>
              <a:rPr lang="en-US" sz="2000" dirty="0"/>
              <a:t>(</a:t>
            </a:r>
            <a:r>
              <a:rPr lang="en-US" sz="2000" dirty="0" err="1"/>
              <a:t>seq</a:t>
            </a:r>
            <a:r>
              <a:rPr lang="en-US" sz="2000" dirty="0"/>
              <a:t>, 10) </a:t>
            </a:r>
          </a:p>
          <a:p>
            <a:r>
              <a:rPr lang="en-US" sz="2000" dirty="0"/>
              <a:t>print ("New Dictionary : %s" % </a:t>
            </a:r>
            <a:r>
              <a:rPr lang="en-US" sz="2000" dirty="0" err="1"/>
              <a:t>str</a:t>
            </a:r>
            <a:r>
              <a:rPr lang="en-US" sz="2000" dirty="0"/>
              <a:t>(</a:t>
            </a:r>
            <a:r>
              <a:rPr lang="en-US" sz="2000" dirty="0" err="1"/>
              <a:t>dict</a:t>
            </a:r>
            <a:r>
              <a:rPr lang="en-US" sz="2000" dirty="0"/>
              <a:t>) </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59527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28789"/>
            <a:ext cx="11771290" cy="6593983"/>
          </a:xfrm>
        </p:spPr>
        <p:txBody>
          <a:bodyPr/>
          <a:lstStyle/>
          <a:p>
            <a:r>
              <a:rPr lang="en-US" sz="2000" b="1" u="sng" dirty="0">
                <a:latin typeface="Verdana" panose="020B0604030504040204" pitchFamily="34" charset="0"/>
                <a:ea typeface="Verdana" panose="020B0604030504040204" pitchFamily="34" charset="0"/>
              </a:rPr>
              <a:t>Dictionary get() Method </a:t>
            </a:r>
            <a:endParaRPr lang="en-US" sz="2000" u="sng"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a:latin typeface="Verdana" panose="020B0604030504040204" pitchFamily="34" charset="0"/>
                <a:ea typeface="Verdana" panose="020B0604030504040204" pitchFamily="34" charset="0"/>
              </a:rPr>
              <a:t>get() </a:t>
            </a:r>
            <a:r>
              <a:rPr lang="en-US" dirty="0">
                <a:latin typeface="Verdana" panose="020B0604030504040204" pitchFamily="34" charset="0"/>
                <a:ea typeface="Verdana" panose="020B0604030504040204" pitchFamily="34" charset="0"/>
              </a:rPr>
              <a:t>returns a value for the given key. If the key is not available then returns default value None.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get() method- </a:t>
            </a:r>
          </a:p>
          <a:p>
            <a:r>
              <a:rPr lang="en-US" dirty="0" err="1">
                <a:solidFill>
                  <a:srgbClr val="000000"/>
                </a:solidFill>
                <a:latin typeface="Verdana" panose="020B0604030504040204" pitchFamily="34" charset="0"/>
                <a:ea typeface="Verdana" panose="020B0604030504040204" pitchFamily="34" charset="0"/>
                <a:cs typeface="Segoe UI Semilight" panose="020B0402040204020203" pitchFamily="34" charset="0"/>
              </a:rPr>
              <a:t>dict.get</a:t>
            </a:r>
            <a:r>
              <a:rPr lang="en-US" dirty="0">
                <a:solidFill>
                  <a:srgbClr val="000000"/>
                </a:solidFill>
                <a:latin typeface="Verdana" panose="020B0604030504040204" pitchFamily="34" charset="0"/>
                <a:ea typeface="Verdana" panose="020B0604030504040204" pitchFamily="34" charset="0"/>
                <a:cs typeface="Segoe UI Semilight" panose="020B0402040204020203" pitchFamily="34" charset="0"/>
              </a:rPr>
              <a:t>(key, default=None)</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key </a:t>
            </a:r>
            <a:r>
              <a:rPr lang="en-US" dirty="0">
                <a:latin typeface="Verdana" panose="020B0604030504040204" pitchFamily="34" charset="0"/>
                <a:ea typeface="Verdana" panose="020B0604030504040204" pitchFamily="34" charset="0"/>
              </a:rPr>
              <a:t>- This is the Key to be searched in the dictionary.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default </a:t>
            </a:r>
            <a:r>
              <a:rPr lang="en-US" dirty="0">
                <a:latin typeface="Verdana" panose="020B0604030504040204" pitchFamily="34" charset="0"/>
                <a:ea typeface="Verdana" panose="020B0604030504040204" pitchFamily="34" charset="0"/>
              </a:rPr>
              <a:t>- This is the Value to be returned in case key does not exist.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a value for the given key. If the key is not available, then returns default value as None. </a:t>
            </a:r>
          </a:p>
          <a:p>
            <a:r>
              <a:rPr lang="en-US" dirty="0" err="1"/>
              <a:t>dict</a:t>
            </a:r>
            <a:r>
              <a:rPr lang="en-US" dirty="0"/>
              <a:t> = {'Name': 'Zara', 'Age': 27} </a:t>
            </a:r>
          </a:p>
          <a:p>
            <a:r>
              <a:rPr lang="en-US" dirty="0"/>
              <a:t>print ("Value : %s" % </a:t>
            </a:r>
            <a:r>
              <a:rPr lang="en-US" dirty="0" err="1"/>
              <a:t>dict.get</a:t>
            </a:r>
            <a:r>
              <a:rPr lang="en-US" dirty="0"/>
              <a:t>('Age')) </a:t>
            </a:r>
          </a:p>
          <a:p>
            <a:r>
              <a:rPr lang="en-US" dirty="0"/>
              <a:t>print ("Value : %s" % </a:t>
            </a:r>
            <a:r>
              <a:rPr lang="en-US" dirty="0" err="1"/>
              <a:t>dict.get</a:t>
            </a:r>
            <a:r>
              <a:rPr lang="en-US" dirty="0"/>
              <a:t>('Sex', "NA")) </a:t>
            </a:r>
            <a:endParaRPr lang="en-US" dirty="0">
              <a:latin typeface="Verdana" panose="020B0604030504040204" pitchFamily="34" charset="0"/>
              <a:ea typeface="Verdana" panose="020B0604030504040204" pitchFamily="34" charset="0"/>
              <a:cs typeface="Segoe UI Semilight" panose="020B0402040204020203" pitchFamily="34" charset="0"/>
            </a:endParaRPr>
          </a:p>
        </p:txBody>
      </p:sp>
    </p:spTree>
    <p:extLst>
      <p:ext uri="{BB962C8B-B14F-4D97-AF65-F5344CB8AC3E}">
        <p14:creationId xmlns:p14="http://schemas.microsoft.com/office/powerpoint/2010/main" val="37870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lnSpcReduction="10000"/>
          </a:bodyPr>
          <a:lstStyle/>
          <a:p>
            <a:r>
              <a:rPr lang="en-US" sz="2000" b="1" dirty="0">
                <a:latin typeface="Verdana" panose="020B0604030504040204" pitchFamily="34" charset="0"/>
                <a:ea typeface="Verdana" panose="020B0604030504040204" pitchFamily="34" charset="0"/>
              </a:rPr>
              <a:t>Lists are mutable : </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Unlike strings lists are </a:t>
            </a:r>
            <a:r>
              <a:rPr lang="en-US" sz="2000" b="1" dirty="0">
                <a:latin typeface="Verdana" panose="020B0604030504040204" pitchFamily="34" charset="0"/>
                <a:ea typeface="Verdana" panose="020B0604030504040204" pitchFamily="34" charset="0"/>
              </a:rPr>
              <a:t>mutable </a:t>
            </a:r>
            <a:r>
              <a:rPr lang="en-US" sz="2000" dirty="0">
                <a:latin typeface="Verdana" panose="020B0604030504040204" pitchFamily="34" charset="0"/>
                <a:ea typeface="Verdana" panose="020B0604030504040204" pitchFamily="34" charset="0"/>
              </a:rPr>
              <a:t>, which means we can change their elements.</a:t>
            </a:r>
          </a:p>
          <a:p>
            <a:r>
              <a:rPr lang="en-US" sz="2000" dirty="0">
                <a:latin typeface="Verdana" panose="020B0604030504040204" pitchFamily="34" charset="0"/>
                <a:ea typeface="Verdana" panose="020B0604030504040204" pitchFamily="34" charset="0"/>
              </a:rPr>
              <a:t> Using the bracket operator on the left side of an assignment, we can update one of the elements: </a:t>
            </a:r>
          </a:p>
          <a:p>
            <a:r>
              <a:rPr lang="en-US" sz="2000" dirty="0"/>
              <a:t>&gt;&gt;&gt; fruit = ["banana", "apple", "quince"] </a:t>
            </a:r>
          </a:p>
          <a:p>
            <a:r>
              <a:rPr lang="en-US" sz="2000" dirty="0"/>
              <a:t>&gt;&gt;&gt; fruit[0] = "pear" </a:t>
            </a:r>
          </a:p>
          <a:p>
            <a:r>
              <a:rPr lang="en-US" sz="2000" dirty="0"/>
              <a:t>&gt;&gt;&gt; fruit[-1] = "orange" </a:t>
            </a:r>
          </a:p>
          <a:p>
            <a:r>
              <a:rPr lang="en-US" sz="2000" dirty="0"/>
              <a:t>&gt;&gt;&gt; print fruit </a:t>
            </a:r>
          </a:p>
          <a:p>
            <a:r>
              <a:rPr lang="en-US" sz="2000" dirty="0"/>
              <a:t>[’pear’, ’apple’, ’orange’] </a:t>
            </a:r>
          </a:p>
          <a:p>
            <a:endParaRPr lang="en-US" sz="2000" dirty="0">
              <a:latin typeface="Verdana" panose="020B0604030504040204" pitchFamily="34" charset="0"/>
              <a:ea typeface="Verdana" panose="020B0604030504040204" pitchFamily="34" charset="0"/>
            </a:endParaRPr>
          </a:p>
          <a:p>
            <a:r>
              <a:rPr lang="en-US" sz="2000" b="1" dirty="0">
                <a:latin typeface="Verdana" panose="020B0604030504040204" pitchFamily="34" charset="0"/>
                <a:ea typeface="Verdana" panose="020B0604030504040204" pitchFamily="34" charset="0"/>
              </a:rPr>
              <a:t>Explanation:</a:t>
            </a:r>
          </a:p>
          <a:p>
            <a:r>
              <a:rPr lang="en-US" sz="2000" dirty="0">
                <a:latin typeface="Verdana" panose="020B0604030504040204" pitchFamily="34" charset="0"/>
                <a:ea typeface="Verdana" panose="020B0604030504040204" pitchFamily="34" charset="0"/>
              </a:rPr>
              <a:t>The bracket operator applied to a list can appear anywhere in an expression. When it appears on the left side of an assignment, it changes one of the elements in the list, so the first element of fruit has been changed from "banana" to "pear", and the last from "quince" to "orange". </a:t>
            </a:r>
          </a:p>
          <a:p>
            <a:r>
              <a:rPr lang="en-US" sz="2000" b="1" dirty="0">
                <a:latin typeface="Verdana" panose="020B0604030504040204" pitchFamily="34" charset="0"/>
                <a:ea typeface="Verdana" panose="020B0604030504040204" pitchFamily="34" charset="0"/>
              </a:rPr>
              <a:t>An assignment to an element of a list is called item assignment. </a:t>
            </a:r>
          </a:p>
          <a:p>
            <a:r>
              <a:rPr lang="en-US" sz="2000" b="1" dirty="0">
                <a:latin typeface="Verdana" panose="020B0604030504040204" pitchFamily="34" charset="0"/>
                <a:ea typeface="Verdana" panose="020B0604030504040204" pitchFamily="34" charset="0"/>
              </a:rPr>
              <a:t> </a:t>
            </a: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06559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9" y="206062"/>
            <a:ext cx="11706895" cy="6516710"/>
          </a:xfrm>
        </p:spPr>
        <p:txBody>
          <a:bodyPr/>
          <a:lstStyle/>
          <a:p>
            <a:r>
              <a:rPr lang="en-US" sz="2000" b="1" u="sng" dirty="0">
                <a:latin typeface="Verdana" panose="020B0604030504040204" pitchFamily="34" charset="0"/>
                <a:ea typeface="Verdana" panose="020B0604030504040204" pitchFamily="34" charset="0"/>
              </a:rPr>
              <a:t>Dictionary items() Method </a:t>
            </a: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items() returns a list of </a:t>
            </a:r>
            <a:r>
              <a:rPr lang="en-US" dirty="0" err="1">
                <a:latin typeface="Verdana" panose="020B0604030504040204" pitchFamily="34" charset="0"/>
                <a:ea typeface="Verdana" panose="020B0604030504040204" pitchFamily="34" charset="0"/>
              </a:rPr>
              <a:t>dict's</a:t>
            </a:r>
            <a:r>
              <a:rPr lang="en-US" dirty="0">
                <a:latin typeface="Verdana" panose="020B0604030504040204" pitchFamily="34" charset="0"/>
                <a:ea typeface="Verdana" panose="020B0604030504040204" pitchFamily="34" charset="0"/>
              </a:rPr>
              <a:t> (key, value) tuple pairs. </a:t>
            </a:r>
          </a:p>
          <a:p>
            <a:r>
              <a:rPr lang="en-US" b="1" dirty="0">
                <a:latin typeface="Verdana" panose="020B0604030504040204" pitchFamily="34" charset="0"/>
                <a:ea typeface="Verdana" panose="020B0604030504040204" pitchFamily="34" charset="0"/>
              </a:rPr>
              <a:t>Syntax :</a:t>
            </a:r>
          </a:p>
          <a:p>
            <a:r>
              <a:rPr lang="en-US" dirty="0">
                <a:latin typeface="Verdana" panose="020B0604030504040204" pitchFamily="34" charset="0"/>
                <a:ea typeface="Verdana" panose="020B0604030504040204" pitchFamily="34" charset="0"/>
              </a:rPr>
              <a:t>Following is the syntax for items() method- </a:t>
            </a:r>
          </a:p>
          <a:p>
            <a:r>
              <a:rPr lang="en-US" dirty="0" err="1">
                <a:latin typeface="Verdana" panose="020B0604030504040204" pitchFamily="34" charset="0"/>
                <a:ea typeface="Verdana" panose="020B0604030504040204" pitchFamily="34" charset="0"/>
              </a:rPr>
              <a:t>dict.items</a:t>
            </a:r>
            <a:r>
              <a:rPr lang="en-US" dirty="0">
                <a:latin typeface="Verdana" panose="020B0604030504040204" pitchFamily="34" charset="0"/>
                <a:ea typeface="Verdana" panose="020B0604030504040204" pitchFamily="34" charset="0"/>
              </a:rPr>
              <a:t>() </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NA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a list of tuple pairs. </a:t>
            </a:r>
          </a:p>
          <a:p>
            <a:r>
              <a:rPr lang="en-US" dirty="0" err="1"/>
              <a:t>dict</a:t>
            </a:r>
            <a:r>
              <a:rPr lang="en-US" dirty="0"/>
              <a:t> = {'Name': 'Zara', 'Age': 7}</a:t>
            </a:r>
          </a:p>
          <a:p>
            <a:r>
              <a:rPr lang="en-US" dirty="0"/>
              <a:t> print ("Value : %s" % </a:t>
            </a:r>
            <a:r>
              <a:rPr lang="en-US" dirty="0" err="1"/>
              <a:t>dict.items</a:t>
            </a:r>
            <a:r>
              <a:rPr lang="en-US" dirty="0"/>
              <a:t>()) </a:t>
            </a:r>
          </a:p>
          <a:p>
            <a:r>
              <a:rPr lang="en-US" dirty="0"/>
              <a:t>o/p</a:t>
            </a:r>
          </a:p>
          <a:p>
            <a:r>
              <a:rPr lang="en-US" dirty="0"/>
              <a:t>Value : [('Age', 7), ('Name', 'Zara')]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35533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b="1" u="sng" dirty="0">
                <a:latin typeface="Verdana" panose="020B0604030504040204" pitchFamily="34" charset="0"/>
                <a:ea typeface="Verdana" panose="020B0604030504040204" pitchFamily="34" charset="0"/>
              </a:rPr>
              <a:t>Dictionary keys() Method :</a:t>
            </a: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a:latin typeface="Verdana" panose="020B0604030504040204" pitchFamily="34" charset="0"/>
                <a:ea typeface="Verdana" panose="020B0604030504040204" pitchFamily="34" charset="0"/>
              </a:rPr>
              <a:t>keys() </a:t>
            </a:r>
            <a:r>
              <a:rPr lang="en-US" dirty="0">
                <a:latin typeface="Verdana" panose="020B0604030504040204" pitchFamily="34" charset="0"/>
                <a:ea typeface="Verdana" panose="020B0604030504040204" pitchFamily="34" charset="0"/>
              </a:rPr>
              <a:t>returns a list of all the available keys in the dictionary.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keys() method- </a:t>
            </a:r>
          </a:p>
          <a:p>
            <a:r>
              <a:rPr lang="en-US" dirty="0" err="1">
                <a:latin typeface="Verdana" panose="020B0604030504040204" pitchFamily="34" charset="0"/>
                <a:ea typeface="Verdana" panose="020B0604030504040204" pitchFamily="34" charset="0"/>
              </a:rPr>
              <a:t>dict.keys</a:t>
            </a:r>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NA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a list of all the available keys in the dictionary. </a:t>
            </a:r>
          </a:p>
          <a:p>
            <a:r>
              <a:rPr lang="en-US" dirty="0" err="1"/>
              <a:t>dict</a:t>
            </a:r>
            <a:r>
              <a:rPr lang="en-US" dirty="0"/>
              <a:t> = {'Name': 'Zara', 'Age': 7} </a:t>
            </a:r>
          </a:p>
          <a:p>
            <a:r>
              <a:rPr lang="en-US" dirty="0"/>
              <a:t>print ("Value : %s" % </a:t>
            </a:r>
            <a:r>
              <a:rPr lang="en-US" dirty="0" err="1"/>
              <a:t>dict.keys</a:t>
            </a:r>
            <a:r>
              <a:rPr lang="en-US" dirty="0"/>
              <a:t>()) </a:t>
            </a:r>
          </a:p>
          <a:p>
            <a:r>
              <a:rPr lang="en-US" dirty="0"/>
              <a:t>o/p</a:t>
            </a:r>
          </a:p>
          <a:p>
            <a:r>
              <a:rPr lang="en-US" dirty="0"/>
              <a:t>Value : ['Age', 'Name'] </a:t>
            </a:r>
            <a:endParaRPr lang="en-US"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42214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180304"/>
            <a:ext cx="11629622" cy="6542468"/>
          </a:xfrm>
        </p:spPr>
        <p:txBody>
          <a:bodyPr>
            <a:normAutofit/>
          </a:bodyPr>
          <a:lstStyle/>
          <a:p>
            <a:r>
              <a:rPr lang="en-US" sz="2000" b="1" u="sng" dirty="0">
                <a:latin typeface="Verdana" panose="020B0604030504040204" pitchFamily="34" charset="0"/>
                <a:ea typeface="Verdana" panose="020B0604030504040204" pitchFamily="34" charset="0"/>
              </a:rPr>
              <a:t>Dictionary </a:t>
            </a:r>
            <a:r>
              <a:rPr lang="en-US" sz="2000" b="1" u="sng" dirty="0" err="1">
                <a:latin typeface="Verdana" panose="020B0604030504040204" pitchFamily="34" charset="0"/>
                <a:ea typeface="Verdana" panose="020B0604030504040204" pitchFamily="34" charset="0"/>
              </a:rPr>
              <a:t>setdefault</a:t>
            </a:r>
            <a:r>
              <a:rPr lang="en-US" sz="2000" b="1" u="sng" dirty="0">
                <a:latin typeface="Verdana" panose="020B0604030504040204" pitchFamily="34" charset="0"/>
                <a:ea typeface="Verdana" panose="020B0604030504040204" pitchFamily="34" charset="0"/>
              </a:rPr>
              <a:t>() Method :</a:t>
            </a:r>
          </a:p>
          <a:p>
            <a:r>
              <a:rPr lang="en-US" dirty="0">
                <a:latin typeface="Verdana" panose="020B0604030504040204" pitchFamily="34" charset="0"/>
                <a:ea typeface="Verdana" panose="020B0604030504040204" pitchFamily="34" charset="0"/>
              </a:rPr>
              <a:t>The method </a:t>
            </a:r>
            <a:r>
              <a:rPr lang="en-US" dirty="0" err="1">
                <a:latin typeface="Verdana" panose="020B0604030504040204" pitchFamily="34" charset="0"/>
                <a:ea typeface="Verdana" panose="020B0604030504040204" pitchFamily="34" charset="0"/>
              </a:rPr>
              <a:t>setdefault</a:t>
            </a:r>
            <a:r>
              <a:rPr lang="en-US" dirty="0">
                <a:latin typeface="Verdana" panose="020B0604030504040204" pitchFamily="34" charset="0"/>
                <a:ea typeface="Verdana" panose="020B0604030504040204" pitchFamily="34" charset="0"/>
              </a:rPr>
              <a:t>() is similar to get(), but will set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[key]=default if the key is not already in dict.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a:t>
            </a:r>
            <a:r>
              <a:rPr lang="en-US" dirty="0" err="1">
                <a:latin typeface="Verdana" panose="020B0604030504040204" pitchFamily="34" charset="0"/>
                <a:ea typeface="Verdana" panose="020B0604030504040204" pitchFamily="34" charset="0"/>
              </a:rPr>
              <a:t>setdefault</a:t>
            </a:r>
            <a:r>
              <a:rPr lang="en-US" dirty="0">
                <a:latin typeface="Verdana" panose="020B0604030504040204" pitchFamily="34" charset="0"/>
                <a:ea typeface="Verdana" panose="020B0604030504040204" pitchFamily="34" charset="0"/>
              </a:rPr>
              <a:t>() method- </a:t>
            </a:r>
          </a:p>
          <a:p>
            <a:r>
              <a:rPr lang="en-US" dirty="0" err="1">
                <a:latin typeface="Verdana" panose="020B0604030504040204" pitchFamily="34" charset="0"/>
                <a:ea typeface="Verdana" panose="020B0604030504040204" pitchFamily="34" charset="0"/>
              </a:rPr>
              <a:t>dict.setdefault</a:t>
            </a:r>
            <a:r>
              <a:rPr lang="en-US" dirty="0">
                <a:latin typeface="Verdana" panose="020B0604030504040204" pitchFamily="34" charset="0"/>
                <a:ea typeface="Verdana" panose="020B0604030504040204" pitchFamily="34" charset="0"/>
              </a:rPr>
              <a:t>(key, default=None)</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key </a:t>
            </a:r>
            <a:r>
              <a:rPr lang="en-US" dirty="0">
                <a:latin typeface="Verdana" panose="020B0604030504040204" pitchFamily="34" charset="0"/>
                <a:ea typeface="Verdana" panose="020B0604030504040204" pitchFamily="34" charset="0"/>
              </a:rPr>
              <a:t>- This is the key to be searched.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default </a:t>
            </a:r>
            <a:r>
              <a:rPr lang="en-US" dirty="0">
                <a:latin typeface="Verdana" panose="020B0604030504040204" pitchFamily="34" charset="0"/>
                <a:ea typeface="Verdana" panose="020B0604030504040204" pitchFamily="34" charset="0"/>
              </a:rPr>
              <a:t>- This is the Value to be returned in case key is not found.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the key value available in the dictionary and if given key is not available then it will return provided default value. </a:t>
            </a:r>
          </a:p>
          <a:p>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{'Name': 'Zara', 'Age': 7} </a:t>
            </a:r>
          </a:p>
          <a:p>
            <a:r>
              <a:rPr lang="en-US" dirty="0">
                <a:latin typeface="Verdana" panose="020B0604030504040204" pitchFamily="34" charset="0"/>
                <a:ea typeface="Verdana" panose="020B0604030504040204" pitchFamily="34" charset="0"/>
              </a:rPr>
              <a:t>print ("Value : %s" % </a:t>
            </a:r>
            <a:r>
              <a:rPr lang="en-US" dirty="0" err="1">
                <a:latin typeface="Verdana" panose="020B0604030504040204" pitchFamily="34" charset="0"/>
                <a:ea typeface="Verdana" panose="020B0604030504040204" pitchFamily="34" charset="0"/>
              </a:rPr>
              <a:t>dict.setdefault</a:t>
            </a:r>
            <a:r>
              <a:rPr lang="en-US" dirty="0">
                <a:latin typeface="Verdana" panose="020B0604030504040204" pitchFamily="34" charset="0"/>
                <a:ea typeface="Verdana" panose="020B0604030504040204" pitchFamily="34" charset="0"/>
              </a:rPr>
              <a:t>('Age', None)) print ("Value : %s" % </a:t>
            </a:r>
            <a:r>
              <a:rPr lang="en-US" dirty="0" err="1">
                <a:latin typeface="Verdana" panose="020B0604030504040204" pitchFamily="34" charset="0"/>
                <a:ea typeface="Verdana" panose="020B0604030504040204" pitchFamily="34" charset="0"/>
              </a:rPr>
              <a:t>dict.setdefault</a:t>
            </a:r>
            <a:r>
              <a:rPr lang="en-US" dirty="0">
                <a:latin typeface="Verdana" panose="020B0604030504040204" pitchFamily="34" charset="0"/>
                <a:ea typeface="Verdana" panose="020B0604030504040204" pitchFamily="34" charset="0"/>
              </a:rPr>
              <a:t>('Sex', None)) print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endParaRPr lang="en-US" u="sng"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112911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41668"/>
            <a:ext cx="11681138" cy="6581104"/>
          </a:xfrm>
        </p:spPr>
        <p:txBody>
          <a:bodyPr/>
          <a:lstStyle/>
          <a:p>
            <a:r>
              <a:rPr lang="en-US" sz="2000" b="1" u="sng" dirty="0">
                <a:latin typeface="Verdana" panose="020B0604030504040204" pitchFamily="34" charset="0"/>
                <a:ea typeface="Verdana" panose="020B0604030504040204" pitchFamily="34" charset="0"/>
              </a:rPr>
              <a:t>Dictionary update() Method </a:t>
            </a:r>
            <a:endParaRPr lang="en-US" sz="2000" u="sng"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a:latin typeface="Verdana" panose="020B0604030504040204" pitchFamily="34" charset="0"/>
                <a:ea typeface="Verdana" panose="020B0604030504040204" pitchFamily="34" charset="0"/>
              </a:rPr>
              <a:t>update() </a:t>
            </a:r>
            <a:r>
              <a:rPr lang="en-US" dirty="0">
                <a:latin typeface="Verdana" panose="020B0604030504040204" pitchFamily="34" charset="0"/>
                <a:ea typeface="Verdana" panose="020B0604030504040204" pitchFamily="34" charset="0"/>
              </a:rPr>
              <a:t>adds dictionary dict2's key-values pairs in to dict. This function does not return anything.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update() method- </a:t>
            </a:r>
          </a:p>
          <a:p>
            <a:r>
              <a:rPr lang="en-US" dirty="0" err="1">
                <a:latin typeface="Verdana" panose="020B0604030504040204" pitchFamily="34" charset="0"/>
                <a:ea typeface="Verdana" panose="020B0604030504040204" pitchFamily="34" charset="0"/>
              </a:rPr>
              <a:t>dict.update</a:t>
            </a:r>
            <a:r>
              <a:rPr lang="en-US" dirty="0">
                <a:latin typeface="Verdana" panose="020B0604030504040204" pitchFamily="34" charset="0"/>
                <a:ea typeface="Verdana" panose="020B0604030504040204" pitchFamily="34" charset="0"/>
              </a:rPr>
              <a:t>(dict2) </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dict2 </a:t>
            </a:r>
            <a:r>
              <a:rPr lang="en-US" dirty="0">
                <a:latin typeface="Verdana" panose="020B0604030504040204" pitchFamily="34" charset="0"/>
                <a:ea typeface="Verdana" panose="020B0604030504040204" pitchFamily="34" charset="0"/>
              </a:rPr>
              <a:t>- This is the dictionary to be added into dict.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does not return any value. </a:t>
            </a:r>
          </a:p>
          <a:p>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{'Name': 'Zara', 'Age': 7} </a:t>
            </a:r>
          </a:p>
          <a:p>
            <a:r>
              <a:rPr lang="en-US" dirty="0">
                <a:latin typeface="Verdana" panose="020B0604030504040204" pitchFamily="34" charset="0"/>
                <a:ea typeface="Verdana" panose="020B0604030504040204" pitchFamily="34" charset="0"/>
              </a:rPr>
              <a:t>dict2 = {'Sex': 'female' } </a:t>
            </a:r>
            <a:r>
              <a:rPr lang="en-US" dirty="0" err="1">
                <a:latin typeface="Verdana" panose="020B0604030504040204" pitchFamily="34" charset="0"/>
                <a:ea typeface="Verdana" panose="020B0604030504040204" pitchFamily="34" charset="0"/>
              </a:rPr>
              <a:t>dict.update</a:t>
            </a:r>
            <a:r>
              <a:rPr lang="en-US" dirty="0">
                <a:latin typeface="Verdana" panose="020B0604030504040204" pitchFamily="34" charset="0"/>
                <a:ea typeface="Verdana" panose="020B0604030504040204" pitchFamily="34" charset="0"/>
              </a:rPr>
              <a:t>(dict2) </a:t>
            </a:r>
          </a:p>
          <a:p>
            <a:r>
              <a:rPr lang="en-US" dirty="0">
                <a:latin typeface="Verdana" panose="020B0604030504040204" pitchFamily="34" charset="0"/>
                <a:ea typeface="Verdana" panose="020B0604030504040204" pitchFamily="34" charset="0"/>
              </a:rPr>
              <a:t>print ("updated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o/p</a:t>
            </a:r>
          </a:p>
          <a:p>
            <a:r>
              <a:rPr lang="en-US" dirty="0">
                <a:latin typeface="Verdana" panose="020B0604030504040204" pitchFamily="34" charset="0"/>
                <a:ea typeface="Verdana" panose="020B0604030504040204" pitchFamily="34" charset="0"/>
              </a:rPr>
              <a:t>updated </a:t>
            </a:r>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{'Sex': 'female', 'Age': 7, 'Name': 'Zara'} </a:t>
            </a:r>
          </a:p>
        </p:txBody>
      </p:sp>
    </p:spTree>
    <p:extLst>
      <p:ext uri="{BB962C8B-B14F-4D97-AF65-F5344CB8AC3E}">
        <p14:creationId xmlns:p14="http://schemas.microsoft.com/office/powerpoint/2010/main" val="3038282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141668"/>
            <a:ext cx="11668259" cy="6581104"/>
          </a:xfrm>
        </p:spPr>
        <p:txBody>
          <a:bodyPr>
            <a:normAutofit lnSpcReduction="10000"/>
          </a:bodyPr>
          <a:lstStyle/>
          <a:p>
            <a:r>
              <a:rPr lang="en-US" sz="2000" b="1" u="sng" dirty="0" err="1">
                <a:latin typeface="Verdana" panose="020B0604030504040204" pitchFamily="34" charset="0"/>
                <a:ea typeface="Verdana" panose="020B0604030504040204" pitchFamily="34" charset="0"/>
              </a:rPr>
              <a:t>Dictionaryvalues</a:t>
            </a:r>
            <a:r>
              <a:rPr lang="en-US" sz="2000" b="1" u="sng" dirty="0">
                <a:latin typeface="Verdana" panose="020B0604030504040204" pitchFamily="34" charset="0"/>
                <a:ea typeface="Verdana" panose="020B0604030504040204" pitchFamily="34" charset="0"/>
              </a:rPr>
              <a:t>()Method </a:t>
            </a:r>
            <a:endParaRPr lang="en-US" sz="2000" u="sng"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Description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method </a:t>
            </a:r>
            <a:r>
              <a:rPr lang="en-US" b="1" dirty="0">
                <a:latin typeface="Verdana" panose="020B0604030504040204" pitchFamily="34" charset="0"/>
                <a:ea typeface="Verdana" panose="020B0604030504040204" pitchFamily="34" charset="0"/>
              </a:rPr>
              <a:t>values() </a:t>
            </a:r>
            <a:r>
              <a:rPr lang="en-US" dirty="0">
                <a:latin typeface="Verdana" panose="020B0604030504040204" pitchFamily="34" charset="0"/>
                <a:ea typeface="Verdana" panose="020B0604030504040204" pitchFamily="34" charset="0"/>
              </a:rPr>
              <a:t>returns a list of all the values available in a given dictionary.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the syntax for values() method- </a:t>
            </a:r>
          </a:p>
          <a:p>
            <a:r>
              <a:rPr lang="en-US" dirty="0" err="1">
                <a:latin typeface="Verdana" panose="020B0604030504040204" pitchFamily="34" charset="0"/>
                <a:ea typeface="Verdana" panose="020B0604030504040204" pitchFamily="34" charset="0"/>
              </a:rPr>
              <a:t>dict.values</a:t>
            </a:r>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Parameters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NA </a:t>
            </a:r>
          </a:p>
          <a:p>
            <a:r>
              <a:rPr lang="en-US" b="1" dirty="0">
                <a:latin typeface="Verdana" panose="020B0604030504040204" pitchFamily="34" charset="0"/>
                <a:ea typeface="Verdana" panose="020B0604030504040204" pitchFamily="34" charset="0"/>
              </a:rPr>
              <a:t>Return Value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method returns a list of all the values available in a given dictionary. </a:t>
            </a: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following example shows the usage of values() method. </a:t>
            </a: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a:t>
            </a:r>
          </a:p>
          <a:p>
            <a:r>
              <a:rPr lang="en-US" dirty="0" err="1">
                <a:latin typeface="Verdana" panose="020B0604030504040204" pitchFamily="34" charset="0"/>
                <a:ea typeface="Verdana" panose="020B0604030504040204" pitchFamily="34" charset="0"/>
              </a:rPr>
              <a:t>dict</a:t>
            </a:r>
            <a:r>
              <a:rPr lang="en-US" dirty="0">
                <a:latin typeface="Verdana" panose="020B0604030504040204" pitchFamily="34" charset="0"/>
                <a:ea typeface="Verdana" panose="020B0604030504040204" pitchFamily="34" charset="0"/>
              </a:rPr>
              <a:t> = {'Sex': 'female', 'Age': 7, 'Name': 'Zara'} print ("Values : ", list(</a:t>
            </a:r>
            <a:r>
              <a:rPr lang="en-US" dirty="0" err="1">
                <a:latin typeface="Verdana" panose="020B0604030504040204" pitchFamily="34" charset="0"/>
                <a:ea typeface="Verdana" panose="020B0604030504040204" pitchFamily="34" charset="0"/>
              </a:rPr>
              <a:t>dict.values</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When we run above program, it produces following result- </a:t>
            </a:r>
          </a:p>
          <a:p>
            <a:r>
              <a:rPr lang="en-US" dirty="0">
                <a:latin typeface="Verdana" panose="020B0604030504040204" pitchFamily="34" charset="0"/>
                <a:ea typeface="Verdana" panose="020B0604030504040204" pitchFamily="34" charset="0"/>
              </a:rPr>
              <a:t>Values : ['female', 7, 'Zara'] </a:t>
            </a:r>
          </a:p>
          <a:p>
            <a:r>
              <a:rPr lang="en-US" dirty="0"/>
              <a:t> </a:t>
            </a:r>
          </a:p>
        </p:txBody>
      </p:sp>
    </p:spTree>
    <p:extLst>
      <p:ext uri="{BB962C8B-B14F-4D97-AF65-F5344CB8AC3E}">
        <p14:creationId xmlns:p14="http://schemas.microsoft.com/office/powerpoint/2010/main" val="1793850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90152"/>
            <a:ext cx="11694017" cy="6632620"/>
          </a:xfrm>
        </p:spPr>
        <p:txBody>
          <a:bodyPr>
            <a:normAutofit lnSpcReduction="10000"/>
          </a:bodyPr>
          <a:lstStyle/>
          <a:p>
            <a:r>
              <a:rPr lang="en-US" sz="2000" b="1" u="sng" dirty="0">
                <a:latin typeface="Verdana" panose="020B0604030504040204" pitchFamily="34" charset="0"/>
                <a:ea typeface="Verdana" panose="020B0604030504040204" pitchFamily="34" charset="0"/>
              </a:rPr>
              <a:t>Files </a:t>
            </a:r>
            <a:endParaRPr lang="en-US" sz="2000" u="sng"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Python provides basic functions and methods necessary to manipulate files by default. You can do most of the file manipulation using a </a:t>
            </a:r>
            <a:r>
              <a:rPr lang="en-US" b="1" dirty="0">
                <a:latin typeface="Verdana" panose="020B0604030504040204" pitchFamily="34" charset="0"/>
                <a:ea typeface="Verdana" panose="020B0604030504040204" pitchFamily="34" charset="0"/>
              </a:rPr>
              <a:t>file </a:t>
            </a:r>
            <a:r>
              <a:rPr lang="en-US" dirty="0">
                <a:latin typeface="Verdana" panose="020B0604030504040204" pitchFamily="34" charset="0"/>
                <a:ea typeface="Verdana" panose="020B0604030504040204" pitchFamily="34" charset="0"/>
              </a:rPr>
              <a:t>object. </a:t>
            </a:r>
          </a:p>
          <a:p>
            <a:r>
              <a:rPr lang="en-US" b="1" dirty="0">
                <a:latin typeface="Verdana" panose="020B0604030504040204" pitchFamily="34" charset="0"/>
                <a:ea typeface="Verdana" panose="020B0604030504040204" pitchFamily="34" charset="0"/>
              </a:rPr>
              <a:t>The open Function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Before you can read or write a file, you have to open it using Python's built-in open() function. This function creates a </a:t>
            </a:r>
            <a:r>
              <a:rPr lang="en-US" b="1" dirty="0">
                <a:latin typeface="Verdana" panose="020B0604030504040204" pitchFamily="34" charset="0"/>
                <a:ea typeface="Verdana" panose="020B0604030504040204" pitchFamily="34" charset="0"/>
              </a:rPr>
              <a:t>file </a:t>
            </a:r>
            <a:r>
              <a:rPr lang="en-US" dirty="0">
                <a:latin typeface="Verdana" panose="020B0604030504040204" pitchFamily="34" charset="0"/>
                <a:ea typeface="Verdana" panose="020B0604030504040204" pitchFamily="34" charset="0"/>
              </a:rPr>
              <a:t>object, which would be utilized to call other support methods associated with it.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file object = open(</a:t>
            </a:r>
            <a:r>
              <a:rPr lang="en-US" dirty="0" err="1">
                <a:latin typeface="Verdana" panose="020B0604030504040204" pitchFamily="34" charset="0"/>
                <a:ea typeface="Verdana" panose="020B0604030504040204" pitchFamily="34" charset="0"/>
              </a:rPr>
              <a:t>file_name</a:t>
            </a:r>
            <a:r>
              <a:rPr lang="en-US" dirty="0">
                <a:latin typeface="Verdana" panose="020B0604030504040204" pitchFamily="34" charset="0"/>
                <a:ea typeface="Verdana" panose="020B0604030504040204" pitchFamily="34" charset="0"/>
              </a:rPr>
              <a:t> [, </a:t>
            </a:r>
            <a:r>
              <a:rPr lang="en-US" dirty="0" err="1">
                <a:latin typeface="Verdana" panose="020B0604030504040204" pitchFamily="34" charset="0"/>
                <a:ea typeface="Verdana" panose="020B0604030504040204" pitchFamily="34" charset="0"/>
              </a:rPr>
              <a:t>access_mode</a:t>
            </a:r>
            <a:r>
              <a:rPr lang="en-US" dirty="0">
                <a:latin typeface="Verdana" panose="020B0604030504040204" pitchFamily="34" charset="0"/>
                <a:ea typeface="Verdana" panose="020B0604030504040204" pitchFamily="34" charset="0"/>
              </a:rPr>
              <a:t>][, buffering])</a:t>
            </a:r>
          </a:p>
          <a:p>
            <a:r>
              <a:rPr lang="en-US" dirty="0">
                <a:latin typeface="Verdana" panose="020B0604030504040204" pitchFamily="34" charset="0"/>
                <a:ea typeface="Verdana" panose="020B0604030504040204" pitchFamily="34" charset="0"/>
              </a:rPr>
              <a:t>Here are parameter details- </a:t>
            </a:r>
          </a:p>
          <a:p>
            <a:r>
              <a:rPr lang="en-US"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file_name</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file_name</a:t>
            </a:r>
            <a:r>
              <a:rPr lang="en-US" dirty="0">
                <a:latin typeface="Verdana" panose="020B0604030504040204" pitchFamily="34" charset="0"/>
                <a:ea typeface="Verdana" panose="020B0604030504040204" pitchFamily="34" charset="0"/>
              </a:rPr>
              <a:t> argument is a string value that contains the name of the file that you want to access. </a:t>
            </a:r>
          </a:p>
          <a:p>
            <a:r>
              <a:rPr lang="en-US" dirty="0">
                <a:latin typeface="Verdana" panose="020B0604030504040204" pitchFamily="34" charset="0"/>
                <a:ea typeface="Verdana" panose="020B0604030504040204" pitchFamily="34" charset="0"/>
              </a:rPr>
              <a:t> </a:t>
            </a:r>
            <a:r>
              <a:rPr lang="en-US" b="1" dirty="0" err="1">
                <a:latin typeface="Verdana" panose="020B0604030504040204" pitchFamily="34" charset="0"/>
                <a:ea typeface="Verdana" panose="020B0604030504040204" pitchFamily="34" charset="0"/>
              </a:rPr>
              <a:t>access_mode</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access_mode</a:t>
            </a:r>
            <a:r>
              <a:rPr lang="en-US" dirty="0">
                <a:latin typeface="Verdana" panose="020B0604030504040204" pitchFamily="34" charset="0"/>
                <a:ea typeface="Verdana" panose="020B0604030504040204" pitchFamily="34" charset="0"/>
              </a:rPr>
              <a:t> determines the mode in which the file has to be opened, i.e., read, write, append, etc.</a:t>
            </a:r>
          </a:p>
          <a:p>
            <a:r>
              <a:rPr lang="en-US" dirty="0">
                <a:latin typeface="Verdana" panose="020B0604030504040204" pitchFamily="34" charset="0"/>
                <a:ea typeface="Verdana" panose="020B0604030504040204" pitchFamily="34" charset="0"/>
              </a:rPr>
              <a:t> A complete list of possible values is given below in the table. This is an optional parameter and the default file access mode is read (r). </a:t>
            </a:r>
          </a:p>
          <a:p>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buffering: </a:t>
            </a:r>
            <a:r>
              <a:rPr lang="en-US" dirty="0">
                <a:latin typeface="Verdana" panose="020B0604030504040204" pitchFamily="34" charset="0"/>
                <a:ea typeface="Verdana" panose="020B0604030504040204" pitchFamily="34" charset="0"/>
              </a:rPr>
              <a:t>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 (default behavior). </a:t>
            </a:r>
          </a:p>
        </p:txBody>
      </p:sp>
    </p:spTree>
    <p:extLst>
      <p:ext uri="{BB962C8B-B14F-4D97-AF65-F5344CB8AC3E}">
        <p14:creationId xmlns:p14="http://schemas.microsoft.com/office/powerpoint/2010/main" val="2347397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032466" y="360195"/>
            <a:ext cx="8936955" cy="6014848"/>
          </a:xfrm>
          <a:prstGeom prst="rect">
            <a:avLst/>
          </a:prstGeom>
        </p:spPr>
      </p:pic>
    </p:spTree>
    <p:extLst>
      <p:ext uri="{BB962C8B-B14F-4D97-AF65-F5344CB8AC3E}">
        <p14:creationId xmlns:p14="http://schemas.microsoft.com/office/powerpoint/2010/main" val="3358276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998873" y="157944"/>
            <a:ext cx="9600440" cy="4143599"/>
          </a:xfrm>
          <a:prstGeom prst="rect">
            <a:avLst/>
          </a:prstGeom>
        </p:spPr>
      </p:pic>
      <p:pic>
        <p:nvPicPr>
          <p:cNvPr id="4" name="Picture 3"/>
          <p:cNvPicPr>
            <a:picLocks noChangeAspect="1"/>
          </p:cNvPicPr>
          <p:nvPr/>
        </p:nvPicPr>
        <p:blipFill>
          <a:blip r:embed="rId3"/>
          <a:stretch>
            <a:fillRect/>
          </a:stretch>
        </p:blipFill>
        <p:spPr>
          <a:xfrm>
            <a:off x="998873" y="4301542"/>
            <a:ext cx="9600440" cy="2395471"/>
          </a:xfrm>
          <a:prstGeom prst="rect">
            <a:avLst/>
          </a:prstGeom>
        </p:spPr>
      </p:pic>
    </p:spTree>
    <p:extLst>
      <p:ext uri="{BB962C8B-B14F-4D97-AF65-F5344CB8AC3E}">
        <p14:creationId xmlns:p14="http://schemas.microsoft.com/office/powerpoint/2010/main" val="515522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0"/>
            <a:ext cx="11758411" cy="1615965"/>
          </a:xfrm>
        </p:spPr>
        <p:txBody>
          <a:bodyPr/>
          <a:lstStyle/>
          <a:p>
            <a:r>
              <a:rPr lang="en-US" b="1" dirty="0">
                <a:latin typeface="Verdana" panose="020B0604030504040204" pitchFamily="34" charset="0"/>
                <a:ea typeface="Verdana" panose="020B0604030504040204" pitchFamily="34" charset="0"/>
              </a:rPr>
              <a:t>The File Object Attributes :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Once a file is opened and you have one </a:t>
            </a:r>
            <a:r>
              <a:rPr lang="en-US" i="1" dirty="0">
                <a:latin typeface="Verdana" panose="020B0604030504040204" pitchFamily="34" charset="0"/>
                <a:ea typeface="Verdana" panose="020B0604030504040204" pitchFamily="34" charset="0"/>
              </a:rPr>
              <a:t>file </a:t>
            </a:r>
            <a:r>
              <a:rPr lang="en-US" dirty="0">
                <a:latin typeface="Verdana" panose="020B0604030504040204" pitchFamily="34" charset="0"/>
                <a:ea typeface="Verdana" panose="020B0604030504040204" pitchFamily="34" charset="0"/>
              </a:rPr>
              <a:t>object, you can get various information related to that file. </a:t>
            </a:r>
          </a:p>
          <a:p>
            <a:r>
              <a:rPr lang="en-US" dirty="0">
                <a:latin typeface="Verdana" panose="020B0604030504040204" pitchFamily="34" charset="0"/>
                <a:ea typeface="Verdana" panose="020B0604030504040204" pitchFamily="34" charset="0"/>
              </a:rPr>
              <a:t>Here is a list of all the attributes related to a file object- </a:t>
            </a:r>
          </a:p>
          <a:p>
            <a:endParaRPr lang="en-US" dirty="0"/>
          </a:p>
        </p:txBody>
      </p:sp>
      <p:pic>
        <p:nvPicPr>
          <p:cNvPr id="2" name="Picture 1"/>
          <p:cNvPicPr>
            <a:picLocks noChangeAspect="1"/>
          </p:cNvPicPr>
          <p:nvPr/>
        </p:nvPicPr>
        <p:blipFill>
          <a:blip r:embed="rId2"/>
          <a:stretch>
            <a:fillRect/>
          </a:stretch>
        </p:blipFill>
        <p:spPr>
          <a:xfrm>
            <a:off x="422069" y="1615965"/>
            <a:ext cx="10656693" cy="3278009"/>
          </a:xfrm>
          <a:prstGeom prst="rect">
            <a:avLst/>
          </a:prstGeom>
        </p:spPr>
      </p:pic>
      <p:sp>
        <p:nvSpPr>
          <p:cNvPr id="4" name="Rectangle 3"/>
          <p:cNvSpPr/>
          <p:nvPr/>
        </p:nvSpPr>
        <p:spPr>
          <a:xfrm>
            <a:off x="1693857" y="5343591"/>
            <a:ext cx="7050898" cy="369332"/>
          </a:xfrm>
          <a:prstGeom prst="rect">
            <a:avLst/>
          </a:prstGeom>
        </p:spPr>
        <p:txBody>
          <a:bodyPr wrap="square">
            <a:spAutoFit/>
          </a:bodyPr>
          <a:lstStyle/>
          <a:p>
            <a:r>
              <a:rPr lang="en-US" b="1" dirty="0">
                <a:solidFill>
                  <a:srgbClr val="FF0000"/>
                </a:solidFill>
                <a:latin typeface="Verdana" panose="020B0604030504040204" pitchFamily="34" charset="0"/>
                <a:ea typeface="Verdana" panose="020B0604030504040204" pitchFamily="34" charset="0"/>
              </a:rPr>
              <a:t>Note: </a:t>
            </a:r>
            <a:r>
              <a:rPr lang="en-US" dirty="0" err="1">
                <a:solidFill>
                  <a:srgbClr val="FF0000"/>
                </a:solidFill>
                <a:latin typeface="Verdana" panose="020B0604030504040204" pitchFamily="34" charset="0"/>
                <a:ea typeface="Verdana" panose="020B0604030504040204" pitchFamily="34" charset="0"/>
              </a:rPr>
              <a:t>softspace</a:t>
            </a:r>
            <a:r>
              <a:rPr lang="en-US" dirty="0">
                <a:solidFill>
                  <a:srgbClr val="FF0000"/>
                </a:solidFill>
                <a:latin typeface="Verdana" panose="020B0604030504040204" pitchFamily="34" charset="0"/>
                <a:ea typeface="Verdana" panose="020B0604030504040204" pitchFamily="34" charset="0"/>
              </a:rPr>
              <a:t> attribute is not supported in Python 3.x </a:t>
            </a:r>
          </a:p>
        </p:txBody>
      </p:sp>
    </p:spTree>
    <p:extLst>
      <p:ext uri="{BB962C8B-B14F-4D97-AF65-F5344CB8AC3E}">
        <p14:creationId xmlns:p14="http://schemas.microsoft.com/office/powerpoint/2010/main" val="1816280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193183"/>
            <a:ext cx="11642501" cy="6529589"/>
          </a:xfrm>
        </p:spPr>
        <p:txBody>
          <a:bodyPr>
            <a:normAutofit/>
          </a:bodyPr>
          <a:lstStyle/>
          <a:p>
            <a:r>
              <a:rPr lang="en-US" b="1" dirty="0">
                <a:latin typeface="Verdana" panose="020B0604030504040204" pitchFamily="34" charset="0"/>
                <a:ea typeface="Verdana" panose="020B0604030504040204" pitchFamily="34" charset="0"/>
              </a:rPr>
              <a:t>The close()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close() method of a file object flushes any unwritten information and closes the file object, after which no more writing can be done. </a:t>
            </a:r>
          </a:p>
          <a:p>
            <a:r>
              <a:rPr lang="en-US" dirty="0">
                <a:latin typeface="Verdana" panose="020B0604030504040204" pitchFamily="34" charset="0"/>
                <a:ea typeface="Verdana" panose="020B0604030504040204" pitchFamily="34" charset="0"/>
              </a:rPr>
              <a:t>Python automatically closes a file when the reference object of a file is reassigned to another file. It is a good practice to use the close() method to close a file.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fileObject.close</a:t>
            </a:r>
            <a:r>
              <a:rPr lang="en-US" dirty="0">
                <a:latin typeface="Verdana" panose="020B0604030504040204" pitchFamily="34" charset="0"/>
                <a:ea typeface="Verdana" panose="020B0604030504040204" pitchFamily="34" charset="0"/>
              </a:rPr>
              <a:t>(); </a:t>
            </a: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a:t>
            </a:r>
          </a:p>
          <a:p>
            <a:r>
              <a:rPr lang="en-US" dirty="0">
                <a:latin typeface="Verdana" panose="020B0604030504040204" pitchFamily="34" charset="0"/>
                <a:ea typeface="Verdana" panose="020B0604030504040204" pitchFamily="34" charset="0"/>
              </a:rPr>
              <a:t># Open a file </a:t>
            </a:r>
          </a:p>
          <a:p>
            <a:r>
              <a:rPr lang="en-US" dirty="0" err="1">
                <a:latin typeface="Verdana" panose="020B0604030504040204" pitchFamily="34" charset="0"/>
                <a:ea typeface="Verdana" panose="020B0604030504040204" pitchFamily="34" charset="0"/>
              </a:rPr>
              <a:t>fo</a:t>
            </a:r>
            <a:r>
              <a:rPr lang="en-US" dirty="0">
                <a:latin typeface="Verdana" panose="020B0604030504040204" pitchFamily="34" charset="0"/>
                <a:ea typeface="Verdana" panose="020B0604030504040204" pitchFamily="34" charset="0"/>
              </a:rPr>
              <a:t> = open("foo.txt", "</a:t>
            </a:r>
            <a:r>
              <a:rPr lang="en-US" dirty="0" err="1">
                <a:latin typeface="Verdana" panose="020B0604030504040204" pitchFamily="34" charset="0"/>
                <a:ea typeface="Verdana" panose="020B0604030504040204" pitchFamily="34" charset="0"/>
              </a:rPr>
              <a:t>wb</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print ("Name of the file: ", fo.name) </a:t>
            </a:r>
          </a:p>
          <a:p>
            <a:r>
              <a:rPr lang="en-US" dirty="0">
                <a:latin typeface="Verdana" panose="020B0604030504040204" pitchFamily="34" charset="0"/>
                <a:ea typeface="Verdana" panose="020B0604030504040204" pitchFamily="34" charset="0"/>
              </a:rPr>
              <a:t># Close opened file </a:t>
            </a:r>
            <a:r>
              <a:rPr lang="en-US" dirty="0" err="1">
                <a:latin typeface="Verdana" panose="020B0604030504040204" pitchFamily="34" charset="0"/>
                <a:ea typeface="Verdana" panose="020B0604030504040204" pitchFamily="34" charset="0"/>
              </a:rPr>
              <a:t>fo.close</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This produces the following result- </a:t>
            </a:r>
          </a:p>
          <a:p>
            <a:r>
              <a:rPr lang="en-US" dirty="0"/>
              <a:t>Name of the file: foo.txt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4678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dirty="0"/>
              <a:t>Item assignment does not work for strings: </a:t>
            </a:r>
          </a:p>
          <a:p>
            <a:r>
              <a:rPr lang="en-US" dirty="0"/>
              <a:t>&gt;&gt;&gt; </a:t>
            </a:r>
            <a:r>
              <a:rPr lang="en-US" dirty="0" err="1"/>
              <a:t>my_string</a:t>
            </a:r>
            <a:r>
              <a:rPr lang="en-US" dirty="0"/>
              <a:t> = "TEST" </a:t>
            </a:r>
          </a:p>
          <a:p>
            <a:r>
              <a:rPr lang="en-US" dirty="0"/>
              <a:t>&gt;&gt;&gt; </a:t>
            </a:r>
            <a:r>
              <a:rPr lang="en-US" dirty="0" err="1"/>
              <a:t>my_string</a:t>
            </a:r>
            <a:r>
              <a:rPr lang="en-US" dirty="0"/>
              <a:t>[2] = "X" </a:t>
            </a:r>
          </a:p>
          <a:p>
            <a:r>
              <a:rPr lang="en-US" dirty="0" err="1"/>
              <a:t>Traceback</a:t>
            </a:r>
            <a:r>
              <a:rPr lang="en-US" dirty="0"/>
              <a:t> (most recent call last): File "&lt;</a:t>
            </a:r>
            <a:r>
              <a:rPr lang="en-US" dirty="0" err="1"/>
              <a:t>stdin</a:t>
            </a:r>
            <a:r>
              <a:rPr lang="en-US" dirty="0"/>
              <a:t>&gt;", line 1, in </a:t>
            </a:r>
          </a:p>
          <a:p>
            <a:r>
              <a:rPr lang="en-US" dirty="0"/>
              <a:t>&lt;module&gt; </a:t>
            </a:r>
          </a:p>
          <a:p>
            <a:r>
              <a:rPr lang="en-US" dirty="0" err="1"/>
              <a:t>TypeError</a:t>
            </a:r>
            <a:r>
              <a:rPr lang="en-US" dirty="0"/>
              <a:t>: ’</a:t>
            </a:r>
            <a:r>
              <a:rPr lang="en-US" dirty="0" err="1"/>
              <a:t>str</a:t>
            </a:r>
            <a:r>
              <a:rPr lang="en-US" dirty="0"/>
              <a:t>’ object does not support item assignment</a:t>
            </a:r>
          </a:p>
          <a:p>
            <a:r>
              <a:rPr lang="en-US" dirty="0"/>
              <a:t>---------------------------------------------------------------------------------------------------------------------------------</a:t>
            </a:r>
          </a:p>
          <a:p>
            <a:r>
              <a:rPr lang="en-US" dirty="0"/>
              <a:t>but it does for lists: </a:t>
            </a:r>
          </a:p>
          <a:p>
            <a:r>
              <a:rPr lang="en-US" dirty="0"/>
              <a:t>&gt;&gt;&gt; </a:t>
            </a:r>
            <a:r>
              <a:rPr lang="en-US" dirty="0" err="1"/>
              <a:t>my_list</a:t>
            </a:r>
            <a:r>
              <a:rPr lang="en-US" dirty="0"/>
              <a:t> = ["T", "E", "S", "T"] </a:t>
            </a:r>
          </a:p>
          <a:p>
            <a:r>
              <a:rPr lang="en-US" dirty="0"/>
              <a:t>&gt;&gt;&gt; </a:t>
            </a:r>
            <a:r>
              <a:rPr lang="en-US" dirty="0" err="1"/>
              <a:t>my_list</a:t>
            </a:r>
            <a:r>
              <a:rPr lang="en-US" dirty="0"/>
              <a:t>[2] = "X" </a:t>
            </a:r>
          </a:p>
          <a:p>
            <a:r>
              <a:rPr lang="en-US" dirty="0"/>
              <a:t>&gt;&gt;&gt; </a:t>
            </a:r>
            <a:r>
              <a:rPr lang="en-US" dirty="0" err="1"/>
              <a:t>my_list</a:t>
            </a:r>
            <a:r>
              <a:rPr lang="en-US" dirty="0"/>
              <a:t> </a:t>
            </a:r>
          </a:p>
          <a:p>
            <a:r>
              <a:rPr lang="en-US" dirty="0"/>
              <a:t>[’T’, ’E’, ’X’, ’T’] </a:t>
            </a:r>
          </a:p>
          <a:p>
            <a:endParaRPr lang="en-US" dirty="0"/>
          </a:p>
        </p:txBody>
      </p:sp>
    </p:spTree>
    <p:extLst>
      <p:ext uri="{BB962C8B-B14F-4D97-AF65-F5344CB8AC3E}">
        <p14:creationId xmlns:p14="http://schemas.microsoft.com/office/powerpoint/2010/main" val="1817716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193183"/>
            <a:ext cx="11694017" cy="6529589"/>
          </a:xfrm>
        </p:spPr>
        <p:txBody>
          <a:bodyPr/>
          <a:lstStyle/>
          <a:p>
            <a:r>
              <a:rPr lang="en-US" b="1" dirty="0">
                <a:latin typeface="Verdana" panose="020B0604030504040204" pitchFamily="34" charset="0"/>
                <a:ea typeface="Verdana" panose="020B0604030504040204" pitchFamily="34" charset="0"/>
              </a:rPr>
              <a:t>Reading and Writing Files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file object provides a set of access methods to make our lives easier. We would see how to use read() and write() methods to read and write files. </a:t>
            </a:r>
          </a:p>
          <a:p>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The write()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write() method writes any string to an open file. It is important to note that Python strings can have binary data and not just text. </a:t>
            </a:r>
          </a:p>
          <a:p>
            <a:r>
              <a:rPr lang="en-US" dirty="0">
                <a:latin typeface="Verdana" panose="020B0604030504040204" pitchFamily="34" charset="0"/>
                <a:ea typeface="Verdana" panose="020B0604030504040204" pitchFamily="34" charset="0"/>
              </a:rPr>
              <a:t>The write() method does not add a newline character ('\n') to the end of the string- </a:t>
            </a:r>
          </a:p>
          <a:p>
            <a:r>
              <a:rPr lang="en-US" b="1" dirty="0">
                <a:latin typeface="Verdana" panose="020B0604030504040204" pitchFamily="34" charset="0"/>
                <a:ea typeface="Verdana" panose="020B0604030504040204" pitchFamily="34" charset="0"/>
              </a:rPr>
              <a:t>Syntax </a:t>
            </a:r>
          </a:p>
          <a:p>
            <a:r>
              <a:rPr lang="en-US" dirty="0" err="1">
                <a:latin typeface="Verdana" panose="020B0604030504040204" pitchFamily="34" charset="0"/>
                <a:ea typeface="Verdana" panose="020B0604030504040204" pitchFamily="34" charset="0"/>
              </a:rPr>
              <a:t>fileObject.write</a:t>
            </a:r>
            <a:r>
              <a:rPr lang="en-US" dirty="0">
                <a:latin typeface="Verdana" panose="020B0604030504040204" pitchFamily="34" charset="0"/>
                <a:ea typeface="Verdana" panose="020B0604030504040204" pitchFamily="34" charset="0"/>
              </a:rPr>
              <a:t>(string);</a:t>
            </a:r>
          </a:p>
          <a:p>
            <a:r>
              <a:rPr lang="en-US" dirty="0">
                <a:latin typeface="Verdana" panose="020B0604030504040204" pitchFamily="34" charset="0"/>
                <a:ea typeface="Verdana" panose="020B0604030504040204" pitchFamily="34" charset="0"/>
              </a:rPr>
              <a:t>Here, passed parameter is the content to be written into the opened file. </a:t>
            </a:r>
          </a:p>
          <a:p>
            <a:r>
              <a:rPr lang="en-US" dirty="0"/>
              <a:t># Open a file </a:t>
            </a:r>
          </a:p>
          <a:p>
            <a:r>
              <a:rPr lang="en-US" dirty="0" err="1"/>
              <a:t>fo</a:t>
            </a:r>
            <a:r>
              <a:rPr lang="en-US" dirty="0"/>
              <a:t> = open("foo.txt", "w") </a:t>
            </a:r>
          </a:p>
          <a:p>
            <a:r>
              <a:rPr lang="en-US" dirty="0" err="1"/>
              <a:t>fo.write</a:t>
            </a:r>
            <a:r>
              <a:rPr lang="en-US" dirty="0"/>
              <a:t>( "Python is a great language.\</a:t>
            </a:r>
            <a:r>
              <a:rPr lang="en-US" dirty="0" err="1"/>
              <a:t>nYeah</a:t>
            </a:r>
            <a:r>
              <a:rPr lang="en-US" dirty="0"/>
              <a:t> its great!!\n") </a:t>
            </a:r>
          </a:p>
          <a:p>
            <a:r>
              <a:rPr lang="en-US" dirty="0"/>
              <a:t># Close </a:t>
            </a:r>
            <a:r>
              <a:rPr lang="en-US" dirty="0" err="1"/>
              <a:t>opend</a:t>
            </a:r>
            <a:r>
              <a:rPr lang="en-US" dirty="0"/>
              <a:t> file </a:t>
            </a:r>
            <a:r>
              <a:rPr lang="en-US" dirty="0" err="1"/>
              <a:t>fo.close</a:t>
            </a:r>
            <a:r>
              <a:rPr lang="en-US" dirty="0"/>
              <a:t>() </a:t>
            </a:r>
          </a:p>
          <a:p>
            <a:r>
              <a:rPr lang="en-US" dirty="0"/>
              <a:t>The above method would create foo.txt file and would write given content in that file and finally it would close that file. If you would open this file, it would have the following content-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951340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28789"/>
            <a:ext cx="11771290" cy="6593983"/>
          </a:xfrm>
        </p:spPr>
        <p:txBody>
          <a:bodyPr/>
          <a:lstStyle/>
          <a:p>
            <a:r>
              <a:rPr lang="en-US" b="1" dirty="0">
                <a:latin typeface="Verdana" panose="020B0604030504040204" pitchFamily="34" charset="0"/>
                <a:ea typeface="Verdana" panose="020B0604030504040204" pitchFamily="34" charset="0"/>
              </a:rPr>
              <a:t>The read()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read() method reads a string from an open file. It is important to note that Python strings can have binary data apart from the text data.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fileObject.read</a:t>
            </a:r>
            <a:r>
              <a:rPr lang="en-US" dirty="0">
                <a:latin typeface="Verdana" panose="020B0604030504040204" pitchFamily="34" charset="0"/>
                <a:ea typeface="Verdana" panose="020B0604030504040204" pitchFamily="34" charset="0"/>
              </a:rPr>
              <a:t>([count]);</a:t>
            </a:r>
          </a:p>
          <a:p>
            <a:r>
              <a:rPr lang="en-US" dirty="0">
                <a:latin typeface="Verdana" panose="020B0604030504040204" pitchFamily="34" charset="0"/>
                <a:ea typeface="Verdana" panose="020B0604030504040204" pitchFamily="34" charset="0"/>
              </a:rPr>
              <a:t>Here, passed parameter is the number of bytes to be read from the opened file. This method starts reading from the beginning of the file and if count is missing, then it tries to read as much as possible, maybe until the end of file. </a:t>
            </a: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Let us take a file foo</a:t>
            </a:r>
            <a:r>
              <a:rPr lang="en-US" i="1" dirty="0">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txt, w</a:t>
            </a:r>
          </a:p>
          <a:p>
            <a:r>
              <a:rPr lang="en-US" dirty="0">
                <a:latin typeface="Verdana" panose="020B0604030504040204" pitchFamily="34" charset="0"/>
                <a:ea typeface="Verdana" panose="020B0604030504040204" pitchFamily="34" charset="0"/>
              </a:rPr>
              <a:t># Open a file </a:t>
            </a:r>
          </a:p>
          <a:p>
            <a:r>
              <a:rPr lang="en-US" dirty="0" err="1">
                <a:latin typeface="Verdana" panose="020B0604030504040204" pitchFamily="34" charset="0"/>
                <a:ea typeface="Verdana" panose="020B0604030504040204" pitchFamily="34" charset="0"/>
              </a:rPr>
              <a:t>fo</a:t>
            </a:r>
            <a:r>
              <a:rPr lang="en-US" dirty="0">
                <a:latin typeface="Verdana" panose="020B0604030504040204" pitchFamily="34" charset="0"/>
                <a:ea typeface="Verdana" panose="020B0604030504040204" pitchFamily="34" charset="0"/>
              </a:rPr>
              <a:t> = open("foo.txt", "r+")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 </a:t>
            </a:r>
            <a:r>
              <a:rPr lang="en-US" dirty="0" err="1">
                <a:latin typeface="Verdana" panose="020B0604030504040204" pitchFamily="34" charset="0"/>
                <a:ea typeface="Verdana" panose="020B0604030504040204" pitchFamily="34" charset="0"/>
              </a:rPr>
              <a:t>fo.read</a:t>
            </a:r>
            <a:r>
              <a:rPr lang="en-US" dirty="0">
                <a:latin typeface="Verdana" panose="020B0604030504040204" pitchFamily="34" charset="0"/>
                <a:ea typeface="Verdana" panose="020B0604030504040204" pitchFamily="34" charset="0"/>
              </a:rPr>
              <a:t>(10) </a:t>
            </a:r>
          </a:p>
          <a:p>
            <a:r>
              <a:rPr lang="en-US" dirty="0">
                <a:latin typeface="Verdana" panose="020B0604030504040204" pitchFamily="34" charset="0"/>
                <a:ea typeface="Verdana" panose="020B0604030504040204" pitchFamily="34" charset="0"/>
              </a:rPr>
              <a:t>print ("Read String is : ",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Close opened file </a:t>
            </a:r>
            <a:r>
              <a:rPr lang="en-US" dirty="0" err="1">
                <a:latin typeface="Verdana" panose="020B0604030504040204" pitchFamily="34" charset="0"/>
                <a:ea typeface="Verdana" panose="020B0604030504040204" pitchFamily="34" charset="0"/>
              </a:rPr>
              <a:t>fo.close</a:t>
            </a:r>
            <a:r>
              <a:rPr lang="en-US" dirty="0">
                <a:latin typeface="Verdana" panose="020B0604030504040204" pitchFamily="34" charset="0"/>
                <a:ea typeface="Verdana" panose="020B0604030504040204" pitchFamily="34" charset="0"/>
              </a:rPr>
              <a:t>() which we created above. </a:t>
            </a:r>
          </a:p>
        </p:txBody>
      </p:sp>
    </p:spTree>
    <p:extLst>
      <p:ext uri="{BB962C8B-B14F-4D97-AF65-F5344CB8AC3E}">
        <p14:creationId xmlns:p14="http://schemas.microsoft.com/office/powerpoint/2010/main" val="15996678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193183"/>
            <a:ext cx="11655380" cy="6529589"/>
          </a:xfrm>
        </p:spPr>
        <p:txBody>
          <a:bodyPr>
            <a:normAutofit/>
          </a:bodyPr>
          <a:lstStyle/>
          <a:p>
            <a:r>
              <a:rPr lang="en-US" sz="2000" b="1" dirty="0">
                <a:latin typeface="Verdana" panose="020B0604030504040204" pitchFamily="34" charset="0"/>
                <a:ea typeface="Verdana" panose="020B0604030504040204" pitchFamily="34" charset="0"/>
              </a:rPr>
              <a:t>File Positions :</a:t>
            </a:r>
          </a:p>
          <a:p>
            <a:endParaRPr lang="en-US" sz="2000" b="1"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The </a:t>
            </a:r>
            <a:r>
              <a:rPr lang="en-US" sz="2000" dirty="0">
                <a:solidFill>
                  <a:srgbClr val="FF0000"/>
                </a:solidFill>
                <a:latin typeface="Verdana" panose="020B0604030504040204" pitchFamily="34" charset="0"/>
                <a:ea typeface="Verdana" panose="020B0604030504040204" pitchFamily="34" charset="0"/>
              </a:rPr>
              <a:t>tell() </a:t>
            </a:r>
            <a:r>
              <a:rPr lang="en-US" sz="2000" dirty="0">
                <a:latin typeface="Verdana" panose="020B0604030504040204" pitchFamily="34" charset="0"/>
                <a:ea typeface="Verdana" panose="020B0604030504040204" pitchFamily="34" charset="0"/>
              </a:rPr>
              <a:t>method tells you the current position within the file; in other words, the next read or write will occur at that many bytes from the beginning of the file.</a:t>
            </a:r>
          </a:p>
          <a:p>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The </a:t>
            </a:r>
            <a:r>
              <a:rPr lang="en-US" sz="2000" i="1" dirty="0">
                <a:solidFill>
                  <a:srgbClr val="FF0000"/>
                </a:solidFill>
                <a:latin typeface="Verdana" panose="020B0604030504040204" pitchFamily="34" charset="0"/>
                <a:ea typeface="Verdana" panose="020B0604030504040204" pitchFamily="34" charset="0"/>
              </a:rPr>
              <a:t>seek(</a:t>
            </a:r>
            <a:r>
              <a:rPr lang="en-US" sz="2000" dirty="0">
                <a:solidFill>
                  <a:srgbClr val="FF0000"/>
                </a:solidFill>
                <a:latin typeface="Verdana" panose="020B0604030504040204" pitchFamily="34" charset="0"/>
                <a:ea typeface="Verdana" panose="020B0604030504040204" pitchFamily="34" charset="0"/>
              </a:rPr>
              <a:t>offset[, from]) </a:t>
            </a:r>
            <a:r>
              <a:rPr lang="en-US" sz="2000" dirty="0">
                <a:latin typeface="Verdana" panose="020B0604030504040204" pitchFamily="34" charset="0"/>
                <a:ea typeface="Verdana" panose="020B0604030504040204" pitchFamily="34" charset="0"/>
              </a:rPr>
              <a:t>method changes the current file position. The offset argument indicates the number of bytes to be moved. The from argument specifies the reference position from where the bytes are to be moved. </a:t>
            </a:r>
          </a:p>
          <a:p>
            <a:pPr marL="0" indent="0">
              <a:buNone/>
            </a:pP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If </a:t>
            </a:r>
            <a:r>
              <a:rPr lang="en-US" sz="2000" i="1" dirty="0">
                <a:latin typeface="Verdana" panose="020B0604030504040204" pitchFamily="34" charset="0"/>
                <a:ea typeface="Verdana" panose="020B0604030504040204" pitchFamily="34" charset="0"/>
              </a:rPr>
              <a:t>from </a:t>
            </a:r>
            <a:r>
              <a:rPr lang="en-US" sz="2000" dirty="0">
                <a:latin typeface="Verdana" panose="020B0604030504040204" pitchFamily="34" charset="0"/>
                <a:ea typeface="Verdana" panose="020B0604030504040204" pitchFamily="34" charset="0"/>
              </a:rPr>
              <a:t>is set to 0, the beginning of the file is used as the reference position. If it is set to 1, the current position is used as the reference position. If it is set to 2 then the end of the file would b</a:t>
            </a:r>
          </a:p>
        </p:txBody>
      </p:sp>
    </p:spTree>
    <p:extLst>
      <p:ext uri="{BB962C8B-B14F-4D97-AF65-F5344CB8AC3E}">
        <p14:creationId xmlns:p14="http://schemas.microsoft.com/office/powerpoint/2010/main" val="837905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dirty="0">
                <a:latin typeface="Verdana" panose="020B0604030504040204" pitchFamily="34" charset="0"/>
                <a:ea typeface="Verdana" panose="020B0604030504040204" pitchFamily="34" charset="0"/>
              </a:rPr>
              <a:t># Open a file </a:t>
            </a:r>
          </a:p>
          <a:p>
            <a:r>
              <a:rPr lang="en-US" dirty="0" err="1">
                <a:latin typeface="Verdana" panose="020B0604030504040204" pitchFamily="34" charset="0"/>
                <a:ea typeface="Verdana" panose="020B0604030504040204" pitchFamily="34" charset="0"/>
              </a:rPr>
              <a:t>fo</a:t>
            </a:r>
            <a:r>
              <a:rPr lang="en-US" dirty="0">
                <a:latin typeface="Verdana" panose="020B0604030504040204" pitchFamily="34" charset="0"/>
                <a:ea typeface="Verdana" panose="020B0604030504040204" pitchFamily="34" charset="0"/>
              </a:rPr>
              <a:t> = open("foo.txt", "r+")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 </a:t>
            </a:r>
            <a:r>
              <a:rPr lang="en-US" dirty="0" err="1">
                <a:latin typeface="Verdana" panose="020B0604030504040204" pitchFamily="34" charset="0"/>
                <a:ea typeface="Verdana" panose="020B0604030504040204" pitchFamily="34" charset="0"/>
              </a:rPr>
              <a:t>fo.read</a:t>
            </a:r>
            <a:r>
              <a:rPr lang="en-US" dirty="0">
                <a:latin typeface="Verdana" panose="020B0604030504040204" pitchFamily="34" charset="0"/>
                <a:ea typeface="Verdana" panose="020B0604030504040204" pitchFamily="34" charset="0"/>
              </a:rPr>
              <a:t>(10) </a:t>
            </a:r>
          </a:p>
          <a:p>
            <a:r>
              <a:rPr lang="en-US" dirty="0">
                <a:latin typeface="Verdana" panose="020B0604030504040204" pitchFamily="34" charset="0"/>
                <a:ea typeface="Verdana" panose="020B0604030504040204" pitchFamily="34" charset="0"/>
              </a:rPr>
              <a:t>print ("Read String is : ",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Check current </a:t>
            </a:r>
            <a:r>
              <a:rPr lang="en-US" dirty="0" err="1">
                <a:latin typeface="Verdana" panose="020B0604030504040204" pitchFamily="34" charset="0"/>
                <a:ea typeface="Verdana" panose="020B0604030504040204" pitchFamily="34" charset="0"/>
              </a:rPr>
              <a:t>positione</a:t>
            </a:r>
            <a:r>
              <a:rPr lang="en-US" dirty="0">
                <a:latin typeface="Verdana" panose="020B0604030504040204" pitchFamily="34" charset="0"/>
                <a:ea typeface="Verdana" panose="020B0604030504040204" pitchFamily="34" charset="0"/>
              </a:rPr>
              <a:t> taken as the reference position. </a:t>
            </a:r>
          </a:p>
          <a:p>
            <a:r>
              <a:rPr lang="en-US" dirty="0">
                <a:latin typeface="Verdana" panose="020B0604030504040204" pitchFamily="34" charset="0"/>
                <a:ea typeface="Verdana" panose="020B0604030504040204" pitchFamily="34" charset="0"/>
              </a:rPr>
              <a:t>position = </a:t>
            </a:r>
            <a:r>
              <a:rPr lang="en-US" dirty="0" err="1">
                <a:latin typeface="Verdana" panose="020B0604030504040204" pitchFamily="34" charset="0"/>
                <a:ea typeface="Verdana" panose="020B0604030504040204" pitchFamily="34" charset="0"/>
              </a:rPr>
              <a:t>fo.tell</a:t>
            </a:r>
            <a:r>
              <a:rPr lang="en-US" dirty="0">
                <a:latin typeface="Verdana" panose="020B0604030504040204" pitchFamily="34" charset="0"/>
                <a:ea typeface="Verdana" panose="020B0604030504040204" pitchFamily="34" charset="0"/>
              </a:rPr>
              <a:t>() </a:t>
            </a:r>
          </a:p>
          <a:p>
            <a:r>
              <a:rPr lang="fr-FR" dirty="0" err="1">
                <a:latin typeface="Verdana" panose="020B0604030504040204" pitchFamily="34" charset="0"/>
                <a:ea typeface="Verdana" panose="020B0604030504040204" pitchFamily="34" charset="0"/>
              </a:rPr>
              <a:t>print</a:t>
            </a:r>
            <a:r>
              <a:rPr lang="fr-FR" dirty="0">
                <a:latin typeface="Verdana" panose="020B0604030504040204" pitchFamily="34" charset="0"/>
                <a:ea typeface="Verdana" panose="020B0604030504040204" pitchFamily="34" charset="0"/>
              </a:rPr>
              <a:t> ("</a:t>
            </a:r>
            <a:r>
              <a:rPr lang="fr-FR" dirty="0" err="1">
                <a:latin typeface="Verdana" panose="020B0604030504040204" pitchFamily="34" charset="0"/>
                <a:ea typeface="Verdana" panose="020B0604030504040204" pitchFamily="34" charset="0"/>
              </a:rPr>
              <a:t>Current</a:t>
            </a:r>
            <a:r>
              <a:rPr lang="fr-FR" dirty="0">
                <a:latin typeface="Verdana" panose="020B0604030504040204" pitchFamily="34" charset="0"/>
                <a:ea typeface="Verdana" panose="020B0604030504040204" pitchFamily="34" charset="0"/>
              </a:rPr>
              <a:t> file position : ", position) </a:t>
            </a:r>
          </a:p>
          <a:p>
            <a:r>
              <a:rPr lang="en-US" dirty="0">
                <a:latin typeface="Verdana" panose="020B0604030504040204" pitchFamily="34" charset="0"/>
                <a:ea typeface="Verdana" panose="020B0604030504040204" pitchFamily="34" charset="0"/>
              </a:rPr>
              <a:t># Reposition pointer at the beginning once again position = </a:t>
            </a:r>
            <a:r>
              <a:rPr lang="en-US" dirty="0" err="1">
                <a:latin typeface="Verdana" panose="020B0604030504040204" pitchFamily="34" charset="0"/>
                <a:ea typeface="Verdana" panose="020B0604030504040204" pitchFamily="34" charset="0"/>
              </a:rPr>
              <a:t>fo.seek</a:t>
            </a:r>
            <a:r>
              <a:rPr lang="en-US" dirty="0">
                <a:latin typeface="Verdana" panose="020B0604030504040204" pitchFamily="34" charset="0"/>
                <a:ea typeface="Verdana" panose="020B0604030504040204" pitchFamily="34" charset="0"/>
              </a:rPr>
              <a:t>(0, 0) </a:t>
            </a:r>
          </a:p>
          <a:p>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 </a:t>
            </a:r>
            <a:r>
              <a:rPr lang="en-US" dirty="0" err="1">
                <a:latin typeface="Verdana" panose="020B0604030504040204" pitchFamily="34" charset="0"/>
                <a:ea typeface="Verdana" panose="020B0604030504040204" pitchFamily="34" charset="0"/>
              </a:rPr>
              <a:t>fo.read</a:t>
            </a:r>
            <a:r>
              <a:rPr lang="en-US" dirty="0">
                <a:latin typeface="Verdana" panose="020B0604030504040204" pitchFamily="34" charset="0"/>
                <a:ea typeface="Verdana" panose="020B0604030504040204" pitchFamily="34" charset="0"/>
              </a:rPr>
              <a:t>(10) </a:t>
            </a:r>
          </a:p>
          <a:p>
            <a:r>
              <a:rPr lang="en-US" dirty="0">
                <a:latin typeface="Verdana" panose="020B0604030504040204" pitchFamily="34" charset="0"/>
                <a:ea typeface="Verdana" panose="020B0604030504040204" pitchFamily="34" charset="0"/>
              </a:rPr>
              <a:t>print ("Again read String is : ", </a:t>
            </a:r>
            <a:r>
              <a:rPr lang="en-US" dirty="0" err="1">
                <a:latin typeface="Verdana" panose="020B0604030504040204" pitchFamily="34" charset="0"/>
                <a:ea typeface="Verdana" panose="020B0604030504040204" pitchFamily="34" charset="0"/>
              </a:rPr>
              <a:t>str</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Close opened file </a:t>
            </a:r>
            <a:r>
              <a:rPr lang="en-US" dirty="0" err="1">
                <a:latin typeface="Verdana" panose="020B0604030504040204" pitchFamily="34" charset="0"/>
                <a:ea typeface="Verdana" panose="020B0604030504040204" pitchFamily="34" charset="0"/>
              </a:rPr>
              <a:t>fo.close</a:t>
            </a:r>
            <a:r>
              <a:rPr lang="en-US" dirty="0">
                <a:latin typeface="Verdana" panose="020B0604030504040204" pitchFamily="34" charset="0"/>
                <a:ea typeface="Verdana" panose="020B0604030504040204" pitchFamily="34" charset="0"/>
              </a:rPr>
              <a:t>()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This produces the following result- </a:t>
            </a:r>
          </a:p>
          <a:p>
            <a:r>
              <a:rPr lang="en-US" dirty="0">
                <a:latin typeface="Verdana" panose="020B0604030504040204" pitchFamily="34" charset="0"/>
                <a:ea typeface="Verdana" panose="020B0604030504040204" pitchFamily="34" charset="0"/>
              </a:rPr>
              <a:t>Read String is : Python is Current file position : 10 </a:t>
            </a:r>
          </a:p>
          <a:p>
            <a:r>
              <a:rPr lang="en-US" dirty="0">
                <a:latin typeface="Verdana" panose="020B0604030504040204" pitchFamily="34" charset="0"/>
                <a:ea typeface="Verdana" panose="020B0604030504040204" pitchFamily="34" charset="0"/>
              </a:rPr>
              <a:t>Again read String is : Python is </a:t>
            </a:r>
          </a:p>
        </p:txBody>
      </p:sp>
    </p:spTree>
    <p:extLst>
      <p:ext uri="{BB962C8B-B14F-4D97-AF65-F5344CB8AC3E}">
        <p14:creationId xmlns:p14="http://schemas.microsoft.com/office/powerpoint/2010/main" val="7119636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206062"/>
            <a:ext cx="11578107" cy="6516710"/>
          </a:xfrm>
        </p:spPr>
        <p:txBody>
          <a:bodyPr>
            <a:normAutofit/>
          </a:bodyPr>
          <a:lstStyle/>
          <a:p>
            <a:r>
              <a:rPr lang="en-US" b="1" dirty="0">
                <a:latin typeface="Verdana" panose="020B0604030504040204" pitchFamily="34" charset="0"/>
                <a:ea typeface="Verdana" panose="020B0604030504040204" pitchFamily="34" charset="0"/>
              </a:rPr>
              <a:t>Renaming and Deleting Files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Python </a:t>
            </a:r>
            <a:r>
              <a:rPr lang="en-US" b="1" dirty="0" err="1">
                <a:latin typeface="Verdana" panose="020B0604030504040204" pitchFamily="34" charset="0"/>
                <a:ea typeface="Verdana" panose="020B0604030504040204" pitchFamily="34" charset="0"/>
              </a:rPr>
              <a:t>os</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module provides methods that help you perform file-processing operations, such as renaming and deleting files. </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The rename()Method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rename() method takes two arguments, the current filename and the new filename.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os.rename</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current_file_name</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new_file_name</a:t>
            </a:r>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an example to rename an existing file </a:t>
            </a:r>
            <a:r>
              <a:rPr lang="en-US" i="1" dirty="0">
                <a:latin typeface="Verdana" panose="020B0604030504040204" pitchFamily="34" charset="0"/>
                <a:ea typeface="Verdana" panose="020B0604030504040204" pitchFamily="34" charset="0"/>
              </a:rPr>
              <a:t>test1.txt</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import </a:t>
            </a:r>
            <a:r>
              <a:rPr lang="en-US" dirty="0" err="1">
                <a:latin typeface="Verdana" panose="020B0604030504040204" pitchFamily="34" charset="0"/>
                <a:ea typeface="Verdana" panose="020B0604030504040204" pitchFamily="34" charset="0"/>
              </a:rPr>
              <a:t>os</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Rename a file from test1.txt to test2.txt </a:t>
            </a:r>
            <a:r>
              <a:rPr lang="en-US" dirty="0" err="1">
                <a:latin typeface="Verdana" panose="020B0604030504040204" pitchFamily="34" charset="0"/>
                <a:ea typeface="Verdana" panose="020B0604030504040204" pitchFamily="34" charset="0"/>
              </a:rPr>
              <a:t>os.rename</a:t>
            </a:r>
            <a:r>
              <a:rPr lang="en-US" dirty="0">
                <a:latin typeface="Verdana" panose="020B0604030504040204" pitchFamily="34" charset="0"/>
                <a:ea typeface="Verdana" panose="020B0604030504040204" pitchFamily="34" charset="0"/>
              </a:rPr>
              <a:t>( "test1.txt", "test2.txt" )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75060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b="1" dirty="0">
                <a:latin typeface="Verdana" panose="020B0604030504040204" pitchFamily="34" charset="0"/>
                <a:ea typeface="Verdana" panose="020B0604030504040204" pitchFamily="34" charset="0"/>
              </a:rPr>
              <a:t>The remove()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You can use the remove() method to delete files by supplying the name of the file to be deleted as the argument.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os.remove</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file_name</a:t>
            </a:r>
            <a:r>
              <a:rPr lang="en-US" dirty="0">
                <a:latin typeface="Verdana" panose="020B0604030504040204" pitchFamily="34" charset="0"/>
                <a:ea typeface="Verdana" panose="020B0604030504040204" pitchFamily="34" charset="0"/>
              </a:rPr>
              <a:t>) </a:t>
            </a: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an example to delete an existing file test2.txt</a:t>
            </a:r>
            <a:r>
              <a:rPr lang="en-US" i="1" dirty="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import </a:t>
            </a:r>
            <a:r>
              <a:rPr lang="en-US" dirty="0" err="1">
                <a:latin typeface="Verdana" panose="020B0604030504040204" pitchFamily="34" charset="0"/>
                <a:ea typeface="Verdana" panose="020B0604030504040204" pitchFamily="34" charset="0"/>
              </a:rPr>
              <a:t>os</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Delete file test2.txt </a:t>
            </a:r>
            <a:r>
              <a:rPr lang="en-US" dirty="0" err="1">
                <a:latin typeface="Verdana" panose="020B0604030504040204" pitchFamily="34" charset="0"/>
                <a:ea typeface="Verdana" panose="020B0604030504040204" pitchFamily="34" charset="0"/>
              </a:rPr>
              <a:t>os.remove</a:t>
            </a:r>
            <a:r>
              <a:rPr lang="en-US" dirty="0">
                <a:latin typeface="Verdana" panose="020B0604030504040204" pitchFamily="34" charset="0"/>
                <a:ea typeface="Verdana" panose="020B0604030504040204" pitchFamily="34" charset="0"/>
              </a:rPr>
              <a:t>("text2.txt") </a:t>
            </a:r>
          </a:p>
        </p:txBody>
      </p:sp>
    </p:spTree>
    <p:extLst>
      <p:ext uri="{BB962C8B-B14F-4D97-AF65-F5344CB8AC3E}">
        <p14:creationId xmlns:p14="http://schemas.microsoft.com/office/powerpoint/2010/main" val="27855926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206062"/>
            <a:ext cx="11565228" cy="6516710"/>
          </a:xfrm>
        </p:spPr>
        <p:txBody>
          <a:bodyPr/>
          <a:lstStyle/>
          <a:p>
            <a:r>
              <a:rPr lang="en-US" b="1" dirty="0">
                <a:latin typeface="Verdana" panose="020B0604030504040204" pitchFamily="34" charset="0"/>
                <a:ea typeface="Verdana" panose="020B0604030504040204" pitchFamily="34" charset="0"/>
              </a:rPr>
              <a:t>Directories :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All files are contained within various directories, and Python has no problem handling these too. </a:t>
            </a:r>
          </a:p>
          <a:p>
            <a:r>
              <a:rPr lang="en-US" dirty="0">
                <a:latin typeface="Verdana" panose="020B0604030504040204" pitchFamily="34" charset="0"/>
                <a:ea typeface="Verdana" panose="020B0604030504040204" pitchFamily="34" charset="0"/>
              </a:rPr>
              <a:t>The </a:t>
            </a:r>
            <a:r>
              <a:rPr lang="en-US" b="1" dirty="0" err="1">
                <a:latin typeface="Verdana" panose="020B0604030504040204" pitchFamily="34" charset="0"/>
                <a:ea typeface="Verdana" panose="020B0604030504040204" pitchFamily="34" charset="0"/>
              </a:rPr>
              <a:t>os</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module has several methods that help you create, remove, and change directories</a:t>
            </a:r>
            <a:r>
              <a:rPr lang="en-US" dirty="0"/>
              <a:t>.</a:t>
            </a:r>
          </a:p>
          <a:p>
            <a:r>
              <a:rPr lang="en-US" dirty="0"/>
              <a:t> </a:t>
            </a:r>
          </a:p>
          <a:p>
            <a:r>
              <a:rPr lang="en-US" b="1" dirty="0">
                <a:latin typeface="Verdana" panose="020B0604030504040204" pitchFamily="34" charset="0"/>
                <a:ea typeface="Verdana" panose="020B0604030504040204" pitchFamily="34" charset="0"/>
              </a:rPr>
              <a:t>The </a:t>
            </a:r>
            <a:r>
              <a:rPr lang="en-US" b="1" dirty="0" err="1">
                <a:latin typeface="Verdana" panose="020B0604030504040204" pitchFamily="34" charset="0"/>
                <a:ea typeface="Verdana" panose="020B0604030504040204" pitchFamily="34" charset="0"/>
              </a:rPr>
              <a:t>mkdir</a:t>
            </a:r>
            <a:r>
              <a:rPr lang="en-US" b="1" dirty="0">
                <a:latin typeface="Verdana" panose="020B0604030504040204" pitchFamily="34" charset="0"/>
                <a:ea typeface="Verdana" panose="020B0604030504040204" pitchFamily="34" charset="0"/>
              </a:rPr>
              <a:t>()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You can use the </a:t>
            </a:r>
            <a:r>
              <a:rPr lang="en-US" dirty="0" err="1">
                <a:latin typeface="Verdana" panose="020B0604030504040204" pitchFamily="34" charset="0"/>
                <a:ea typeface="Verdana" panose="020B0604030504040204" pitchFamily="34" charset="0"/>
              </a:rPr>
              <a:t>mkdir</a:t>
            </a:r>
            <a:r>
              <a:rPr lang="en-US" dirty="0">
                <a:latin typeface="Verdana" panose="020B0604030504040204" pitchFamily="34" charset="0"/>
                <a:ea typeface="Verdana" panose="020B0604030504040204" pitchFamily="34" charset="0"/>
              </a:rPr>
              <a:t>() method of the </a:t>
            </a:r>
            <a:r>
              <a:rPr lang="en-US" b="1" dirty="0" err="1">
                <a:latin typeface="Verdana" panose="020B0604030504040204" pitchFamily="34" charset="0"/>
                <a:ea typeface="Verdana" panose="020B0604030504040204" pitchFamily="34" charset="0"/>
              </a:rPr>
              <a:t>os</a:t>
            </a: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module to create directories in the current directory. You need to supply an argument to this method, which contains the name of the directory to be created. </a:t>
            </a:r>
          </a:p>
          <a:p>
            <a:r>
              <a:rPr lang="en-US" b="1" dirty="0">
                <a:latin typeface="Verdana" panose="020B0604030504040204" pitchFamily="34" charset="0"/>
                <a:ea typeface="Verdana" panose="020B0604030504040204" pitchFamily="34" charset="0"/>
              </a:rPr>
              <a:t>Syntax </a:t>
            </a:r>
          </a:p>
          <a:p>
            <a:r>
              <a:rPr lang="en-US" dirty="0" err="1">
                <a:latin typeface="Verdana" panose="020B0604030504040204" pitchFamily="34" charset="0"/>
                <a:ea typeface="Verdana" panose="020B0604030504040204" pitchFamily="34" charset="0"/>
              </a:rPr>
              <a:t>os.mkdir</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newdir</a:t>
            </a:r>
            <a:r>
              <a:rPr lang="en-US" dirty="0">
                <a:latin typeface="Verdana" panose="020B0604030504040204" pitchFamily="34" charset="0"/>
                <a:ea typeface="Verdana" panose="020B0604030504040204" pitchFamily="34" charset="0"/>
              </a:rPr>
              <a:t>")</a:t>
            </a:r>
          </a:p>
          <a:p>
            <a:endParaRPr lang="en-US" dirty="0">
              <a:latin typeface="Verdana" panose="020B0604030504040204" pitchFamily="34" charset="0"/>
              <a:ea typeface="Verdana" panose="020B0604030504040204" pitchFamily="34" charset="0"/>
            </a:endParaRPr>
          </a:p>
          <a:p>
            <a:r>
              <a:rPr lang="en-US" dirty="0"/>
              <a:t>#!/</a:t>
            </a:r>
            <a:r>
              <a:rPr lang="en-US" dirty="0" err="1"/>
              <a:t>usr</a:t>
            </a:r>
            <a:r>
              <a:rPr lang="en-US" dirty="0"/>
              <a:t>/bin/python3 import </a:t>
            </a:r>
            <a:r>
              <a:rPr lang="en-US" dirty="0" err="1"/>
              <a:t>os</a:t>
            </a:r>
            <a:r>
              <a:rPr lang="en-US" dirty="0"/>
              <a:t> </a:t>
            </a:r>
          </a:p>
          <a:p>
            <a:r>
              <a:rPr lang="en-US" dirty="0"/>
              <a:t># Create a directory "test" </a:t>
            </a:r>
            <a:r>
              <a:rPr lang="en-US" dirty="0" err="1"/>
              <a:t>os.mkdir</a:t>
            </a:r>
            <a:r>
              <a:rPr lang="en-US" dirty="0"/>
              <a:t>("test")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530266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167425"/>
            <a:ext cx="11629622" cy="6555347"/>
          </a:xfrm>
        </p:spPr>
        <p:txBody>
          <a:bodyPr>
            <a:normAutofit/>
          </a:bodyPr>
          <a:lstStyle/>
          <a:p>
            <a:endParaRPr lang="en-US" b="1"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The </a:t>
            </a:r>
            <a:r>
              <a:rPr lang="en-US" b="1" dirty="0" err="1">
                <a:latin typeface="Verdana" panose="020B0604030504040204" pitchFamily="34" charset="0"/>
                <a:ea typeface="Verdana" panose="020B0604030504040204" pitchFamily="34" charset="0"/>
              </a:rPr>
              <a:t>chdir</a:t>
            </a:r>
            <a:r>
              <a:rPr lang="en-US" b="1" dirty="0">
                <a:latin typeface="Verdana" panose="020B0604030504040204" pitchFamily="34" charset="0"/>
                <a:ea typeface="Verdana" panose="020B0604030504040204" pitchFamily="34" charset="0"/>
              </a:rPr>
              <a:t>()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You can use the </a:t>
            </a:r>
            <a:r>
              <a:rPr lang="en-US" dirty="0" err="1">
                <a:latin typeface="Verdana" panose="020B0604030504040204" pitchFamily="34" charset="0"/>
                <a:ea typeface="Verdana" panose="020B0604030504040204" pitchFamily="34" charset="0"/>
              </a:rPr>
              <a:t>chdir</a:t>
            </a:r>
            <a:r>
              <a:rPr lang="en-US" dirty="0">
                <a:latin typeface="Verdana" panose="020B0604030504040204" pitchFamily="34" charset="0"/>
                <a:ea typeface="Verdana" panose="020B0604030504040204" pitchFamily="34" charset="0"/>
              </a:rPr>
              <a:t>() method to change the current directory. </a:t>
            </a:r>
          </a:p>
          <a:p>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chdir</a:t>
            </a:r>
            <a:r>
              <a:rPr lang="en-US" dirty="0">
                <a:latin typeface="Verdana" panose="020B0604030504040204" pitchFamily="34" charset="0"/>
                <a:ea typeface="Verdana" panose="020B0604030504040204" pitchFamily="34" charset="0"/>
              </a:rPr>
              <a:t>() method takes an argument, which is the name of the directory that you want to make the current directory. </a:t>
            </a:r>
          </a:p>
          <a:p>
            <a:pPr marL="0" indent="0">
              <a:buNone/>
            </a:pPr>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err="1">
                <a:latin typeface="Verdana" panose="020B0604030504040204" pitchFamily="34" charset="0"/>
                <a:ea typeface="Verdana" panose="020B0604030504040204" pitchFamily="34" charset="0"/>
              </a:rPr>
              <a:t>os.chdir</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newdir</a:t>
            </a:r>
            <a:r>
              <a:rPr lang="en-US" dirty="0">
                <a:latin typeface="Verdana" panose="020B0604030504040204" pitchFamily="34" charset="0"/>
                <a:ea typeface="Verdana" panose="020B0604030504040204" pitchFamily="34" charset="0"/>
              </a:rPr>
              <a:t>") </a:t>
            </a:r>
          </a:p>
          <a:p>
            <a:r>
              <a:rPr lang="en-US" b="1" dirty="0">
                <a:latin typeface="Verdana" panose="020B0604030504040204" pitchFamily="34" charset="0"/>
                <a:ea typeface="Verdana" panose="020B0604030504040204" pitchFamily="34" charset="0"/>
              </a:rPr>
              <a:t>Example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Following is an example to go into "/home/</a:t>
            </a:r>
            <a:r>
              <a:rPr lang="en-US" dirty="0" err="1">
                <a:latin typeface="Verdana" panose="020B0604030504040204" pitchFamily="34" charset="0"/>
                <a:ea typeface="Verdana" panose="020B0604030504040204" pitchFamily="34" charset="0"/>
              </a:rPr>
              <a:t>newdir</a:t>
            </a:r>
            <a:r>
              <a:rPr lang="en-US" dirty="0">
                <a:latin typeface="Verdana" panose="020B0604030504040204" pitchFamily="34" charset="0"/>
                <a:ea typeface="Verdana" panose="020B0604030504040204" pitchFamily="34" charset="0"/>
              </a:rPr>
              <a:t>" directory- </a:t>
            </a: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import </a:t>
            </a:r>
            <a:r>
              <a:rPr lang="en-US" dirty="0" err="1">
                <a:latin typeface="Verdana" panose="020B0604030504040204" pitchFamily="34" charset="0"/>
                <a:ea typeface="Verdana" panose="020B0604030504040204" pitchFamily="34" charset="0"/>
              </a:rPr>
              <a:t>os</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Changing a directory to "/home/</a:t>
            </a:r>
            <a:r>
              <a:rPr lang="en-US" dirty="0" err="1">
                <a:latin typeface="Verdana" panose="020B0604030504040204" pitchFamily="34" charset="0"/>
                <a:ea typeface="Verdana" panose="020B0604030504040204" pitchFamily="34" charset="0"/>
              </a:rPr>
              <a:t>newdir</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os.chdir</a:t>
            </a:r>
            <a:r>
              <a:rPr lang="en-US" dirty="0">
                <a:latin typeface="Verdana" panose="020B0604030504040204" pitchFamily="34" charset="0"/>
                <a:ea typeface="Verdana" panose="020B0604030504040204" pitchFamily="34" charset="0"/>
              </a:rPr>
              <a:t>("/home/</a:t>
            </a:r>
            <a:r>
              <a:rPr lang="en-US" dirty="0" err="1">
                <a:latin typeface="Verdana" panose="020B0604030504040204" pitchFamily="34" charset="0"/>
                <a:ea typeface="Verdana" panose="020B0604030504040204" pitchFamily="34" charset="0"/>
              </a:rPr>
              <a:t>newdir</a:t>
            </a:r>
            <a:r>
              <a:rPr lang="en-US"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317827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latin typeface="Verdana" panose="020B0604030504040204" pitchFamily="34" charset="0"/>
                <a:ea typeface="Verdana" panose="020B0604030504040204" pitchFamily="34" charset="0"/>
              </a:rPr>
              <a:t>The </a:t>
            </a:r>
            <a:r>
              <a:rPr lang="en-US" b="1" dirty="0" err="1">
                <a:latin typeface="Verdana" panose="020B0604030504040204" pitchFamily="34" charset="0"/>
                <a:ea typeface="Verdana" panose="020B0604030504040204" pitchFamily="34" charset="0"/>
              </a:rPr>
              <a:t>getcwd</a:t>
            </a:r>
            <a:r>
              <a:rPr lang="en-US" b="1" dirty="0">
                <a:latin typeface="Verdana" panose="020B0604030504040204" pitchFamily="34" charset="0"/>
                <a:ea typeface="Verdana" panose="020B0604030504040204" pitchFamily="34" charset="0"/>
              </a:rPr>
              <a:t>()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getcwd</a:t>
            </a:r>
            <a:r>
              <a:rPr lang="en-US" dirty="0">
                <a:latin typeface="Verdana" panose="020B0604030504040204" pitchFamily="34" charset="0"/>
                <a:ea typeface="Verdana" panose="020B0604030504040204" pitchFamily="34" charset="0"/>
              </a:rPr>
              <a:t>() method displays the current working directory. </a:t>
            </a:r>
          </a:p>
          <a:p>
            <a:r>
              <a:rPr lang="en-US" b="1" dirty="0">
                <a:latin typeface="Verdana" panose="020B0604030504040204" pitchFamily="34" charset="0"/>
                <a:ea typeface="Verdana" panose="020B0604030504040204" pitchFamily="34" charset="0"/>
              </a:rPr>
              <a:t>Syntax :</a:t>
            </a:r>
          </a:p>
          <a:p>
            <a:r>
              <a:rPr lang="en-US" dirty="0" err="1">
                <a:latin typeface="Verdana" panose="020B0604030504040204" pitchFamily="34" charset="0"/>
                <a:ea typeface="Verdana" panose="020B0604030504040204" pitchFamily="34" charset="0"/>
              </a:rPr>
              <a:t>os.getcwd</a:t>
            </a:r>
            <a:r>
              <a:rPr lang="en-US" dirty="0">
                <a:latin typeface="Verdana" panose="020B0604030504040204" pitchFamily="34" charset="0"/>
                <a:ea typeface="Verdana" panose="020B0604030504040204" pitchFamily="34" charset="0"/>
              </a:rPr>
              <a:t>()</a:t>
            </a:r>
          </a:p>
          <a:p>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usr</a:t>
            </a:r>
            <a:r>
              <a:rPr lang="en-US" dirty="0">
                <a:latin typeface="Verdana" panose="020B0604030504040204" pitchFamily="34" charset="0"/>
                <a:ea typeface="Verdana" panose="020B0604030504040204" pitchFamily="34" charset="0"/>
              </a:rPr>
              <a:t>/bin/python3 import </a:t>
            </a:r>
            <a:r>
              <a:rPr lang="en-US" dirty="0" err="1">
                <a:latin typeface="Verdana" panose="020B0604030504040204" pitchFamily="34" charset="0"/>
                <a:ea typeface="Verdana" panose="020B0604030504040204" pitchFamily="34" charset="0"/>
              </a:rPr>
              <a:t>os</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This would give location of the current directory </a:t>
            </a:r>
            <a:r>
              <a:rPr lang="en-US" dirty="0" err="1">
                <a:latin typeface="Verdana" panose="020B0604030504040204" pitchFamily="34" charset="0"/>
                <a:ea typeface="Verdana" panose="020B0604030504040204" pitchFamily="34" charset="0"/>
              </a:rPr>
              <a:t>os.getcwd</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a:t>
            </a:r>
          </a:p>
          <a:p>
            <a:r>
              <a:rPr lang="en-US" b="1" dirty="0">
                <a:latin typeface="Verdana" panose="020B0604030504040204" pitchFamily="34" charset="0"/>
                <a:ea typeface="Verdana" panose="020B0604030504040204" pitchFamily="34" charset="0"/>
              </a:rPr>
              <a:t>The </a:t>
            </a:r>
            <a:r>
              <a:rPr lang="en-US" b="1" dirty="0" err="1">
                <a:latin typeface="Verdana" panose="020B0604030504040204" pitchFamily="34" charset="0"/>
                <a:ea typeface="Verdana" panose="020B0604030504040204" pitchFamily="34" charset="0"/>
              </a:rPr>
              <a:t>rmdir</a:t>
            </a:r>
            <a:r>
              <a:rPr lang="en-US" b="1" dirty="0">
                <a:latin typeface="Verdana" panose="020B0604030504040204" pitchFamily="34" charset="0"/>
                <a:ea typeface="Verdana" panose="020B0604030504040204" pitchFamily="34" charset="0"/>
              </a:rPr>
              <a:t>() Method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 </a:t>
            </a:r>
            <a:r>
              <a:rPr lang="en-US" dirty="0" err="1">
                <a:latin typeface="Verdana" panose="020B0604030504040204" pitchFamily="34" charset="0"/>
                <a:ea typeface="Verdana" panose="020B0604030504040204" pitchFamily="34" charset="0"/>
              </a:rPr>
              <a:t>rmdir</a:t>
            </a:r>
            <a:r>
              <a:rPr lang="en-US" dirty="0">
                <a:latin typeface="Verdana" panose="020B0604030504040204" pitchFamily="34" charset="0"/>
                <a:ea typeface="Verdana" panose="020B0604030504040204" pitchFamily="34" charset="0"/>
              </a:rPr>
              <a:t>() method deletes the directory, which is passed as an argument in the method. Before removing a directory, all the contents in it should </a:t>
            </a:r>
            <a:r>
              <a:rPr lang="en-US" dirty="0" err="1">
                <a:latin typeface="Verdana" panose="020B0604030504040204" pitchFamily="34" charset="0"/>
                <a:ea typeface="Verdana" panose="020B0604030504040204" pitchFamily="34" charset="0"/>
              </a:rPr>
              <a:t>beremoved</a:t>
            </a:r>
            <a:r>
              <a:rPr lang="en-US" dirty="0">
                <a:latin typeface="Verdana" panose="020B0604030504040204" pitchFamily="34" charset="0"/>
                <a:ea typeface="Verdana" panose="020B0604030504040204" pitchFamily="34" charset="0"/>
              </a:rPr>
              <a:t>. </a:t>
            </a:r>
          </a:p>
          <a:p>
            <a:r>
              <a:rPr lang="en-US" b="1" dirty="0">
                <a:latin typeface="Verdana" panose="020B0604030504040204" pitchFamily="34" charset="0"/>
                <a:ea typeface="Verdana" panose="020B0604030504040204" pitchFamily="34" charset="0"/>
              </a:rPr>
              <a:t>Syntax :</a:t>
            </a:r>
          </a:p>
          <a:p>
            <a:r>
              <a:rPr lang="en-US" dirty="0" err="1">
                <a:latin typeface="Verdana" panose="020B0604030504040204" pitchFamily="34" charset="0"/>
                <a:ea typeface="Verdana" panose="020B0604030504040204" pitchFamily="34" charset="0"/>
              </a:rPr>
              <a:t>os.rmdir</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dirname</a:t>
            </a:r>
            <a:r>
              <a:rPr lang="en-US" dirty="0">
                <a:latin typeface="Verdana" panose="020B0604030504040204" pitchFamily="34" charset="0"/>
                <a:ea typeface="Verdana" panose="020B0604030504040204" pitchFamily="34" charset="0"/>
              </a:rPr>
              <a:t>')</a:t>
            </a:r>
          </a:p>
          <a:p>
            <a:r>
              <a:rPr lang="en-US" dirty="0">
                <a:latin typeface="Verdana" panose="020B0604030504040204" pitchFamily="34" charset="0"/>
                <a:ea typeface="Verdana" panose="020B0604030504040204" pitchFamily="34" charset="0"/>
              </a:rPr>
              <a:t>import </a:t>
            </a:r>
            <a:r>
              <a:rPr lang="en-US" dirty="0" err="1">
                <a:latin typeface="Verdana" panose="020B0604030504040204" pitchFamily="34" charset="0"/>
                <a:ea typeface="Verdana" panose="020B0604030504040204" pitchFamily="34" charset="0"/>
              </a:rPr>
              <a:t>os</a:t>
            </a:r>
            <a:r>
              <a:rPr lang="en-US" dirty="0">
                <a:latin typeface="Verdana" panose="020B0604030504040204" pitchFamily="34" charset="0"/>
                <a:ea typeface="Verdana" panose="020B0604030504040204" pitchFamily="34" charset="0"/>
              </a:rPr>
              <a:t> </a:t>
            </a:r>
          </a:p>
          <a:p>
            <a:r>
              <a:rPr lang="en-US" dirty="0">
                <a:latin typeface="Verdana" panose="020B0604030504040204" pitchFamily="34" charset="0"/>
                <a:ea typeface="Verdana" panose="020B0604030504040204" pitchFamily="34" charset="0"/>
              </a:rPr>
              <a:t># This would remove "/</a:t>
            </a:r>
            <a:r>
              <a:rPr lang="en-US" dirty="0" err="1">
                <a:latin typeface="Verdana" panose="020B0604030504040204" pitchFamily="34" charset="0"/>
                <a:ea typeface="Verdana" panose="020B0604030504040204" pitchFamily="34" charset="0"/>
              </a:rPr>
              <a:t>tmp</a:t>
            </a:r>
            <a:r>
              <a:rPr lang="en-US" dirty="0">
                <a:latin typeface="Verdana" panose="020B0604030504040204" pitchFamily="34" charset="0"/>
                <a:ea typeface="Verdana" panose="020B0604030504040204" pitchFamily="34" charset="0"/>
              </a:rPr>
              <a:t>/test" directory. </a:t>
            </a:r>
          </a:p>
          <a:p>
            <a:r>
              <a:rPr lang="en-US" dirty="0" err="1">
                <a:latin typeface="Verdana" panose="020B0604030504040204" pitchFamily="34" charset="0"/>
                <a:ea typeface="Verdana" panose="020B0604030504040204" pitchFamily="34" charset="0"/>
              </a:rPr>
              <a:t>os.rmdir</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tmp</a:t>
            </a:r>
            <a:r>
              <a:rPr lang="en-US" dirty="0">
                <a:latin typeface="Verdana" panose="020B0604030504040204" pitchFamily="34" charset="0"/>
                <a:ea typeface="Verdana" panose="020B0604030504040204" pitchFamily="34" charset="0"/>
              </a:rPr>
              <a:t>/test" ) </a:t>
            </a:r>
          </a:p>
        </p:txBody>
      </p:sp>
    </p:spTree>
    <p:extLst>
      <p:ext uri="{BB962C8B-B14F-4D97-AF65-F5344CB8AC3E}">
        <p14:creationId xmlns:p14="http://schemas.microsoft.com/office/powerpoint/2010/main" val="3148050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180304"/>
            <a:ext cx="11642501" cy="6542468"/>
          </a:xfrm>
        </p:spPr>
        <p:txBody>
          <a:bodyPr/>
          <a:lstStyle/>
          <a:p>
            <a:r>
              <a:rPr lang="en-US" sz="2000" b="1" u="sng" dirty="0">
                <a:latin typeface="Verdana" panose="020B0604030504040204" pitchFamily="34" charset="0"/>
                <a:ea typeface="Verdana" panose="020B0604030504040204" pitchFamily="34" charset="0"/>
              </a:rPr>
              <a:t>Exceptions :</a:t>
            </a:r>
          </a:p>
          <a:p>
            <a:r>
              <a:rPr lang="en-US" dirty="0">
                <a:latin typeface="Verdana" panose="020B0604030504040204" pitchFamily="34" charset="0"/>
                <a:ea typeface="Verdana" panose="020B0604030504040204" pitchFamily="34" charset="0"/>
              </a:rPr>
              <a:t>An exception is an event, which occurs during the execution of a program that disrupts the normal flow of the program's instructions. In general, when a Python script encounters a situation that it cannot cope with, it raises an exception. An exception is a Python object that represents an error. </a:t>
            </a:r>
          </a:p>
          <a:p>
            <a:r>
              <a:rPr lang="en-US" dirty="0">
                <a:latin typeface="Verdana" panose="020B0604030504040204" pitchFamily="34" charset="0"/>
                <a:ea typeface="Verdana" panose="020B0604030504040204" pitchFamily="34" charset="0"/>
              </a:rPr>
              <a:t>When a Python script raises an exception, it must either handle the exception immediately otherwise it terminates and quits. </a:t>
            </a:r>
          </a:p>
          <a:p>
            <a:r>
              <a:rPr lang="en-US" dirty="0">
                <a:solidFill>
                  <a:srgbClr val="FF0000"/>
                </a:solidFill>
                <a:latin typeface="Verdana" panose="020B0604030504040204" pitchFamily="34" charset="0"/>
                <a:ea typeface="Verdana" panose="020B0604030504040204" pitchFamily="34" charset="0"/>
              </a:rPr>
              <a:t>Python provides two types of exceptions i.e. 1)built-in 2)user defined </a:t>
            </a:r>
            <a:endParaRPr lang="en-US" dirty="0">
              <a:latin typeface="Verdana" panose="020B0604030504040204" pitchFamily="34" charset="0"/>
              <a:ea typeface="Verdana" panose="020B0604030504040204" pitchFamily="34" charset="0"/>
            </a:endParaRPr>
          </a:p>
          <a:p>
            <a:r>
              <a:rPr lang="en-US" b="1" dirty="0"/>
              <a:t>Built-in Exceptions </a:t>
            </a:r>
          </a:p>
          <a:p>
            <a:r>
              <a:rPr lang="en-US" b="1" dirty="0"/>
              <a:t>: </a:t>
            </a:r>
            <a:endParaRPr lang="en-US"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506828" y="3296992"/>
            <a:ext cx="8842823" cy="3425780"/>
          </a:xfrm>
          <a:prstGeom prst="rect">
            <a:avLst/>
          </a:prstGeom>
        </p:spPr>
      </p:pic>
    </p:spTree>
    <p:extLst>
      <p:ext uri="{BB962C8B-B14F-4D97-AF65-F5344CB8AC3E}">
        <p14:creationId xmlns:p14="http://schemas.microsoft.com/office/powerpoint/2010/main" val="389898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latin typeface="Verdana" panose="020B0604030504040204" pitchFamily="34" charset="0"/>
                <a:ea typeface="Verdana" panose="020B0604030504040204" pitchFamily="34" charset="0"/>
              </a:rPr>
              <a:t>With the slice operator we can update several elements at once: </a:t>
            </a:r>
          </a:p>
          <a:p>
            <a:r>
              <a:rPr lang="pt-BR" dirty="0"/>
              <a:t>&gt;&gt;&gt; a_list = ["a", "b", "c", "d", "e", "f"] </a:t>
            </a:r>
          </a:p>
          <a:p>
            <a:r>
              <a:rPr lang="en-US" dirty="0"/>
              <a:t>&gt;&gt;&gt; </a:t>
            </a:r>
            <a:r>
              <a:rPr lang="en-US" dirty="0" err="1"/>
              <a:t>a_list</a:t>
            </a:r>
            <a:r>
              <a:rPr lang="en-US" dirty="0"/>
              <a:t>[1:3] = ["x", "y"] </a:t>
            </a:r>
          </a:p>
          <a:p>
            <a:r>
              <a:rPr lang="en-US" dirty="0"/>
              <a:t>&gt;&gt;&gt; print </a:t>
            </a:r>
            <a:r>
              <a:rPr lang="en-US" dirty="0" err="1"/>
              <a:t>a_list</a:t>
            </a:r>
            <a:r>
              <a:rPr lang="en-US" dirty="0"/>
              <a:t> </a:t>
            </a:r>
          </a:p>
          <a:p>
            <a:r>
              <a:rPr lang="en-US" dirty="0"/>
              <a:t>[’a’, ’x’, ’y’, ’d’, ’e’, ’f’] </a:t>
            </a:r>
          </a:p>
          <a:p>
            <a:endParaRPr lang="en-US" dirty="0"/>
          </a:p>
          <a:p>
            <a:r>
              <a:rPr lang="en-US" b="1" dirty="0">
                <a:latin typeface="Verdana" panose="020B0604030504040204" pitchFamily="34" charset="0"/>
                <a:ea typeface="Verdana" panose="020B0604030504040204" pitchFamily="34" charset="0"/>
              </a:rPr>
              <a:t>We can also remove elements from a list by assigning the empty list to them: </a:t>
            </a:r>
          </a:p>
          <a:p>
            <a:r>
              <a:rPr lang="pt-BR" dirty="0"/>
              <a:t>&gt;&gt;&gt; a_list = ["a", "b", "c", "d", "e", "f"] </a:t>
            </a:r>
          </a:p>
          <a:p>
            <a:r>
              <a:rPr lang="en-US" dirty="0"/>
              <a:t>&gt;&gt;&gt; </a:t>
            </a:r>
            <a:r>
              <a:rPr lang="en-US" dirty="0" err="1"/>
              <a:t>a_list</a:t>
            </a:r>
            <a:r>
              <a:rPr lang="en-US" dirty="0"/>
              <a:t>[1:3] = [] </a:t>
            </a:r>
          </a:p>
          <a:p>
            <a:r>
              <a:rPr lang="en-US" dirty="0"/>
              <a:t>&gt;&gt;&gt; </a:t>
            </a:r>
          </a:p>
          <a:p>
            <a:r>
              <a:rPr lang="en-US" dirty="0"/>
              <a:t>print </a:t>
            </a:r>
            <a:r>
              <a:rPr lang="en-US" dirty="0" err="1"/>
              <a:t>a_list</a:t>
            </a:r>
            <a:r>
              <a:rPr lang="en-US" dirty="0"/>
              <a:t> [’a’, </a:t>
            </a:r>
          </a:p>
          <a:p>
            <a:r>
              <a:rPr lang="en-US" dirty="0"/>
              <a:t>’d’, </a:t>
            </a:r>
          </a:p>
          <a:p>
            <a:r>
              <a:rPr lang="en-US" dirty="0"/>
              <a:t>’e’, </a:t>
            </a:r>
          </a:p>
          <a:p>
            <a:r>
              <a:rPr lang="en-US" dirty="0"/>
              <a:t>’f’] </a:t>
            </a:r>
          </a:p>
        </p:txBody>
      </p:sp>
    </p:spTree>
    <p:extLst>
      <p:ext uri="{BB962C8B-B14F-4D97-AF65-F5344CB8AC3E}">
        <p14:creationId xmlns:p14="http://schemas.microsoft.com/office/powerpoint/2010/main" val="2150549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684609" y="214793"/>
            <a:ext cx="10139229" cy="1304914"/>
          </a:xfrm>
          <a:prstGeom prst="rect">
            <a:avLst/>
          </a:prstGeom>
        </p:spPr>
      </p:pic>
      <p:pic>
        <p:nvPicPr>
          <p:cNvPr id="4" name="Picture 3"/>
          <p:cNvPicPr>
            <a:picLocks noChangeAspect="1"/>
          </p:cNvPicPr>
          <p:nvPr/>
        </p:nvPicPr>
        <p:blipFill>
          <a:blip r:embed="rId3"/>
          <a:stretch>
            <a:fillRect/>
          </a:stretch>
        </p:blipFill>
        <p:spPr>
          <a:xfrm>
            <a:off x="684610" y="1519706"/>
            <a:ext cx="10139229" cy="5177307"/>
          </a:xfrm>
          <a:prstGeom prst="rect">
            <a:avLst/>
          </a:prstGeom>
        </p:spPr>
      </p:pic>
    </p:spTree>
    <p:extLst>
      <p:ext uri="{BB962C8B-B14F-4D97-AF65-F5344CB8AC3E}">
        <p14:creationId xmlns:p14="http://schemas.microsoft.com/office/powerpoint/2010/main" val="7665032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223269" y="228310"/>
            <a:ext cx="9376043" cy="6481583"/>
          </a:xfrm>
          <a:prstGeom prst="rect">
            <a:avLst/>
          </a:prstGeom>
        </p:spPr>
      </p:pic>
    </p:spTree>
    <p:extLst>
      <p:ext uri="{BB962C8B-B14F-4D97-AF65-F5344CB8AC3E}">
        <p14:creationId xmlns:p14="http://schemas.microsoft.com/office/powerpoint/2010/main" val="16373743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84089" y="353263"/>
            <a:ext cx="10800835" cy="1784629"/>
          </a:xfrm>
          <a:prstGeom prst="rect">
            <a:avLst/>
          </a:prstGeom>
        </p:spPr>
      </p:pic>
      <p:pic>
        <p:nvPicPr>
          <p:cNvPr id="4" name="Picture 3"/>
          <p:cNvPicPr>
            <a:picLocks noChangeAspect="1"/>
          </p:cNvPicPr>
          <p:nvPr/>
        </p:nvPicPr>
        <p:blipFill>
          <a:blip r:embed="rId3"/>
          <a:stretch>
            <a:fillRect/>
          </a:stretch>
        </p:blipFill>
        <p:spPr>
          <a:xfrm>
            <a:off x="584089" y="2279558"/>
            <a:ext cx="10981139" cy="4185635"/>
          </a:xfrm>
          <a:prstGeom prst="rect">
            <a:avLst/>
          </a:prstGeom>
        </p:spPr>
      </p:pic>
    </p:spTree>
    <p:extLst>
      <p:ext uri="{BB962C8B-B14F-4D97-AF65-F5344CB8AC3E}">
        <p14:creationId xmlns:p14="http://schemas.microsoft.com/office/powerpoint/2010/main" val="1994149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206062"/>
            <a:ext cx="11513712" cy="6516710"/>
          </a:xfrm>
        </p:spPr>
        <p:txBody>
          <a:bodyPr/>
          <a:lstStyle/>
          <a:p>
            <a:r>
              <a:rPr lang="en-US" b="1" dirty="0">
                <a:latin typeface="Verdana" panose="020B0604030504040204" pitchFamily="34" charset="0"/>
                <a:ea typeface="Verdana" panose="020B0604030504040204" pitchFamily="34" charset="0"/>
              </a:rPr>
              <a:t>Handling Exceptions :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If you have some </a:t>
            </a:r>
            <a:r>
              <a:rPr lang="en-US" i="1" dirty="0">
                <a:latin typeface="Verdana" panose="020B0604030504040204" pitchFamily="34" charset="0"/>
                <a:ea typeface="Verdana" panose="020B0604030504040204" pitchFamily="34" charset="0"/>
              </a:rPr>
              <a:t>suspicious </a:t>
            </a:r>
            <a:r>
              <a:rPr lang="en-US" dirty="0">
                <a:latin typeface="Verdana" panose="020B0604030504040204" pitchFamily="34" charset="0"/>
                <a:ea typeface="Verdana" panose="020B0604030504040204" pitchFamily="34" charset="0"/>
              </a:rPr>
              <a:t>code that may raise an exception, you can defend your program by placing the suspicious code in a </a:t>
            </a:r>
            <a:r>
              <a:rPr lang="en-US" b="1" dirty="0">
                <a:latin typeface="Verdana" panose="020B0604030504040204" pitchFamily="34" charset="0"/>
                <a:ea typeface="Verdana" panose="020B0604030504040204" pitchFamily="34" charset="0"/>
              </a:rPr>
              <a:t>try: </a:t>
            </a:r>
            <a:r>
              <a:rPr lang="en-US" dirty="0">
                <a:latin typeface="Verdana" panose="020B0604030504040204" pitchFamily="34" charset="0"/>
                <a:ea typeface="Verdana" panose="020B0604030504040204" pitchFamily="34" charset="0"/>
              </a:rPr>
              <a:t>block. After the try: block, include an </a:t>
            </a:r>
            <a:r>
              <a:rPr lang="en-US" b="1" dirty="0">
                <a:latin typeface="Verdana" panose="020B0604030504040204" pitchFamily="34" charset="0"/>
                <a:ea typeface="Verdana" panose="020B0604030504040204" pitchFamily="34" charset="0"/>
              </a:rPr>
              <a:t>except: </a:t>
            </a:r>
            <a:r>
              <a:rPr lang="en-US" dirty="0">
                <a:latin typeface="Verdana" panose="020B0604030504040204" pitchFamily="34" charset="0"/>
                <a:ea typeface="Verdana" panose="020B0604030504040204" pitchFamily="34" charset="0"/>
              </a:rPr>
              <a:t>statement, followed by a block of code which handles the problem as elegantly as possible. </a:t>
            </a:r>
          </a:p>
          <a:p>
            <a:r>
              <a:rPr lang="en-US" b="1" dirty="0">
                <a:latin typeface="Verdana" panose="020B0604030504040204" pitchFamily="34" charset="0"/>
                <a:ea typeface="Verdana" panose="020B0604030504040204" pitchFamily="34" charset="0"/>
              </a:rPr>
              <a:t>Syntax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Here is simple syntax of</a:t>
            </a:r>
          </a:p>
          <a:p>
            <a:r>
              <a:rPr lang="en-US" dirty="0">
                <a:latin typeface="Verdana" panose="020B0604030504040204" pitchFamily="34" charset="0"/>
                <a:ea typeface="Verdana" panose="020B0604030504040204" pitchFamily="34" charset="0"/>
              </a:rPr>
              <a:t> try....except...else blocks- </a:t>
            </a:r>
          </a:p>
        </p:txBody>
      </p:sp>
      <p:pic>
        <p:nvPicPr>
          <p:cNvPr id="2" name="Picture 1"/>
          <p:cNvPicPr>
            <a:picLocks noChangeAspect="1"/>
          </p:cNvPicPr>
          <p:nvPr/>
        </p:nvPicPr>
        <p:blipFill>
          <a:blip r:embed="rId2"/>
          <a:stretch>
            <a:fillRect/>
          </a:stretch>
        </p:blipFill>
        <p:spPr>
          <a:xfrm>
            <a:off x="1040371" y="2814235"/>
            <a:ext cx="8206660" cy="3547928"/>
          </a:xfrm>
          <a:prstGeom prst="rect">
            <a:avLst/>
          </a:prstGeom>
        </p:spPr>
      </p:pic>
    </p:spTree>
    <p:extLst>
      <p:ext uri="{BB962C8B-B14F-4D97-AF65-F5344CB8AC3E}">
        <p14:creationId xmlns:p14="http://schemas.microsoft.com/office/powerpoint/2010/main" val="26129979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206062"/>
            <a:ext cx="11513712" cy="6516710"/>
          </a:xfrm>
        </p:spPr>
        <p:txBody>
          <a:bodyPr/>
          <a:lstStyle/>
          <a:p>
            <a:r>
              <a:rPr lang="en-US" dirty="0">
                <a:latin typeface="Verdana" panose="020B0604030504040204" pitchFamily="34" charset="0"/>
                <a:ea typeface="Verdana" panose="020B0604030504040204" pitchFamily="34" charset="0"/>
              </a:rPr>
              <a:t>Here are few important points about the above-mentioned syntax- </a:t>
            </a:r>
          </a:p>
          <a:p>
            <a:r>
              <a:rPr lang="en-US" dirty="0">
                <a:latin typeface="Verdana" panose="020B0604030504040204" pitchFamily="34" charset="0"/>
                <a:ea typeface="Verdana" panose="020B0604030504040204" pitchFamily="34" charset="0"/>
              </a:rPr>
              <a:t>• A single try statement can have multiple except statements. This is useful when the try block contains statements that may throw different types of exceptions.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You can also provide a generic except clause, which handles any exception.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After the except clause(s), you can include an else-clause. The code in the else- block executes if the code in the try: block does not raise an exception. </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 The else-block is a good place for code that does not need the try: block's protection. </a:t>
            </a: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14115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dirty="0"/>
              <a:t>Example:</a:t>
            </a:r>
          </a:p>
          <a:p>
            <a:r>
              <a:rPr lang="en-US" dirty="0"/>
              <a:t>#!/</a:t>
            </a:r>
            <a:r>
              <a:rPr lang="en-US" dirty="0" err="1"/>
              <a:t>usr</a:t>
            </a:r>
            <a:r>
              <a:rPr lang="en-US" dirty="0"/>
              <a:t>/bin/python3 </a:t>
            </a:r>
          </a:p>
          <a:p>
            <a:r>
              <a:rPr lang="en-US" dirty="0"/>
              <a:t>try: </a:t>
            </a:r>
          </a:p>
          <a:p>
            <a:r>
              <a:rPr lang="en-US" dirty="0" err="1"/>
              <a:t>fh</a:t>
            </a:r>
            <a:r>
              <a:rPr lang="en-US" dirty="0"/>
              <a:t> = open("</a:t>
            </a:r>
            <a:r>
              <a:rPr lang="en-US" dirty="0" err="1"/>
              <a:t>testfile</a:t>
            </a:r>
            <a:r>
              <a:rPr lang="en-US" dirty="0"/>
              <a:t>", "w") </a:t>
            </a:r>
          </a:p>
          <a:p>
            <a:r>
              <a:rPr lang="en-US" dirty="0" err="1"/>
              <a:t>fh.write</a:t>
            </a:r>
            <a:r>
              <a:rPr lang="en-US" dirty="0"/>
              <a:t>("This is my test file for exception handling!!") </a:t>
            </a:r>
          </a:p>
          <a:p>
            <a:r>
              <a:rPr lang="en-US" dirty="0"/>
              <a:t>except </a:t>
            </a:r>
            <a:r>
              <a:rPr lang="en-US" dirty="0" err="1"/>
              <a:t>IOError</a:t>
            </a:r>
            <a:r>
              <a:rPr lang="en-US" dirty="0"/>
              <a:t>: </a:t>
            </a:r>
          </a:p>
          <a:p>
            <a:r>
              <a:rPr lang="en-US" dirty="0"/>
              <a:t>print ("Error: can\'t find file or read data") </a:t>
            </a:r>
          </a:p>
          <a:p>
            <a:r>
              <a:rPr lang="en-US" dirty="0"/>
              <a:t>else: </a:t>
            </a:r>
          </a:p>
          <a:p>
            <a:r>
              <a:rPr lang="en-US" dirty="0"/>
              <a:t>print ("Written content in the file successfully") </a:t>
            </a:r>
            <a:r>
              <a:rPr lang="en-US" dirty="0" err="1"/>
              <a:t>fh.close</a:t>
            </a:r>
            <a:r>
              <a:rPr lang="en-US" dirty="0"/>
              <a:t>() </a:t>
            </a:r>
          </a:p>
        </p:txBody>
      </p:sp>
    </p:spTree>
    <p:extLst>
      <p:ext uri="{BB962C8B-B14F-4D97-AF65-F5344CB8AC3E}">
        <p14:creationId xmlns:p14="http://schemas.microsoft.com/office/powerpoint/2010/main" val="42068274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normAutofit/>
          </a:bodyPr>
          <a:lstStyle/>
          <a:p>
            <a:r>
              <a:rPr lang="en-US" sz="2000" b="1" dirty="0">
                <a:latin typeface="Verdana" panose="020B0604030504040204" pitchFamily="34" charset="0"/>
                <a:ea typeface="Verdana" panose="020B0604030504040204" pitchFamily="34" charset="0"/>
              </a:rPr>
              <a:t>Exception with Arguments : </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An exception can have an </a:t>
            </a:r>
            <a:r>
              <a:rPr lang="en-US" sz="2000" i="1" dirty="0">
                <a:latin typeface="Verdana" panose="020B0604030504040204" pitchFamily="34" charset="0"/>
                <a:ea typeface="Verdana" panose="020B0604030504040204" pitchFamily="34" charset="0"/>
              </a:rPr>
              <a:t>argument</a:t>
            </a:r>
            <a:r>
              <a:rPr lang="en-US" sz="2000" dirty="0">
                <a:latin typeface="Verdana" panose="020B0604030504040204" pitchFamily="34" charset="0"/>
                <a:ea typeface="Verdana" panose="020B0604030504040204" pitchFamily="34" charset="0"/>
              </a:rPr>
              <a:t>, which is a value that gives additional information about the problem. The contents of the argument vary by exception. You capture an exception's argument by supplying a variable in the except clause as follows- </a:t>
            </a:r>
          </a:p>
          <a:p>
            <a:endParaRPr lang="en-US" sz="2000"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2"/>
          <a:stretch>
            <a:fillRect/>
          </a:stretch>
        </p:blipFill>
        <p:spPr>
          <a:xfrm>
            <a:off x="1625690" y="1998036"/>
            <a:ext cx="8039100" cy="2200477"/>
          </a:xfrm>
          <a:prstGeom prst="rect">
            <a:avLst/>
          </a:prstGeom>
        </p:spPr>
      </p:pic>
      <p:sp>
        <p:nvSpPr>
          <p:cNvPr id="4" name="Rectangle 3"/>
          <p:cNvSpPr/>
          <p:nvPr/>
        </p:nvSpPr>
        <p:spPr>
          <a:xfrm>
            <a:off x="570963" y="4583479"/>
            <a:ext cx="11621037" cy="1754326"/>
          </a:xfrm>
          <a:prstGeom prst="rect">
            <a:avLst/>
          </a:prstGeom>
        </p:spPr>
        <p:txBody>
          <a:bodyPr wrap="square">
            <a:spAutoFit/>
          </a:bodyPr>
          <a:lstStyle/>
          <a:p>
            <a:r>
              <a:rPr lang="en-US" dirty="0">
                <a:solidFill>
                  <a:srgbClr val="000000"/>
                </a:solidFill>
                <a:latin typeface="Verdana" panose="020B0604030504040204" pitchFamily="34" charset="0"/>
                <a:ea typeface="Verdana" panose="020B0604030504040204" pitchFamily="34" charset="0"/>
              </a:rPr>
              <a:t>If you write the code to handle a single exception, you can have a variable follow the name of the exception in the except statement. If you are trapping multiple exceptions, you can have a variable follow the tuple of the exception. </a:t>
            </a:r>
          </a:p>
          <a:p>
            <a:r>
              <a:rPr lang="en-US" dirty="0">
                <a:solidFill>
                  <a:srgbClr val="000000"/>
                </a:solidFill>
                <a:latin typeface="Verdana" panose="020B0604030504040204" pitchFamily="34" charset="0"/>
                <a:ea typeface="Verdana" panose="020B0604030504040204" pitchFamily="34" charset="0"/>
              </a:rPr>
              <a:t>This variable receives the value of the exception mostly containing the cause of the exception. The variable can receive a single value or multiple values in the form of a tuple. This tuple usually contains the error string, the error number, and an </a:t>
            </a:r>
            <a:r>
              <a:rPr lang="en-US" dirty="0" err="1">
                <a:solidFill>
                  <a:srgbClr val="000000"/>
                </a:solidFill>
                <a:latin typeface="Verdana" panose="020B0604030504040204" pitchFamily="34" charset="0"/>
                <a:ea typeface="Verdana" panose="020B0604030504040204" pitchFamily="34" charset="0"/>
              </a:rPr>
              <a:t>errorlocation</a:t>
            </a:r>
            <a:r>
              <a:rPr lang="en-US" dirty="0">
                <a:solidFill>
                  <a:srgbClr val="000000"/>
                </a:solidFill>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516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t>Example </a:t>
            </a:r>
            <a:endParaRPr lang="en-US" dirty="0"/>
          </a:p>
          <a:p>
            <a:r>
              <a:rPr lang="en-US" dirty="0"/>
              <a:t>Following is an example for a single exception- </a:t>
            </a:r>
          </a:p>
          <a:p>
            <a:r>
              <a:rPr lang="en-US" dirty="0"/>
              <a:t>#!/</a:t>
            </a:r>
            <a:r>
              <a:rPr lang="en-US" dirty="0" err="1"/>
              <a:t>usr</a:t>
            </a:r>
            <a:r>
              <a:rPr lang="en-US" dirty="0"/>
              <a:t>/bin/python3 </a:t>
            </a:r>
          </a:p>
          <a:p>
            <a:r>
              <a:rPr lang="en-US" dirty="0"/>
              <a:t># Define a function here. </a:t>
            </a:r>
            <a:r>
              <a:rPr lang="en-US" dirty="0" err="1"/>
              <a:t>def</a:t>
            </a:r>
            <a:r>
              <a:rPr lang="en-US" dirty="0"/>
              <a:t> </a:t>
            </a:r>
            <a:r>
              <a:rPr lang="en-US" dirty="0" err="1"/>
              <a:t>temp_convert</a:t>
            </a:r>
            <a:r>
              <a:rPr lang="en-US" dirty="0"/>
              <a:t>(</a:t>
            </a:r>
            <a:r>
              <a:rPr lang="en-US" dirty="0" err="1"/>
              <a:t>var</a:t>
            </a:r>
            <a:r>
              <a:rPr lang="en-US" dirty="0"/>
              <a:t>): try: </a:t>
            </a:r>
          </a:p>
          <a:p>
            <a:r>
              <a:rPr lang="en-US" dirty="0" err="1"/>
              <a:t>returnint</a:t>
            </a:r>
            <a:r>
              <a:rPr lang="en-US" dirty="0"/>
              <a:t>(</a:t>
            </a:r>
            <a:r>
              <a:rPr lang="en-US" dirty="0" err="1"/>
              <a:t>var</a:t>
            </a:r>
            <a:r>
              <a:rPr lang="en-US" dirty="0"/>
              <a:t>) </a:t>
            </a:r>
          </a:p>
          <a:p>
            <a:r>
              <a:rPr lang="en-US" dirty="0"/>
              <a:t>except </a:t>
            </a:r>
            <a:r>
              <a:rPr lang="en-US" dirty="0" err="1"/>
              <a:t>ValueError</a:t>
            </a:r>
            <a:r>
              <a:rPr lang="en-US" dirty="0"/>
              <a:t> as Argument: </a:t>
            </a:r>
          </a:p>
          <a:p>
            <a:r>
              <a:rPr lang="en-US" dirty="0"/>
              <a:t>print("The argument does not contain numbers\</a:t>
            </a:r>
            <a:r>
              <a:rPr lang="en-US" dirty="0" err="1"/>
              <a:t>n",Argument</a:t>
            </a:r>
            <a:r>
              <a:rPr lang="en-US" dirty="0"/>
              <a:t>) </a:t>
            </a:r>
          </a:p>
          <a:p>
            <a:r>
              <a:rPr lang="en-US" dirty="0"/>
              <a:t># Call above function here. </a:t>
            </a:r>
            <a:r>
              <a:rPr lang="en-US" dirty="0" err="1"/>
              <a:t>temp_convert</a:t>
            </a:r>
            <a:r>
              <a:rPr lang="en-US" dirty="0"/>
              <a:t>("xyz") </a:t>
            </a:r>
          </a:p>
          <a:p>
            <a:r>
              <a:rPr lang="en-US" dirty="0"/>
              <a:t>o/p</a:t>
            </a:r>
          </a:p>
          <a:p>
            <a:endParaRPr lang="en-US" dirty="0"/>
          </a:p>
          <a:p>
            <a:r>
              <a:rPr lang="en-US" dirty="0"/>
              <a:t>The argument does not contain numbers invalid literal for </a:t>
            </a:r>
            <a:r>
              <a:rPr lang="en-US" dirty="0" err="1"/>
              <a:t>int</a:t>
            </a:r>
            <a:r>
              <a:rPr lang="en-US" dirty="0"/>
              <a:t>() with base 10: 'xyz' </a:t>
            </a:r>
          </a:p>
        </p:txBody>
      </p:sp>
    </p:spTree>
    <p:extLst>
      <p:ext uri="{BB962C8B-B14F-4D97-AF65-F5344CB8AC3E}">
        <p14:creationId xmlns:p14="http://schemas.microsoft.com/office/powerpoint/2010/main" val="38636052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sz="2000" b="1" u="sng" dirty="0">
                <a:latin typeface="Verdana" panose="020B0604030504040204" pitchFamily="34" charset="0"/>
                <a:ea typeface="Verdana" panose="020B0604030504040204" pitchFamily="34" charset="0"/>
              </a:rPr>
              <a:t>User-defined Exceptions : </a:t>
            </a:r>
            <a:endParaRPr lang="en-US" sz="2000" u="sng"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Python also allows you to create your own exceptions </a:t>
            </a:r>
            <a:r>
              <a:rPr lang="en-US" dirty="0" err="1">
                <a:latin typeface="Verdana" panose="020B0604030504040204" pitchFamily="34" charset="0"/>
                <a:ea typeface="Verdana" panose="020B0604030504040204" pitchFamily="34" charset="0"/>
              </a:rPr>
              <a:t>byderiving</a:t>
            </a:r>
            <a:r>
              <a:rPr lang="en-US" dirty="0">
                <a:latin typeface="Verdana" panose="020B0604030504040204" pitchFamily="34" charset="0"/>
                <a:ea typeface="Verdana" panose="020B0604030504040204" pitchFamily="34" charset="0"/>
              </a:rPr>
              <a:t> classes </a:t>
            </a:r>
            <a:r>
              <a:rPr lang="en-US" dirty="0" err="1">
                <a:latin typeface="Verdana" panose="020B0604030504040204" pitchFamily="34" charset="0"/>
                <a:ea typeface="Verdana" panose="020B0604030504040204" pitchFamily="34" charset="0"/>
              </a:rPr>
              <a:t>fromthe</a:t>
            </a:r>
            <a:r>
              <a:rPr lang="en-US" dirty="0">
                <a:latin typeface="Verdana" panose="020B0604030504040204" pitchFamily="34" charset="0"/>
                <a:ea typeface="Verdana" panose="020B0604030504040204" pitchFamily="34" charset="0"/>
              </a:rPr>
              <a:t> standard built-in exceptions. </a:t>
            </a:r>
          </a:p>
          <a:p>
            <a:r>
              <a:rPr lang="en-US" dirty="0">
                <a:latin typeface="Verdana" panose="020B0604030504040204" pitchFamily="34" charset="0"/>
                <a:ea typeface="Verdana" panose="020B0604030504040204" pitchFamily="34" charset="0"/>
              </a:rPr>
              <a:t>Here is an example related to </a:t>
            </a:r>
            <a:r>
              <a:rPr lang="en-US" i="1" dirty="0" err="1">
                <a:latin typeface="Verdana" panose="020B0604030504040204" pitchFamily="34" charset="0"/>
                <a:ea typeface="Verdana" panose="020B0604030504040204" pitchFamily="34" charset="0"/>
              </a:rPr>
              <a:t>RuntimeError</a:t>
            </a:r>
            <a:r>
              <a:rPr lang="en-US" dirty="0">
                <a:latin typeface="Verdana" panose="020B0604030504040204" pitchFamily="34" charset="0"/>
                <a:ea typeface="Verdana" panose="020B0604030504040204" pitchFamily="34" charset="0"/>
              </a:rPr>
              <a:t>. Here, a class is created that is </a:t>
            </a:r>
            <a:r>
              <a:rPr lang="en-US" dirty="0" err="1">
                <a:latin typeface="Verdana" panose="020B0604030504040204" pitchFamily="34" charset="0"/>
                <a:ea typeface="Verdana" panose="020B0604030504040204" pitchFamily="34" charset="0"/>
              </a:rPr>
              <a:t>subclassed</a:t>
            </a:r>
            <a:r>
              <a:rPr lang="en-US" dirty="0">
                <a:latin typeface="Verdana" panose="020B0604030504040204" pitchFamily="34" charset="0"/>
                <a:ea typeface="Verdana" panose="020B0604030504040204" pitchFamily="34" charset="0"/>
              </a:rPr>
              <a:t> from </a:t>
            </a:r>
            <a:r>
              <a:rPr lang="en-US" i="1" dirty="0" err="1">
                <a:latin typeface="Verdana" panose="020B0604030504040204" pitchFamily="34" charset="0"/>
                <a:ea typeface="Verdana" panose="020B0604030504040204" pitchFamily="34" charset="0"/>
              </a:rPr>
              <a:t>RuntimeError</a:t>
            </a:r>
            <a:r>
              <a:rPr lang="en-US" dirty="0">
                <a:latin typeface="Verdana" panose="020B0604030504040204" pitchFamily="34" charset="0"/>
                <a:ea typeface="Verdana" panose="020B0604030504040204" pitchFamily="34" charset="0"/>
              </a:rPr>
              <a:t>. This is useful when you need to display more specific information when an exception is caught. </a:t>
            </a:r>
          </a:p>
          <a:p>
            <a:r>
              <a:rPr lang="en-US" dirty="0">
                <a:latin typeface="Verdana" panose="020B0604030504040204" pitchFamily="34" charset="0"/>
                <a:ea typeface="Verdana" panose="020B0604030504040204" pitchFamily="34" charset="0"/>
              </a:rPr>
              <a:t>In the try block, the user-defined exception is raised and caught in the except block. The variable </a:t>
            </a:r>
            <a:r>
              <a:rPr lang="en-US" b="1" dirty="0">
                <a:latin typeface="Verdana" panose="020B0604030504040204" pitchFamily="34" charset="0"/>
                <a:ea typeface="Verdana" panose="020B0604030504040204" pitchFamily="34" charset="0"/>
              </a:rPr>
              <a:t>e </a:t>
            </a:r>
            <a:r>
              <a:rPr lang="en-US" dirty="0">
                <a:latin typeface="Verdana" panose="020B0604030504040204" pitchFamily="34" charset="0"/>
                <a:ea typeface="Verdana" panose="020B0604030504040204" pitchFamily="34" charset="0"/>
              </a:rPr>
              <a:t>is used to create an instance of the class </a:t>
            </a:r>
            <a:r>
              <a:rPr lang="en-US" i="1" dirty="0" err="1">
                <a:latin typeface="Verdana" panose="020B0604030504040204" pitchFamily="34" charset="0"/>
                <a:ea typeface="Verdana" panose="020B0604030504040204" pitchFamily="34" charset="0"/>
              </a:rPr>
              <a:t>Networkerror</a:t>
            </a:r>
            <a:r>
              <a:rPr lang="en-US" dirty="0">
                <a:latin typeface="Verdana" panose="020B0604030504040204" pitchFamily="34" charset="0"/>
                <a:ea typeface="Verdana" panose="020B0604030504040204" pitchFamily="34" charset="0"/>
              </a:rPr>
              <a:t>.</a:t>
            </a:r>
          </a:p>
          <a:p>
            <a:r>
              <a:rPr lang="en-US" dirty="0"/>
              <a:t>class </a:t>
            </a:r>
            <a:r>
              <a:rPr lang="en-US" dirty="0" err="1"/>
              <a:t>Networkerror</a:t>
            </a:r>
            <a:r>
              <a:rPr lang="en-US" dirty="0"/>
              <a:t>(</a:t>
            </a:r>
            <a:r>
              <a:rPr lang="en-US" dirty="0" err="1"/>
              <a:t>RuntimeError</a:t>
            </a:r>
            <a:r>
              <a:rPr lang="en-US" dirty="0"/>
              <a:t>):</a:t>
            </a:r>
          </a:p>
          <a:p>
            <a:r>
              <a:rPr lang="en-US" dirty="0"/>
              <a:t>        </a:t>
            </a:r>
            <a:r>
              <a:rPr lang="en-US" dirty="0" err="1"/>
              <a:t>def</a:t>
            </a:r>
            <a:r>
              <a:rPr lang="en-US" dirty="0"/>
              <a:t> </a:t>
            </a:r>
            <a:r>
              <a:rPr lang="en-US" dirty="0" err="1"/>
              <a:t>init</a:t>
            </a:r>
            <a:r>
              <a:rPr lang="en-US" dirty="0"/>
              <a:t> (self, </a:t>
            </a:r>
            <a:r>
              <a:rPr lang="en-US" dirty="0" err="1"/>
              <a:t>arg</a:t>
            </a:r>
            <a:r>
              <a:rPr lang="en-US" dirty="0"/>
              <a:t>): </a:t>
            </a:r>
          </a:p>
          <a:p>
            <a:r>
              <a:rPr lang="en-US" dirty="0"/>
              <a:t>               </a:t>
            </a:r>
            <a:r>
              <a:rPr lang="en-US" dirty="0" err="1"/>
              <a:t>self.args</a:t>
            </a:r>
            <a:r>
              <a:rPr lang="en-US" dirty="0"/>
              <a:t> = </a:t>
            </a:r>
            <a:r>
              <a:rPr lang="en-US" dirty="0" err="1"/>
              <a:t>arg</a:t>
            </a:r>
            <a:r>
              <a:rPr lang="en-US" dirty="0"/>
              <a:t> </a:t>
            </a:r>
            <a:r>
              <a:rPr lang="en-US" dirty="0">
                <a:latin typeface="Verdana" panose="020B0604030504040204" pitchFamily="34" charset="0"/>
                <a:ea typeface="Verdana" panose="020B0604030504040204" pitchFamily="34" charset="0"/>
              </a:rPr>
              <a:t> </a:t>
            </a:r>
          </a:p>
          <a:p>
            <a:r>
              <a:rPr lang="en-US" dirty="0"/>
              <a:t>So once you have defined the above class, you can raise the exception as follows-</a:t>
            </a:r>
          </a:p>
          <a:p>
            <a:r>
              <a:rPr lang="en-US" dirty="0"/>
              <a:t> try: </a:t>
            </a:r>
          </a:p>
          <a:p>
            <a:r>
              <a:rPr lang="en-US" dirty="0"/>
              <a:t>         raise </a:t>
            </a:r>
            <a:r>
              <a:rPr lang="en-US" dirty="0" err="1"/>
              <a:t>Networkerror</a:t>
            </a:r>
            <a:r>
              <a:rPr lang="en-US" dirty="0"/>
              <a:t>("Bad hostname")</a:t>
            </a:r>
          </a:p>
          <a:p>
            <a:r>
              <a:rPr lang="en-US" dirty="0"/>
              <a:t> except </a:t>
            </a:r>
            <a:r>
              <a:rPr lang="en-US" dirty="0" err="1"/>
              <a:t>Networkerror,e</a:t>
            </a:r>
            <a:r>
              <a:rPr lang="en-US" dirty="0"/>
              <a:t>: </a:t>
            </a:r>
          </a:p>
          <a:p>
            <a:r>
              <a:rPr lang="en-US" dirty="0"/>
              <a:t>         print </a:t>
            </a:r>
            <a:r>
              <a:rPr lang="en-US" dirty="0" err="1"/>
              <a:t>e.args</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45926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3" y="180304"/>
            <a:ext cx="11642501" cy="6542468"/>
          </a:xfrm>
        </p:spPr>
        <p:txBody>
          <a:bodyPr/>
          <a:lstStyle/>
          <a:p>
            <a:r>
              <a:rPr lang="en-US" b="1" u="sng" dirty="0">
                <a:solidFill>
                  <a:srgbClr val="FF0000"/>
                </a:solidFill>
                <a:latin typeface="Verdana" panose="020B0604030504040204" pitchFamily="34" charset="0"/>
                <a:ea typeface="Verdana" panose="020B0604030504040204" pitchFamily="34" charset="0"/>
              </a:rPr>
              <a:t>QUICK REVISION OF UNIT III :</a:t>
            </a:r>
          </a:p>
          <a:p>
            <a:r>
              <a:rPr lang="en-US" b="1" dirty="0">
                <a:solidFill>
                  <a:schemeClr val="tx2"/>
                </a:solidFill>
                <a:latin typeface="Verdana" panose="020B0604030504040204" pitchFamily="34" charset="0"/>
                <a:ea typeface="Verdana" panose="020B0604030504040204" pitchFamily="34" charset="0"/>
              </a:rPr>
              <a:t>A list is an ordered set of values, where each value is identified by an index. </a:t>
            </a:r>
          </a:p>
          <a:p>
            <a:r>
              <a:rPr lang="en-US" b="1" i="1" dirty="0">
                <a:solidFill>
                  <a:srgbClr val="FF0000"/>
                </a:solidFill>
                <a:latin typeface="Verdana" panose="020B0604030504040204" pitchFamily="34" charset="0"/>
                <a:ea typeface="Verdana" panose="020B0604030504040204" pitchFamily="34" charset="0"/>
              </a:rPr>
              <a:t>Important thing about a list is that the items in a list need not be of the same type.</a:t>
            </a:r>
          </a:p>
          <a:p>
            <a:r>
              <a:rPr lang="en-US" b="1" dirty="0">
                <a:latin typeface="Verdana" panose="020B0604030504040204" pitchFamily="34" charset="0"/>
                <a:ea typeface="Verdana" panose="020B0604030504040204" pitchFamily="34" charset="0"/>
              </a:rPr>
              <a:t>Lists are mutable .</a:t>
            </a:r>
          </a:p>
          <a:p>
            <a:r>
              <a:rPr lang="en-US" b="1" dirty="0">
                <a:latin typeface="Verdana" panose="020B0604030504040204" pitchFamily="34" charset="0"/>
                <a:ea typeface="Verdana" panose="020B0604030504040204" pitchFamily="34" charset="0"/>
              </a:rPr>
              <a:t>An assignment to an element of a list is called item assignment</a:t>
            </a:r>
          </a:p>
          <a:p>
            <a:r>
              <a:rPr lang="en-US" b="1" i="1" dirty="0">
                <a:solidFill>
                  <a:srgbClr val="FF0000"/>
                </a:solidFill>
                <a:latin typeface="Verdana" panose="020B0604030504040204" pitchFamily="34" charset="0"/>
                <a:ea typeface="Verdana" panose="020B0604030504040204" pitchFamily="34" charset="0"/>
              </a:rPr>
              <a:t>Tuple are very similar to lists with only difference that element values of a tuple can not be changed and tuple elements are put between parentheses instead of square bracket.</a:t>
            </a:r>
          </a:p>
          <a:p>
            <a:r>
              <a:rPr lang="en-US" b="1" dirty="0">
                <a:solidFill>
                  <a:srgbClr val="FF0000"/>
                </a:solidFill>
                <a:latin typeface="Verdana" panose="020B0604030504040204" pitchFamily="34" charset="0"/>
                <a:ea typeface="Verdana" panose="020B0604030504040204" pitchFamily="34" charset="0"/>
              </a:rPr>
              <a:t>append method used to add element in list at last position .</a:t>
            </a:r>
          </a:p>
          <a:p>
            <a:r>
              <a:rPr lang="en-US" b="1" dirty="0">
                <a:latin typeface="Verdana" panose="020B0604030504040204" pitchFamily="34" charset="0"/>
                <a:ea typeface="Verdana" panose="020B0604030504040204" pitchFamily="34" charset="0"/>
              </a:rPr>
              <a:t>tuple is a </a:t>
            </a:r>
            <a:r>
              <a:rPr lang="en-US" b="1" dirty="0">
                <a:solidFill>
                  <a:srgbClr val="FF0000"/>
                </a:solidFill>
                <a:latin typeface="Verdana" panose="020B0604030504040204" pitchFamily="34" charset="0"/>
                <a:ea typeface="Verdana" panose="020B0604030504040204" pitchFamily="34" charset="0"/>
              </a:rPr>
              <a:t>sequence of immutable Python objects</a:t>
            </a:r>
            <a:r>
              <a:rPr lang="en-US" b="1" dirty="0">
                <a:latin typeface="Verdana" panose="020B0604030504040204" pitchFamily="34" charset="0"/>
                <a:ea typeface="Verdana" panose="020B0604030504040204" pitchFamily="34" charset="0"/>
              </a:rPr>
              <a:t>. </a:t>
            </a:r>
          </a:p>
          <a:p>
            <a:r>
              <a:rPr lang="en-US" b="1" u="sng" dirty="0">
                <a:latin typeface="Verdana" panose="020B0604030504040204" pitchFamily="34" charset="0"/>
                <a:ea typeface="Verdana" panose="020B0604030504040204" pitchFamily="34" charset="0"/>
              </a:rPr>
              <a:t>Dictionary :</a:t>
            </a:r>
            <a:r>
              <a:rPr lang="en-US" b="1" dirty="0">
                <a:latin typeface="Verdana" panose="020B0604030504040204" pitchFamily="34" charset="0"/>
                <a:ea typeface="Verdana" panose="020B0604030504040204" pitchFamily="34" charset="0"/>
              </a:rPr>
              <a:t>Each key is separated from its value by a colon (:), the items are separated by commas, and the whole thing is enclosed in curly braces.</a:t>
            </a:r>
            <a:r>
              <a:rPr lang="en-US" b="1" dirty="0">
                <a:solidFill>
                  <a:srgbClr val="FF0000"/>
                </a:solidFill>
                <a:latin typeface="Verdana" panose="020B0604030504040204" pitchFamily="34" charset="0"/>
                <a:ea typeface="Verdana" panose="020B0604030504040204" pitchFamily="34" charset="0"/>
              </a:rPr>
              <a:t> </a:t>
            </a:r>
          </a:p>
          <a:p>
            <a:r>
              <a:rPr lang="en-US" b="1" dirty="0">
                <a:solidFill>
                  <a:srgbClr val="FF0000"/>
                </a:solidFill>
                <a:latin typeface="Verdana" panose="020B0604030504040204" pitchFamily="34" charset="0"/>
                <a:ea typeface="Verdana" panose="020B0604030504040204" pitchFamily="34" charset="0"/>
              </a:rPr>
              <a:t>More than one entry per key is not allowed</a:t>
            </a:r>
            <a:r>
              <a:rPr lang="en-US" dirty="0"/>
              <a:t>. </a:t>
            </a:r>
          </a:p>
          <a:p>
            <a:r>
              <a:rPr lang="en-US" b="1" dirty="0">
                <a:solidFill>
                  <a:srgbClr val="FF0000"/>
                </a:solidFill>
                <a:latin typeface="Verdana" panose="020B0604030504040204" pitchFamily="34" charset="0"/>
                <a:ea typeface="Verdana" panose="020B0604030504040204" pitchFamily="34" charset="0"/>
              </a:rPr>
              <a:t>Keys must be immutable.</a:t>
            </a:r>
          </a:p>
          <a:p>
            <a:r>
              <a:rPr lang="en-US" b="1" dirty="0">
                <a:latin typeface="Verdana" panose="020B0604030504040204" pitchFamily="34" charset="0"/>
                <a:ea typeface="Verdana" panose="020B0604030504040204" pitchFamily="34" charset="0"/>
              </a:rPr>
              <a:t>An exception is an event, which occurs during the execution of a program that disrupts the normal flow of the program's instructions.</a:t>
            </a:r>
          </a:p>
          <a:p>
            <a:r>
              <a:rPr lang="en-US" b="1" dirty="0">
                <a:solidFill>
                  <a:srgbClr val="FF0000"/>
                </a:solidFill>
                <a:latin typeface="Verdana" panose="020B0604030504040204" pitchFamily="34" charset="0"/>
                <a:ea typeface="Verdana" panose="020B0604030504040204" pitchFamily="34" charset="0"/>
              </a:rPr>
              <a:t>Python provides two types of exceptions i.e. 1)built-in 2)user defined </a:t>
            </a:r>
            <a:endParaRPr lang="en-US" b="1" dirty="0">
              <a:latin typeface="Verdana" panose="020B0604030504040204" pitchFamily="34" charset="0"/>
              <a:ea typeface="Verdana" panose="020B0604030504040204" pitchFamily="34" charset="0"/>
            </a:endParaRPr>
          </a:p>
          <a:p>
            <a:endParaRPr lang="en-US" b="1" dirty="0">
              <a:solidFill>
                <a:srgbClr val="FF0000"/>
              </a:solidFill>
              <a:latin typeface="Verdana" panose="020B0604030504040204" pitchFamily="34" charset="0"/>
              <a:ea typeface="Verdana" panose="020B0604030504040204" pitchFamily="34" charset="0"/>
            </a:endParaRPr>
          </a:p>
          <a:p>
            <a:endParaRPr lang="en-US" b="1" dirty="0">
              <a:solidFill>
                <a:srgbClr val="FF0000"/>
              </a:solidFill>
              <a:latin typeface="Verdana" panose="020B0604030504040204" pitchFamily="34" charset="0"/>
              <a:ea typeface="Verdana" panose="020B0604030504040204" pitchFamily="34" charset="0"/>
            </a:endParaRPr>
          </a:p>
          <a:p>
            <a:endParaRPr lang="en-US" b="1" i="1" dirty="0">
              <a:solidFill>
                <a:srgbClr val="FF0000"/>
              </a:solidFill>
              <a:latin typeface="Verdana" panose="020B0604030504040204" pitchFamily="34" charset="0"/>
              <a:ea typeface="Verdana" panose="020B0604030504040204" pitchFamily="34" charset="0"/>
            </a:endParaRPr>
          </a:p>
          <a:p>
            <a:endParaRPr lang="en-US" b="1" u="sng" dirty="0">
              <a:solidFill>
                <a:srgbClr val="FF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1499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latin typeface="Verdana" panose="020B0604030504040204" pitchFamily="34" charset="0"/>
                <a:ea typeface="Verdana" panose="020B0604030504040204" pitchFamily="34" charset="0"/>
              </a:rPr>
              <a:t>And we can add elements to a list by squeezing them into an empty slice at the desired location: </a:t>
            </a:r>
          </a:p>
          <a:p>
            <a:r>
              <a:rPr lang="en-US" dirty="0"/>
              <a:t>&gt;&gt;&gt; </a:t>
            </a:r>
            <a:r>
              <a:rPr lang="en-US" dirty="0" err="1"/>
              <a:t>a_list</a:t>
            </a:r>
            <a:r>
              <a:rPr lang="en-US" dirty="0"/>
              <a:t> = ["a", "d", "f"] </a:t>
            </a:r>
          </a:p>
          <a:p>
            <a:r>
              <a:rPr lang="en-US" dirty="0"/>
              <a:t>&gt;&gt;&gt; </a:t>
            </a:r>
            <a:r>
              <a:rPr lang="en-US" dirty="0" err="1"/>
              <a:t>a_list</a:t>
            </a:r>
            <a:r>
              <a:rPr lang="en-US" dirty="0"/>
              <a:t>[1:1] = ["b", "c"] </a:t>
            </a:r>
          </a:p>
          <a:p>
            <a:r>
              <a:rPr lang="en-US" dirty="0"/>
              <a:t>&gt;&gt;&gt; print </a:t>
            </a:r>
            <a:r>
              <a:rPr lang="en-US" dirty="0" err="1"/>
              <a:t>a_list</a:t>
            </a:r>
            <a:r>
              <a:rPr lang="en-US" dirty="0"/>
              <a:t> </a:t>
            </a:r>
          </a:p>
          <a:p>
            <a:r>
              <a:rPr lang="en-US" dirty="0"/>
              <a:t>[’a’, ’b’, ’c’, ’d’, ’f’] </a:t>
            </a:r>
          </a:p>
          <a:p>
            <a:r>
              <a:rPr lang="en-US" dirty="0"/>
              <a:t>&gt;&gt;&gt; </a:t>
            </a:r>
            <a:r>
              <a:rPr lang="en-US" dirty="0" err="1"/>
              <a:t>a_list</a:t>
            </a:r>
            <a:r>
              <a:rPr lang="en-US" dirty="0"/>
              <a:t>[4:4] = ["e"] </a:t>
            </a:r>
          </a:p>
          <a:p>
            <a:r>
              <a:rPr lang="en-US" dirty="0"/>
              <a:t>&gt;&gt;&gt; print </a:t>
            </a:r>
            <a:r>
              <a:rPr lang="en-US" dirty="0" err="1"/>
              <a:t>a_list</a:t>
            </a:r>
            <a:r>
              <a:rPr lang="en-US" dirty="0"/>
              <a:t> </a:t>
            </a:r>
          </a:p>
          <a:p>
            <a:r>
              <a:rPr lang="en-US" dirty="0"/>
              <a:t>[’a’, ’b’, ’c’, ’d’, ’e’, ’f’] </a:t>
            </a:r>
          </a:p>
          <a:p>
            <a:r>
              <a:rPr lang="en-US" b="1"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2645957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t>VISIT</a:t>
            </a:r>
          </a:p>
          <a:p>
            <a:r>
              <a:rPr lang="en-US" b="1" dirty="0"/>
              <a:t> </a:t>
            </a:r>
            <a:r>
              <a:rPr lang="en-US" b="1" dirty="0">
                <a:solidFill>
                  <a:srgbClr val="FF0000"/>
                </a:solidFill>
              </a:rPr>
              <a:t>https://www.profajaypashankar.com </a:t>
            </a:r>
          </a:p>
          <a:p>
            <a:r>
              <a:rPr lang="en-US" b="1" dirty="0">
                <a:solidFill>
                  <a:srgbClr val="FF0000"/>
                </a:solidFill>
              </a:rPr>
              <a:t>For more study material and notes .</a:t>
            </a:r>
          </a:p>
          <a:p>
            <a:endParaRPr lang="en-US" b="1" dirty="0">
              <a:solidFill>
                <a:srgbClr val="FF0000"/>
              </a:solidFill>
            </a:endParaRPr>
          </a:p>
          <a:p>
            <a:r>
              <a:rPr lang="en-US" b="1" dirty="0">
                <a:solidFill>
                  <a:srgbClr val="FF0000"/>
                </a:solidFill>
              </a:rPr>
              <a:t>VISIT </a:t>
            </a:r>
          </a:p>
          <a:p>
            <a:r>
              <a:rPr lang="en-US" b="1" dirty="0">
                <a:solidFill>
                  <a:schemeClr val="tx1"/>
                </a:solidFill>
                <a:hlinkClick r:id="rId2"/>
              </a:rPr>
              <a:t>https://www.youtube.com/channel/UCu4Bd22zM6RpvHWC9YHBh5Q?view_as=subscriber</a:t>
            </a:r>
            <a:endParaRPr lang="en-US" b="1" dirty="0">
              <a:solidFill>
                <a:schemeClr val="tx1"/>
              </a:solidFill>
            </a:endParaRPr>
          </a:p>
          <a:p>
            <a:r>
              <a:rPr lang="en-US" b="1" dirty="0">
                <a:solidFill>
                  <a:srgbClr val="FF0000"/>
                </a:solidFill>
              </a:rPr>
              <a:t>For more lectures .</a:t>
            </a:r>
          </a:p>
          <a:p>
            <a:endParaRPr lang="en-US" b="1" dirty="0">
              <a:solidFill>
                <a:srgbClr val="FF0000"/>
              </a:solidFill>
            </a:endParaRPr>
          </a:p>
          <a:p>
            <a:r>
              <a:rPr lang="en-US" b="1" dirty="0">
                <a:solidFill>
                  <a:srgbClr val="FF0000"/>
                </a:solidFill>
              </a:rPr>
              <a:t>VISIT : FOR PRACTICAL MANUAL </a:t>
            </a:r>
          </a:p>
          <a:p>
            <a:r>
              <a:rPr lang="en-US" dirty="0">
                <a:solidFill>
                  <a:schemeClr val="tx1">
                    <a:lumMod val="95000"/>
                    <a:lumOff val="5000"/>
                  </a:schemeClr>
                </a:solidFill>
                <a:hlinkClick r:id="rId3"/>
              </a:rPr>
              <a:t>https://www.profajaypashankar.com/python-programming-practical-manual/</a:t>
            </a:r>
            <a:endParaRPr lang="en-US" dirty="0">
              <a:solidFill>
                <a:schemeClr val="tx1">
                  <a:lumMod val="95000"/>
                  <a:lumOff val="5000"/>
                </a:schemeClr>
              </a:solidFill>
            </a:endParaRPr>
          </a:p>
          <a:p>
            <a:r>
              <a:rPr lang="en-US" b="1" dirty="0" err="1">
                <a:solidFill>
                  <a:srgbClr val="FF0000"/>
                </a:solidFill>
              </a:rPr>
              <a:t>Password:STUDYHARD</a:t>
            </a:r>
            <a:endParaRPr lang="en-US" b="1" dirty="0">
              <a:solidFill>
                <a:srgbClr val="FF0000"/>
              </a:solidFill>
            </a:endParaRPr>
          </a:p>
          <a:p>
            <a:endParaRPr lang="en-US" dirty="0"/>
          </a:p>
        </p:txBody>
      </p:sp>
    </p:spTree>
    <p:extLst>
      <p:ext uri="{BB962C8B-B14F-4D97-AF65-F5344CB8AC3E}">
        <p14:creationId xmlns:p14="http://schemas.microsoft.com/office/powerpoint/2010/main" val="173226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10" y="267394"/>
            <a:ext cx="11441684" cy="6455378"/>
          </a:xfrm>
        </p:spPr>
        <p:txBody>
          <a:bodyPr/>
          <a:lstStyle/>
          <a:p>
            <a:r>
              <a:rPr lang="en-US" b="1" dirty="0">
                <a:latin typeface="Verdana" panose="020B0604030504040204" pitchFamily="34" charset="0"/>
                <a:ea typeface="Verdana" panose="020B0604030504040204" pitchFamily="34" charset="0"/>
              </a:rPr>
              <a:t>Deleting elements from List : </a:t>
            </a: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To remove a list element, you can use either the </a:t>
            </a:r>
            <a:r>
              <a:rPr lang="en-US" b="1" dirty="0">
                <a:latin typeface="Verdana" panose="020B0604030504040204" pitchFamily="34" charset="0"/>
                <a:ea typeface="Verdana" panose="020B0604030504040204" pitchFamily="34" charset="0"/>
              </a:rPr>
              <a:t>del </a:t>
            </a:r>
            <a:r>
              <a:rPr lang="en-US" dirty="0">
                <a:latin typeface="Verdana" panose="020B0604030504040204" pitchFamily="34" charset="0"/>
                <a:ea typeface="Verdana" panose="020B0604030504040204" pitchFamily="34" charset="0"/>
              </a:rPr>
              <a:t>statement if you know exactly which element(s) you are deleting. </a:t>
            </a:r>
          </a:p>
          <a:p>
            <a:r>
              <a:rPr lang="en-US" dirty="0">
                <a:latin typeface="Verdana" panose="020B0604030504040204" pitchFamily="34" charset="0"/>
                <a:ea typeface="Verdana" panose="020B0604030504040204" pitchFamily="34" charset="0"/>
              </a:rPr>
              <a:t>You can use the remove() method if you do not know exactly which items to delete. </a:t>
            </a:r>
            <a:endParaRPr lang="en-US" b="1" dirty="0">
              <a:latin typeface="Verdana" panose="020B0604030504040204" pitchFamily="34" charset="0"/>
              <a:ea typeface="Verdana" panose="020B0604030504040204" pitchFamily="34" charset="0"/>
            </a:endParaRPr>
          </a:p>
          <a:p>
            <a:r>
              <a:rPr lang="en-US" dirty="0"/>
              <a:t>#!/</a:t>
            </a:r>
            <a:r>
              <a:rPr lang="en-US" dirty="0" err="1"/>
              <a:t>usr</a:t>
            </a:r>
            <a:r>
              <a:rPr lang="en-US" dirty="0"/>
              <a:t>/bin/python3 </a:t>
            </a:r>
          </a:p>
          <a:p>
            <a:r>
              <a:rPr lang="en-US" dirty="0"/>
              <a:t>list = ['physics', 'chemistry', 1997, 2000] print (list) </a:t>
            </a:r>
          </a:p>
          <a:p>
            <a:r>
              <a:rPr lang="en-US" dirty="0"/>
              <a:t>del list[2] </a:t>
            </a:r>
          </a:p>
          <a:p>
            <a:r>
              <a:rPr lang="en-US" dirty="0"/>
              <a:t>print ("After deleting value at index 2 : ", list) </a:t>
            </a:r>
          </a:p>
          <a:p>
            <a:endParaRPr lang="en-US" dirty="0"/>
          </a:p>
          <a:p>
            <a:r>
              <a:rPr lang="en-US" i="1" dirty="0"/>
              <a:t>When the above code is executed, it produces the following result- </a:t>
            </a:r>
          </a:p>
          <a:p>
            <a:endParaRPr lang="en-US" dirty="0"/>
          </a:p>
          <a:p>
            <a:r>
              <a:rPr lang="en-US" dirty="0"/>
              <a:t>['physics', 'chemistry', 1997, 2000] </a:t>
            </a:r>
          </a:p>
          <a:p>
            <a:r>
              <a:rPr lang="en-US" dirty="0"/>
              <a:t>After deleting value at index 2 : ['physics', 'chemistry', 2000] </a:t>
            </a:r>
          </a:p>
          <a:p>
            <a:r>
              <a:rPr lang="en-US" b="1" dirty="0"/>
              <a:t>Note: </a:t>
            </a:r>
            <a:r>
              <a:rPr lang="en-US" dirty="0"/>
              <a:t>remove() method is discussed in subsequent section.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370728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7654</Words>
  <Application>Microsoft Office PowerPoint</Application>
  <PresentationFormat>Widescreen</PresentationFormat>
  <Paragraphs>840</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Facet</vt:lpstr>
      <vt:lpstr>PYTHON PROGRAMMING UNIT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UNIT III</dc:title>
  <dc:creator>shree</dc:creator>
  <cp:lastModifiedBy>ajay.pashankar7 ajay.pashankar7</cp:lastModifiedBy>
  <cp:revision>55</cp:revision>
  <dcterms:created xsi:type="dcterms:W3CDTF">2020-08-29T14:58:52Z</dcterms:created>
  <dcterms:modified xsi:type="dcterms:W3CDTF">2021-08-04T02:23:59Z</dcterms:modified>
</cp:coreProperties>
</file>