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419503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208706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214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162971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6200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4029210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418766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168825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68152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A8548-07D5-4B1F-92C3-CE612C81035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131068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FA8548-07D5-4B1F-92C3-CE612C810352}"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80900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FA8548-07D5-4B1F-92C3-CE612C810352}"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372034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FA8548-07D5-4B1F-92C3-CE612C810352}"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181665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A8548-07D5-4B1F-92C3-CE612C810352}"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37119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A8548-07D5-4B1F-92C3-CE612C810352}"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325259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A8548-07D5-4B1F-92C3-CE612C810352}"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DA59-70D9-4EA0-87D1-196F53C28CE7}" type="slidenum">
              <a:rPr lang="en-US" smtClean="0"/>
              <a:t>‹#›</a:t>
            </a:fld>
            <a:endParaRPr lang="en-US"/>
          </a:p>
        </p:txBody>
      </p:sp>
    </p:spTree>
    <p:extLst>
      <p:ext uri="{BB962C8B-B14F-4D97-AF65-F5344CB8AC3E}">
        <p14:creationId xmlns:p14="http://schemas.microsoft.com/office/powerpoint/2010/main" val="52939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FA8548-07D5-4B1F-92C3-CE612C810352}" type="datetimeFigureOut">
              <a:rPr lang="en-US" smtClean="0"/>
              <a:t>10/19/2020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E4DA59-70D9-4EA0-87D1-196F53C28CE7}" type="slidenum">
              <a:rPr lang="en-US" smtClean="0"/>
              <a:t>‹#›</a:t>
            </a:fld>
            <a:endParaRPr lang="en-US"/>
          </a:p>
        </p:txBody>
      </p:sp>
    </p:spTree>
    <p:extLst>
      <p:ext uri="{BB962C8B-B14F-4D97-AF65-F5344CB8AC3E}">
        <p14:creationId xmlns:p14="http://schemas.microsoft.com/office/powerpoint/2010/main" val="3952265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ofajaypashanka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profajaypashankar.com/python-programming-practical-manual/" TargetMode="External"/><Relationship Id="rId2" Type="http://schemas.openxmlformats.org/officeDocument/2006/relationships/hyperlink" Target="https://www.youtube.com/channel/UCu4Bd22zM6RpvHWC9YHBh5Q?view_as=subscrib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prstClr val="black"/>
                </a:solidFill>
                <a:effectLst>
                  <a:outerShdw blurRad="38100" dist="25400" dir="5400000" algn="tl" rotWithShape="0">
                    <a:srgbClr val="000000">
                      <a:alpha val="43000"/>
                    </a:srgbClr>
                  </a:outerShdw>
                </a:effectLst>
                <a:latin typeface="Calibri"/>
              </a:rPr>
              <a:t>PYTHON PROGRAMMING</a:t>
            </a:r>
            <a:br>
              <a:rPr lang="en-US" b="1" dirty="0">
                <a:solidFill>
                  <a:prstClr val="black"/>
                </a:solidFill>
                <a:effectLst>
                  <a:outerShdw blurRad="38100" dist="25400" dir="5400000" algn="tl" rotWithShape="0">
                    <a:srgbClr val="000000">
                      <a:alpha val="43000"/>
                    </a:srgbClr>
                  </a:outerShdw>
                </a:effectLst>
                <a:latin typeface="Calibri"/>
              </a:rPr>
            </a:br>
            <a:r>
              <a:rPr lang="en-US" b="1" dirty="0">
                <a:solidFill>
                  <a:prstClr val="black"/>
                </a:solidFill>
                <a:effectLst>
                  <a:outerShdw blurRad="38100" dist="25400" dir="5400000" algn="tl" rotWithShape="0">
                    <a:srgbClr val="000000">
                      <a:alpha val="43000"/>
                    </a:srgbClr>
                  </a:outerShdw>
                </a:effectLst>
                <a:latin typeface="Calibri"/>
              </a:rPr>
              <a:t>UNIT </a:t>
            </a:r>
            <a:r>
              <a:rPr lang="en-US" b="1" dirty="0" smtClean="0">
                <a:solidFill>
                  <a:prstClr val="black"/>
                </a:solidFill>
                <a:effectLst>
                  <a:outerShdw blurRad="38100" dist="25400" dir="5400000" algn="tl" rotWithShape="0">
                    <a:srgbClr val="000000">
                      <a:alpha val="43000"/>
                    </a:srgbClr>
                  </a:outerShdw>
                </a:effectLst>
                <a:latin typeface="Calibri"/>
              </a:rPr>
              <a:t>IV</a:t>
            </a:r>
            <a:endParaRPr lang="en-US" dirty="0"/>
          </a:p>
        </p:txBody>
      </p:sp>
      <p:sp>
        <p:nvSpPr>
          <p:cNvPr id="3" name="Subtitle 2"/>
          <p:cNvSpPr>
            <a:spLocks noGrp="1"/>
          </p:cNvSpPr>
          <p:nvPr>
            <p:ph type="subTitle" idx="1"/>
          </p:nvPr>
        </p:nvSpPr>
        <p:spPr/>
        <p:txBody>
          <a:bodyPr>
            <a:normAutofit fontScale="62500" lnSpcReduction="20000"/>
          </a:bodyPr>
          <a:lstStyle/>
          <a:p>
            <a:r>
              <a:rPr lang="en-US" dirty="0">
                <a:solidFill>
                  <a:srgbClr val="FF0000"/>
                </a:solidFill>
                <a:latin typeface="Verdana" pitchFamily="34" charset="0"/>
                <a:ea typeface="Verdana" pitchFamily="34" charset="0"/>
              </a:rPr>
              <a:t>PROF.AJAY PASHANKAR </a:t>
            </a:r>
          </a:p>
          <a:p>
            <a:r>
              <a:rPr lang="en-US" dirty="0">
                <a:solidFill>
                  <a:srgbClr val="FF0000"/>
                </a:solidFill>
                <a:latin typeface="Verdana" pitchFamily="34" charset="0"/>
                <a:ea typeface="Verdana" pitchFamily="34" charset="0"/>
              </a:rPr>
              <a:t>  ASSISTANT PROFESSOR DEPARTMENT OF CS &amp; IT </a:t>
            </a:r>
          </a:p>
          <a:p>
            <a:r>
              <a:rPr lang="en-US" dirty="0">
                <a:solidFill>
                  <a:srgbClr val="FF0000"/>
                </a:solidFill>
                <a:latin typeface="Verdana" pitchFamily="34" charset="0"/>
                <a:ea typeface="Verdana" pitchFamily="34" charset="0"/>
              </a:rPr>
              <a:t>              K.M.AGRAWAL COLLEGE KALYAN  </a:t>
            </a:r>
          </a:p>
          <a:p>
            <a:r>
              <a:rPr lang="en-US" dirty="0">
                <a:solidFill>
                  <a:schemeClr val="accent5">
                    <a:lumMod val="60000"/>
                    <a:lumOff val="40000"/>
                  </a:schemeClr>
                </a:solidFill>
                <a:latin typeface="Verdana" pitchFamily="34" charset="0"/>
                <a:ea typeface="Verdana" pitchFamily="34" charset="0"/>
                <a:hlinkClick r:id="rId2">
                  <a:extLst>
                    <a:ext uri="{A12FA001-AC4F-418D-AE19-62706E023703}">
                      <ahyp:hlinkClr xmlns="" xmlns:ahyp="http://schemas.microsoft.com/office/drawing/2018/hyperlinkcolor" xmlns:lc="http://schemas.openxmlformats.org/drawingml/2006/lockedCanvas" val="tx"/>
                    </a:ext>
                  </a:extLst>
                </a:hlinkClick>
              </a:rPr>
              <a:t>www.profajaypashankar.com</a:t>
            </a:r>
            <a:r>
              <a:rPr lang="en-US" dirty="0">
                <a:solidFill>
                  <a:schemeClr val="accent5">
                    <a:lumMod val="60000"/>
                    <a:lumOff val="40000"/>
                  </a:schemeClr>
                </a:solidFill>
                <a:latin typeface="Verdana" pitchFamily="34" charset="0"/>
                <a:ea typeface="Verdana" pitchFamily="34" charset="0"/>
              </a:rPr>
              <a:t> </a:t>
            </a:r>
            <a:endParaRPr lang="en-US" dirty="0">
              <a:latin typeface="Verdana" pitchFamily="34" charset="0"/>
              <a:ea typeface="Verdana" pitchFamily="34" charset="0"/>
            </a:endParaRPr>
          </a:p>
          <a:p>
            <a:endParaRPr lang="en-US" dirty="0"/>
          </a:p>
          <a:p>
            <a:endParaRPr lang="en-US" dirty="0"/>
          </a:p>
        </p:txBody>
      </p:sp>
    </p:spTree>
    <p:extLst>
      <p:ext uri="{BB962C8B-B14F-4D97-AF65-F5344CB8AC3E}">
        <p14:creationId xmlns:p14="http://schemas.microsoft.com/office/powerpoint/2010/main" val="276655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endParaRPr lang="en-US" dirty="0" smtClean="0"/>
          </a:p>
          <a:p>
            <a:r>
              <a:rPr lang="en-US" dirty="0">
                <a:latin typeface="Verdana" panose="020B0604030504040204" pitchFamily="34" charset="0"/>
                <a:ea typeface="Verdana" panose="020B0604030504040204" pitchFamily="34" charset="0"/>
              </a:rPr>
              <a:t>f</a:t>
            </a:r>
            <a:r>
              <a:rPr lang="en-US" b="1" dirty="0">
                <a:latin typeface="Verdana" panose="020B0604030504040204" pitchFamily="34" charset="0"/>
                <a:ea typeface="Verdana" panose="020B0604030504040204" pitchFamily="34" charset="0"/>
              </a:rPr>
              <a:t>. Inheritance</a:t>
            </a:r>
            <a:r>
              <a:rPr lang="en-US" dirty="0">
                <a:latin typeface="Verdana" panose="020B0604030504040204" pitchFamily="34" charset="0"/>
                <a:ea typeface="Verdana" panose="020B0604030504040204" pitchFamily="34" charset="0"/>
              </a:rPr>
              <a:t>: The transfer of the characteristics of a class to other classes that are derived from it.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g. </a:t>
            </a:r>
            <a:r>
              <a:rPr lang="en-US" b="1" dirty="0">
                <a:latin typeface="Verdana" panose="020B0604030504040204" pitchFamily="34" charset="0"/>
                <a:ea typeface="Verdana" panose="020B0604030504040204" pitchFamily="34" charset="0"/>
              </a:rPr>
              <a:t>Instance</a:t>
            </a:r>
            <a:r>
              <a:rPr lang="en-US" dirty="0">
                <a:latin typeface="Verdana" panose="020B0604030504040204" pitchFamily="34" charset="0"/>
                <a:ea typeface="Verdana" panose="020B0604030504040204" pitchFamily="34" charset="0"/>
              </a:rPr>
              <a:t>: An individual object of a certain class. An object </a:t>
            </a:r>
            <a:r>
              <a:rPr lang="en-US" dirty="0" err="1">
                <a:latin typeface="Verdana" panose="020B0604030504040204" pitchFamily="34" charset="0"/>
                <a:ea typeface="Verdana" panose="020B0604030504040204" pitchFamily="34" charset="0"/>
              </a:rPr>
              <a:t>obj</a:t>
            </a:r>
            <a:r>
              <a:rPr lang="en-US" dirty="0">
                <a:latin typeface="Verdana" panose="020B0604030504040204" pitchFamily="34" charset="0"/>
                <a:ea typeface="Verdana" panose="020B0604030504040204" pitchFamily="34" charset="0"/>
              </a:rPr>
              <a:t> that belongs to a class Circle, for example, is an instance of the class Circle.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h. </a:t>
            </a:r>
            <a:r>
              <a:rPr lang="en-US" b="1" dirty="0">
                <a:latin typeface="Verdana" panose="020B0604030504040204" pitchFamily="34" charset="0"/>
                <a:ea typeface="Verdana" panose="020B0604030504040204" pitchFamily="34" charset="0"/>
              </a:rPr>
              <a:t>Instantiation</a:t>
            </a:r>
            <a:r>
              <a:rPr lang="en-US" dirty="0">
                <a:latin typeface="Verdana" panose="020B0604030504040204" pitchFamily="34" charset="0"/>
                <a:ea typeface="Verdana" panose="020B0604030504040204" pitchFamily="34" charset="0"/>
              </a:rPr>
              <a:t>: The creation of an instance of </a:t>
            </a:r>
            <a:r>
              <a:rPr lang="en-US" dirty="0" smtClean="0">
                <a:latin typeface="Verdana" panose="020B0604030504040204" pitchFamily="34" charset="0"/>
                <a:ea typeface="Verdana" panose="020B0604030504040204" pitchFamily="34" charset="0"/>
              </a:rPr>
              <a:t>a class. </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a:t>
            </a:r>
            <a:r>
              <a:rPr lang="en-US" b="1" dirty="0">
                <a:latin typeface="Verdana" panose="020B0604030504040204" pitchFamily="34" charset="0"/>
                <a:ea typeface="Verdana" panose="020B0604030504040204" pitchFamily="34" charset="0"/>
              </a:rPr>
              <a:t> Method </a:t>
            </a:r>
            <a:r>
              <a:rPr lang="en-US" dirty="0">
                <a:latin typeface="Verdana" panose="020B0604030504040204" pitchFamily="34" charset="0"/>
                <a:ea typeface="Verdana" panose="020B0604030504040204" pitchFamily="34" charset="0"/>
              </a:rPr>
              <a:t>: A special kind of function that is defined in a </a:t>
            </a:r>
            <a:r>
              <a:rPr lang="en-US" dirty="0" smtClean="0">
                <a:latin typeface="Verdana" panose="020B0604030504040204" pitchFamily="34" charset="0"/>
                <a:ea typeface="Verdana" panose="020B0604030504040204" pitchFamily="34" charset="0"/>
              </a:rPr>
              <a:t>class definition. </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j. </a:t>
            </a:r>
            <a:r>
              <a:rPr lang="en-US" b="1" dirty="0">
                <a:latin typeface="Verdana" panose="020B0604030504040204" pitchFamily="34" charset="0"/>
                <a:ea typeface="Verdana" panose="020B0604030504040204" pitchFamily="34" charset="0"/>
              </a:rPr>
              <a:t>Object</a:t>
            </a:r>
            <a:r>
              <a:rPr lang="en-US" dirty="0">
                <a:latin typeface="Verdana" panose="020B0604030504040204" pitchFamily="34" charset="0"/>
                <a:ea typeface="Verdana" panose="020B0604030504040204" pitchFamily="34" charset="0"/>
              </a:rPr>
              <a:t>: A unique instance of a data structure that is defined by its class. An object comprises both data members (class variables and instance variables) and methods.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k. </a:t>
            </a:r>
            <a:r>
              <a:rPr lang="en-US" b="1" dirty="0">
                <a:latin typeface="Verdana" panose="020B0604030504040204" pitchFamily="34" charset="0"/>
                <a:ea typeface="Verdana" panose="020B0604030504040204" pitchFamily="34" charset="0"/>
              </a:rPr>
              <a:t>Operator overloading</a:t>
            </a:r>
            <a:r>
              <a:rPr lang="en-US" dirty="0">
                <a:latin typeface="Verdana" panose="020B0604030504040204" pitchFamily="34" charset="0"/>
                <a:ea typeface="Verdana" panose="020B0604030504040204" pitchFamily="34" charset="0"/>
              </a:rPr>
              <a:t>: The assignment of more than one function to a particular operator. </a:t>
            </a:r>
          </a:p>
          <a:p>
            <a:r>
              <a:rPr lang="en-US" dirty="0">
                <a:latin typeface="Verdana" panose="020B0604030504040204" pitchFamily="34" charset="0"/>
                <a:ea typeface="Verdana" panose="020B0604030504040204" pitchFamily="34" charset="0"/>
              </a:rPr>
              <a:t>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5286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t>Class Definition: </a:t>
            </a:r>
            <a:endParaRPr lang="en-US" dirty="0"/>
          </a:p>
          <a:p>
            <a:r>
              <a:rPr lang="en-US" i="1" dirty="0"/>
              <a:t>The class statement creates a new class definition. The name of the class immediately follows the keyword class followed by a colon as follows-</a:t>
            </a:r>
            <a:r>
              <a:rPr lang="en-US" dirty="0"/>
              <a:t>	</a:t>
            </a:r>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718657" y="1358989"/>
            <a:ext cx="8527236" cy="4488019"/>
          </a:xfrm>
          <a:prstGeom prst="rect">
            <a:avLst/>
          </a:prstGeom>
        </p:spPr>
      </p:pic>
    </p:spTree>
    <p:extLst>
      <p:ext uri="{BB962C8B-B14F-4D97-AF65-F5344CB8AC3E}">
        <p14:creationId xmlns:p14="http://schemas.microsoft.com/office/powerpoint/2010/main" val="122035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endParaRPr lang="en-US" dirty="0" smtClean="0"/>
          </a:p>
          <a:p>
            <a:r>
              <a:rPr lang="en-US" dirty="0" smtClean="0"/>
              <a:t>The </a:t>
            </a:r>
            <a:r>
              <a:rPr lang="en-US" dirty="0"/>
              <a:t>variable </a:t>
            </a:r>
            <a:r>
              <a:rPr lang="en-US" dirty="0" err="1"/>
              <a:t>empCount</a:t>
            </a:r>
            <a:r>
              <a:rPr lang="en-US" dirty="0"/>
              <a:t> is a class variable whose value is shared among all the instances of a in this class. This can be accessed as </a:t>
            </a:r>
            <a:r>
              <a:rPr lang="en-US" dirty="0" err="1"/>
              <a:t>Employee.empCount</a:t>
            </a:r>
            <a:r>
              <a:rPr lang="en-US" dirty="0"/>
              <a:t> from inside the class or outside the class. </a:t>
            </a:r>
          </a:p>
          <a:p>
            <a:endParaRPr lang="en-US" dirty="0"/>
          </a:p>
          <a:p>
            <a:r>
              <a:rPr lang="en-US" dirty="0"/>
              <a:t>• The first method init () is a special method, which is called class constructor or initialization method that Python calls when you create a new instance of this class. </a:t>
            </a:r>
          </a:p>
          <a:p>
            <a:endParaRPr lang="en-US" dirty="0"/>
          </a:p>
          <a:p>
            <a:r>
              <a:rPr lang="en-US" dirty="0"/>
              <a:t>• You declare other class methods like normal functions with the exception that the first argument to each method is self. Python adds the self argument to the list for you; you do not need to include it when you call the methods.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8461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t>Creating Objects: </a:t>
            </a:r>
            <a:endParaRPr lang="en-US" dirty="0"/>
          </a:p>
          <a:p>
            <a:r>
              <a:rPr lang="en-US" dirty="0"/>
              <a:t>To create instances of a class, you call the class using class name and pass </a:t>
            </a:r>
            <a:r>
              <a:rPr lang="en-US" dirty="0" err="1"/>
              <a:t>inwhatever</a:t>
            </a:r>
            <a:r>
              <a:rPr lang="en-US" dirty="0"/>
              <a:t> arguments its </a:t>
            </a:r>
            <a:r>
              <a:rPr lang="en-US" i="1" dirty="0"/>
              <a:t>init </a:t>
            </a:r>
            <a:r>
              <a:rPr lang="en-US" dirty="0"/>
              <a:t>method </a:t>
            </a:r>
            <a:r>
              <a:rPr lang="en-US" dirty="0" smtClean="0"/>
              <a:t>accepts</a:t>
            </a:r>
            <a:r>
              <a:rPr lang="en-US" dirty="0"/>
              <a:t>. </a:t>
            </a:r>
            <a:endParaRPr lang="en-US" dirty="0" smtClean="0"/>
          </a:p>
          <a:p>
            <a:r>
              <a:rPr lang="en-US" dirty="0"/>
              <a:t>This would create first object of Employee class emp1 = Employee("Zara", 2000) </a:t>
            </a:r>
          </a:p>
          <a:p>
            <a:r>
              <a:rPr lang="en-US" dirty="0"/>
              <a:t>This would create second object of Employee class emp2 = Employee("</a:t>
            </a:r>
            <a:r>
              <a:rPr lang="en-US" dirty="0" err="1"/>
              <a:t>Manni</a:t>
            </a:r>
            <a:r>
              <a:rPr lang="en-US" dirty="0"/>
              <a:t>", 5000</a:t>
            </a:r>
            <a:r>
              <a:rPr lang="en-US" dirty="0" smtClean="0"/>
              <a:t>)</a:t>
            </a:r>
          </a:p>
          <a:p>
            <a:r>
              <a:rPr lang="en-US" b="1" dirty="0"/>
              <a:t>Accessing Attributes </a:t>
            </a:r>
            <a:endParaRPr lang="en-US" dirty="0"/>
          </a:p>
          <a:p>
            <a:r>
              <a:rPr lang="en-US" dirty="0"/>
              <a:t>You access the object's attributes using the dot operator with object. Class variable would be accessed using class name as follows- </a:t>
            </a:r>
            <a:endParaRPr lang="en-US" dirty="0" smtClean="0"/>
          </a:p>
          <a:p>
            <a:r>
              <a:rPr lang="en-US" dirty="0"/>
              <a:t>emp1.displayEmployee() emp2.displayEmployee() </a:t>
            </a:r>
          </a:p>
          <a:p>
            <a:r>
              <a:rPr lang="en-US" dirty="0"/>
              <a:t>print ("Total Employee %d" % </a:t>
            </a:r>
            <a:r>
              <a:rPr lang="en-US" dirty="0" err="1"/>
              <a:t>Employee.empCount</a:t>
            </a:r>
            <a:r>
              <a:rPr lang="en-US" dirty="0"/>
              <a:t>) </a:t>
            </a:r>
            <a:endParaRPr lang="en-US" dirty="0" smtClean="0"/>
          </a:p>
          <a:p>
            <a:endParaRPr lang="en-US" dirty="0"/>
          </a:p>
        </p:txBody>
      </p:sp>
    </p:spTree>
    <p:extLst>
      <p:ext uri="{BB962C8B-B14F-4D97-AF65-F5344CB8AC3E}">
        <p14:creationId xmlns:p14="http://schemas.microsoft.com/office/powerpoint/2010/main" val="329260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t>(4) Instances as Arguments: </a:t>
            </a:r>
            <a:endParaRPr lang="en-US" dirty="0"/>
          </a:p>
          <a:p>
            <a:r>
              <a:rPr lang="en-US" dirty="0"/>
              <a:t>Instance variables are always prefixed with the reserved word self. They are typically introduced and initialized in a constructor method named init . </a:t>
            </a:r>
          </a:p>
          <a:p>
            <a:r>
              <a:rPr lang="en-US" dirty="0"/>
              <a:t>In the following example, the variables self.name and </a:t>
            </a:r>
            <a:r>
              <a:rPr lang="en-US" dirty="0" err="1"/>
              <a:t>self.grades</a:t>
            </a:r>
            <a:r>
              <a:rPr lang="en-US" dirty="0"/>
              <a:t> are instance variables, whereas the variable NUM_GRADES is a class variable: </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698200" y="1978316"/>
            <a:ext cx="7317011" cy="2516412"/>
          </a:xfrm>
          <a:prstGeom prst="rect">
            <a:avLst/>
          </a:prstGeom>
        </p:spPr>
      </p:pic>
      <p:sp>
        <p:nvSpPr>
          <p:cNvPr id="4" name="Rectangle 3"/>
          <p:cNvSpPr/>
          <p:nvPr/>
        </p:nvSpPr>
        <p:spPr>
          <a:xfrm>
            <a:off x="343436" y="4738026"/>
            <a:ext cx="11685431" cy="1384995"/>
          </a:xfrm>
          <a:prstGeom prst="rect">
            <a:avLst/>
          </a:prstGeom>
        </p:spPr>
        <p:txBody>
          <a:bodyPr wrap="square">
            <a:spAutoFit/>
          </a:bodyPr>
          <a:lstStyle/>
          <a:p>
            <a:r>
              <a:rPr lang="en-US" sz="1400" b="0" i="1" u="none" strike="noStrike" baseline="0" dirty="0" smtClean="0">
                <a:solidFill>
                  <a:srgbClr val="000000"/>
                </a:solidFill>
                <a:latin typeface="Verdana" panose="020B0604030504040204" pitchFamily="34" charset="0"/>
                <a:ea typeface="Verdana" panose="020B0604030504040204" pitchFamily="34" charset="0"/>
              </a:rPr>
              <a:t>Here “self” is a instance and “name” is a argument </a:t>
            </a:r>
            <a:endParaRPr lang="en-US" sz="1400" b="0" i="0" u="none" strike="noStrike" baseline="0" dirty="0" smtClean="0">
              <a:solidFill>
                <a:srgbClr val="000000"/>
              </a:solidFill>
              <a:latin typeface="Verdana" panose="020B0604030504040204" pitchFamily="34" charset="0"/>
              <a:ea typeface="Verdana" panose="020B0604030504040204" pitchFamily="34" charset="0"/>
            </a:endParaRPr>
          </a:p>
          <a:p>
            <a:r>
              <a:rPr lang="en-US" sz="1400" b="0" i="0" u="none" strike="noStrike" baseline="0" dirty="0" smtClean="0">
                <a:solidFill>
                  <a:srgbClr val="000000"/>
                </a:solidFill>
                <a:latin typeface="Verdana" panose="020B0604030504040204" pitchFamily="34" charset="0"/>
                <a:ea typeface="Verdana" panose="020B0604030504040204" pitchFamily="34" charset="0"/>
              </a:rPr>
              <a:t>The PVM automatically calls the constructor method when the programmer requests a new instance of the class, as follows: </a:t>
            </a:r>
          </a:p>
          <a:p>
            <a:r>
              <a:rPr lang="en-US" sz="1400" b="0" i="0" u="none" strike="noStrike" baseline="0" dirty="0" smtClean="0">
                <a:solidFill>
                  <a:srgbClr val="000000"/>
                </a:solidFill>
                <a:latin typeface="Verdana" panose="020B0604030504040204" pitchFamily="34" charset="0"/>
                <a:ea typeface="Verdana" panose="020B0604030504040204" pitchFamily="34" charset="0"/>
              </a:rPr>
              <a:t>s = Student('Mary') </a:t>
            </a:r>
          </a:p>
          <a:p>
            <a:r>
              <a:rPr lang="en-US" sz="1400" b="0" i="1" u="none" strike="noStrike" baseline="0" dirty="0" smtClean="0">
                <a:solidFill>
                  <a:srgbClr val="000000"/>
                </a:solidFill>
                <a:latin typeface="Verdana" panose="020B0604030504040204" pitchFamily="34" charset="0"/>
                <a:ea typeface="Verdana" panose="020B0604030504040204" pitchFamily="34" charset="0"/>
              </a:rPr>
              <a:t>The constructor method always expects at least one argument</a:t>
            </a:r>
            <a:r>
              <a:rPr lang="en-US" sz="1400" b="0" i="0" u="none" strike="noStrike" baseline="0" dirty="0" smtClean="0">
                <a:solidFill>
                  <a:srgbClr val="000000"/>
                </a:solidFill>
                <a:latin typeface="Verdana" panose="020B0604030504040204" pitchFamily="34" charset="0"/>
                <a:ea typeface="Verdana" panose="020B0604030504040204" pitchFamily="34" charset="0"/>
              </a:rPr>
              <a:t>, self. When the method is called, the object being instantiated is passed here and thus is bound to self throughout the code. Other arguments may be given to supply initial values for the object’s data</a:t>
            </a:r>
            <a:r>
              <a:rPr lang="en-US" sz="1400" b="1" i="1" u="none" strike="noStrike" baseline="0" dirty="0" smtClean="0">
                <a:solidFill>
                  <a:srgbClr val="000000"/>
                </a:solidFill>
                <a:latin typeface="Verdana" panose="020B0604030504040204" pitchFamily="34" charset="0"/>
                <a:ea typeface="Verdana" panose="020B0604030504040204" pitchFamily="34" charset="0"/>
              </a:rPr>
              <a:t>. </a:t>
            </a:r>
            <a:endParaRPr lang="en-US"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1863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t>Instances as return values: </a:t>
            </a:r>
            <a:endParaRPr lang="en-US" b="1" i="1" dirty="0" smtClean="0"/>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2072895" y="608471"/>
            <a:ext cx="7431713" cy="3641557"/>
          </a:xfrm>
          <a:prstGeom prst="rect">
            <a:avLst/>
          </a:prstGeom>
        </p:spPr>
      </p:pic>
    </p:spTree>
    <p:extLst>
      <p:ext uri="{BB962C8B-B14F-4D97-AF65-F5344CB8AC3E}">
        <p14:creationId xmlns:p14="http://schemas.microsoft.com/office/powerpoint/2010/main" val="344308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t>Built-in Class Attributes: </a:t>
            </a:r>
            <a:endParaRPr lang="en-US" dirty="0"/>
          </a:p>
          <a:p>
            <a:r>
              <a:rPr lang="en-US" dirty="0"/>
              <a:t>Every Python class keeps the following built-in attributes and they can be accessed </a:t>
            </a:r>
          </a:p>
          <a:p>
            <a:r>
              <a:rPr lang="en-US" dirty="0"/>
              <a:t>using dot operator like any other attribute − </a:t>
            </a:r>
          </a:p>
          <a:p>
            <a:r>
              <a:rPr lang="en-US" dirty="0"/>
              <a:t>• </a:t>
            </a:r>
            <a:r>
              <a:rPr lang="en-US" b="1" dirty="0" err="1"/>
              <a:t>dict</a:t>
            </a:r>
            <a:r>
              <a:rPr lang="en-US" b="1" dirty="0"/>
              <a:t> : </a:t>
            </a:r>
            <a:r>
              <a:rPr lang="en-US" dirty="0"/>
              <a:t>Dictionary containing the class's namespace. </a:t>
            </a:r>
          </a:p>
          <a:p>
            <a:r>
              <a:rPr lang="en-US" dirty="0"/>
              <a:t>• </a:t>
            </a:r>
            <a:r>
              <a:rPr lang="en-US" b="1" dirty="0"/>
              <a:t>doc : </a:t>
            </a:r>
            <a:r>
              <a:rPr lang="en-US" dirty="0"/>
              <a:t>Class documentation string or none, if undefined. </a:t>
            </a:r>
          </a:p>
          <a:p>
            <a:r>
              <a:rPr lang="en-US" dirty="0"/>
              <a:t>• </a:t>
            </a:r>
            <a:r>
              <a:rPr lang="en-US" b="1" dirty="0"/>
              <a:t>name : </a:t>
            </a:r>
            <a:r>
              <a:rPr lang="en-US" dirty="0"/>
              <a:t>Class name. </a:t>
            </a:r>
          </a:p>
          <a:p>
            <a:r>
              <a:rPr lang="en-US" dirty="0"/>
              <a:t>• </a:t>
            </a:r>
            <a:r>
              <a:rPr lang="en-US" b="1" dirty="0"/>
              <a:t>module : </a:t>
            </a:r>
            <a:r>
              <a:rPr lang="en-US" dirty="0"/>
              <a:t>Module name in which the class is defined. This attribute is " main " in interactive mode. </a:t>
            </a:r>
          </a:p>
          <a:p>
            <a:r>
              <a:rPr lang="en-US" dirty="0"/>
              <a:t>• </a:t>
            </a:r>
            <a:r>
              <a:rPr lang="en-US" b="1" dirty="0"/>
              <a:t>bases : </a:t>
            </a:r>
            <a:r>
              <a:rPr lang="en-US" dirty="0"/>
              <a:t>A possibly empty tuple containing the base classes, in the order of their occurrence in the base class list. </a:t>
            </a:r>
          </a:p>
          <a:p>
            <a:endParaRPr lang="en-US" dirty="0"/>
          </a:p>
          <a:p>
            <a:r>
              <a:rPr lang="en-US" dirty="0"/>
              <a:t>For the above class let us try to access all these attributes-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3893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752141" y="357199"/>
            <a:ext cx="7726709" cy="6301178"/>
          </a:xfrm>
          <a:prstGeom prst="rect">
            <a:avLst/>
          </a:prstGeom>
        </p:spPr>
      </p:pic>
    </p:spTree>
    <p:extLst>
      <p:ext uri="{BB962C8B-B14F-4D97-AF65-F5344CB8AC3E}">
        <p14:creationId xmlns:p14="http://schemas.microsoft.com/office/powerpoint/2010/main" val="166795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latin typeface="Verdana" panose="020B0604030504040204" pitchFamily="34" charset="0"/>
                <a:ea typeface="Verdana" panose="020B0604030504040204" pitchFamily="34" charset="0"/>
              </a:rPr>
              <a:t>Inheritance: </a:t>
            </a:r>
            <a:endParaRPr lang="en-US" dirty="0">
              <a:latin typeface="Verdana" panose="020B0604030504040204" pitchFamily="34" charset="0"/>
              <a:ea typeface="Verdana" panose="020B0604030504040204" pitchFamily="34" charset="0"/>
            </a:endParaRPr>
          </a:p>
          <a:p>
            <a:r>
              <a:rPr lang="en-US" dirty="0"/>
              <a:t>Instead of starting from a scratch, you can create a class by deriving it from a pre- existing class by listing the parent class in parentheses after the new class name. </a:t>
            </a:r>
          </a:p>
          <a:p>
            <a:r>
              <a:rPr lang="en-US" dirty="0"/>
              <a:t>The child class inherits the attributes of its parent class, and you can use those attributes as if they were defined </a:t>
            </a:r>
            <a:r>
              <a:rPr lang="en-US" dirty="0" smtClean="0"/>
              <a:t>In </a:t>
            </a:r>
            <a:r>
              <a:rPr lang="en-US" dirty="0"/>
              <a:t>the child class. A child class can also override data members and methods from the parent. </a:t>
            </a:r>
            <a:endParaRPr lang="en-US" dirty="0" smtClean="0"/>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2354485" y="1873063"/>
            <a:ext cx="6841030" cy="4984937"/>
          </a:xfrm>
          <a:prstGeom prst="rect">
            <a:avLst/>
          </a:prstGeom>
        </p:spPr>
      </p:pic>
    </p:spTree>
    <p:extLst>
      <p:ext uri="{BB962C8B-B14F-4D97-AF65-F5344CB8AC3E}">
        <p14:creationId xmlns:p14="http://schemas.microsoft.com/office/powerpoint/2010/main" val="263296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18879" y="0"/>
            <a:ext cx="7623611" cy="6760972"/>
          </a:xfrm>
          <a:prstGeom prst="rect">
            <a:avLst/>
          </a:prstGeom>
        </p:spPr>
      </p:pic>
    </p:spTree>
    <p:extLst>
      <p:ext uri="{BB962C8B-B14F-4D97-AF65-F5344CB8AC3E}">
        <p14:creationId xmlns:p14="http://schemas.microsoft.com/office/powerpoint/2010/main" val="358838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dirty="0" smtClean="0"/>
              <a:t>Regular </a:t>
            </a:r>
            <a:r>
              <a:rPr lang="en-US" b="1" dirty="0"/>
              <a:t>Expressions : </a:t>
            </a:r>
            <a:endParaRPr lang="en-US" dirty="0"/>
          </a:p>
          <a:p>
            <a:r>
              <a:rPr lang="en-US" b="1" i="1" dirty="0">
                <a:latin typeface="Verdana" panose="020B0604030504040204" pitchFamily="34" charset="0"/>
                <a:ea typeface="Verdana" panose="020B0604030504040204" pitchFamily="34" charset="0"/>
              </a:rPr>
              <a:t>Concept of regular expression :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 </a:t>
            </a:r>
            <a:r>
              <a:rPr lang="en-US" i="1" dirty="0">
                <a:latin typeface="Verdana" panose="020B0604030504040204" pitchFamily="34" charset="0"/>
                <a:ea typeface="Verdana" panose="020B0604030504040204" pitchFamily="34" charset="0"/>
              </a:rPr>
              <a:t>regular expression </a:t>
            </a:r>
            <a:r>
              <a:rPr lang="en-US" dirty="0">
                <a:latin typeface="Verdana" panose="020B0604030504040204" pitchFamily="34" charset="0"/>
                <a:ea typeface="Verdana" panose="020B0604030504040204" pitchFamily="34" charset="0"/>
              </a:rPr>
              <a:t>is a special sequence of characters that helps you match or find other strings or sets of strings, using a specialized syntax held in a pattern. Regular expressions are widely used in UNIX world. </a:t>
            </a:r>
          </a:p>
          <a:p>
            <a:r>
              <a:rPr lang="en-US" dirty="0">
                <a:latin typeface="Verdana" panose="020B0604030504040204" pitchFamily="34" charset="0"/>
                <a:ea typeface="Verdana" panose="020B0604030504040204" pitchFamily="34" charset="0"/>
              </a:rPr>
              <a:t>The module </a:t>
            </a:r>
            <a:r>
              <a:rPr lang="en-US" b="1" dirty="0">
                <a:latin typeface="Verdana" panose="020B0604030504040204" pitchFamily="34" charset="0"/>
                <a:ea typeface="Verdana" panose="020B0604030504040204" pitchFamily="34" charset="0"/>
              </a:rPr>
              <a:t>re </a:t>
            </a:r>
            <a:r>
              <a:rPr lang="en-US" dirty="0">
                <a:latin typeface="Verdana" panose="020B0604030504040204" pitchFamily="34" charset="0"/>
                <a:ea typeface="Verdana" panose="020B0604030504040204" pitchFamily="34" charset="0"/>
              </a:rPr>
              <a:t>provides full support for Perl-like regular expressions in Python. The </a:t>
            </a:r>
            <a:r>
              <a:rPr lang="en-US" b="1" dirty="0">
                <a:latin typeface="Verdana" panose="020B0604030504040204" pitchFamily="34" charset="0"/>
                <a:ea typeface="Verdana" panose="020B0604030504040204" pitchFamily="34" charset="0"/>
              </a:rPr>
              <a:t>re </a:t>
            </a:r>
            <a:r>
              <a:rPr lang="en-US" dirty="0">
                <a:latin typeface="Verdana" panose="020B0604030504040204" pitchFamily="34" charset="0"/>
                <a:ea typeface="Verdana" panose="020B0604030504040204" pitchFamily="34" charset="0"/>
              </a:rPr>
              <a:t>module raises the exception </a:t>
            </a:r>
            <a:r>
              <a:rPr lang="en-US" b="1" dirty="0" err="1">
                <a:latin typeface="Verdana" panose="020B0604030504040204" pitchFamily="34" charset="0"/>
                <a:ea typeface="Verdana" panose="020B0604030504040204" pitchFamily="34" charset="0"/>
              </a:rPr>
              <a:t>re.error</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if an error occurs while compiling or using a regular expression. </a:t>
            </a:r>
          </a:p>
          <a:p>
            <a:r>
              <a:rPr lang="en-US" dirty="0">
                <a:latin typeface="Verdana" panose="020B0604030504040204" pitchFamily="34" charset="0"/>
                <a:ea typeface="Verdana" panose="020B0604030504040204" pitchFamily="34" charset="0"/>
              </a:rPr>
              <a:t>We would cover two important functions, which would be used to handle regular expressions. Nevertheless, a small thing first: There are various characters, which would have special meaning when they are used in regular expression. To avoid any confusion while dealing with regular expressions, we would use Raw Strings as </a:t>
            </a:r>
            <a:r>
              <a:rPr lang="en-US" b="1" dirty="0" err="1">
                <a:latin typeface="Verdana" panose="020B0604030504040204" pitchFamily="34" charset="0"/>
                <a:ea typeface="Verdana" panose="020B0604030504040204" pitchFamily="34" charset="0"/>
              </a:rPr>
              <a:t>r'expression</a:t>
            </a:r>
            <a:r>
              <a:rPr lang="en-US" b="1" dirty="0">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82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dirty="0"/>
              <a:t>In a similar way, you can drive a class from multiple parent classes as follows- </a:t>
            </a:r>
          </a:p>
          <a:p>
            <a:r>
              <a:rPr lang="en-US" dirty="0"/>
              <a:t>You can use </a:t>
            </a:r>
            <a:r>
              <a:rPr lang="en-US" dirty="0" err="1"/>
              <a:t>issubclass</a:t>
            </a:r>
            <a:r>
              <a:rPr lang="en-US" dirty="0"/>
              <a:t>() or </a:t>
            </a:r>
            <a:r>
              <a:rPr lang="en-US" dirty="0" err="1"/>
              <a:t>isinstance</a:t>
            </a:r>
            <a:r>
              <a:rPr lang="en-US" dirty="0"/>
              <a:t>() functions to check a relationship of two classes and instances. </a:t>
            </a:r>
          </a:p>
          <a:p>
            <a:r>
              <a:rPr lang="en-US" dirty="0"/>
              <a:t>• The </a:t>
            </a:r>
            <a:r>
              <a:rPr lang="en-US" dirty="0" err="1"/>
              <a:t>issubclass</a:t>
            </a:r>
            <a:r>
              <a:rPr lang="en-US" dirty="0"/>
              <a:t>(sub, sup) </a:t>
            </a:r>
            <a:r>
              <a:rPr lang="en-US" dirty="0" err="1"/>
              <a:t>boolean</a:t>
            </a:r>
            <a:r>
              <a:rPr lang="en-US" dirty="0"/>
              <a:t> function returns True, if the given subclass sub is indeed a subclass of the superclass sup. </a:t>
            </a:r>
          </a:p>
          <a:p>
            <a:endParaRPr lang="en-US" dirty="0"/>
          </a:p>
          <a:p>
            <a:r>
              <a:rPr lang="en-US" dirty="0"/>
              <a:t>• The </a:t>
            </a:r>
            <a:r>
              <a:rPr lang="en-US" dirty="0" err="1"/>
              <a:t>isinstance</a:t>
            </a:r>
            <a:r>
              <a:rPr lang="en-US" dirty="0"/>
              <a:t>(</a:t>
            </a:r>
            <a:r>
              <a:rPr lang="en-US" dirty="0" err="1"/>
              <a:t>obj</a:t>
            </a:r>
            <a:r>
              <a:rPr lang="en-US" dirty="0"/>
              <a:t>, Class) </a:t>
            </a:r>
            <a:r>
              <a:rPr lang="en-US" dirty="0" err="1"/>
              <a:t>boolean</a:t>
            </a:r>
            <a:r>
              <a:rPr lang="en-US" dirty="0"/>
              <a:t> function returns True, if </a:t>
            </a:r>
            <a:r>
              <a:rPr lang="en-US" dirty="0" err="1"/>
              <a:t>obj</a:t>
            </a:r>
            <a:r>
              <a:rPr lang="en-US" dirty="0"/>
              <a:t> is an instance of class </a:t>
            </a:r>
            <a:r>
              <a:rPr lang="en-US" dirty="0" err="1"/>
              <a:t>Class</a:t>
            </a:r>
            <a:r>
              <a:rPr lang="en-US" dirty="0"/>
              <a:t> or is an instance of a subclass of Class. </a:t>
            </a:r>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2581610" y="2923046"/>
            <a:ext cx="6845725" cy="2331534"/>
          </a:xfrm>
          <a:prstGeom prst="rect">
            <a:avLst/>
          </a:prstGeom>
        </p:spPr>
      </p:pic>
    </p:spTree>
    <p:extLst>
      <p:ext uri="{BB962C8B-B14F-4D97-AF65-F5344CB8AC3E}">
        <p14:creationId xmlns:p14="http://schemas.microsoft.com/office/powerpoint/2010/main" val="150212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smtClean="0"/>
              <a:t>Method </a:t>
            </a:r>
            <a:r>
              <a:rPr lang="en-US" b="1" i="1" dirty="0"/>
              <a:t>Overriding: </a:t>
            </a:r>
            <a:endParaRPr lang="en-US" dirty="0"/>
          </a:p>
          <a:p>
            <a:r>
              <a:rPr lang="en-US" dirty="0"/>
              <a:t>You can always override your parent class methods. One reason for overriding parent's methods is that you may want special or </a:t>
            </a:r>
            <a:r>
              <a:rPr lang="en-US" dirty="0" smtClean="0"/>
              <a:t>different </a:t>
            </a:r>
            <a:r>
              <a:rPr lang="en-US" dirty="0"/>
              <a:t>functionality in your subclass. </a:t>
            </a:r>
            <a:endParaRPr lang="en-US" dirty="0" smtClean="0"/>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543721" y="1385685"/>
            <a:ext cx="8591952" cy="4757527"/>
          </a:xfrm>
          <a:prstGeom prst="rect">
            <a:avLst/>
          </a:prstGeom>
        </p:spPr>
      </p:pic>
    </p:spTree>
    <p:extLst>
      <p:ext uri="{BB962C8B-B14F-4D97-AF65-F5344CB8AC3E}">
        <p14:creationId xmlns:p14="http://schemas.microsoft.com/office/powerpoint/2010/main" val="80846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80304"/>
            <a:ext cx="11758411" cy="6555347"/>
          </a:xfrm>
        </p:spPr>
        <p:txBody>
          <a:bodyPr/>
          <a:lstStyle/>
          <a:p>
            <a:r>
              <a:rPr lang="en-US" b="1" i="1" dirty="0"/>
              <a:t>Data Encapsulation: </a:t>
            </a:r>
            <a:endParaRPr lang="en-US" b="1" dirty="0"/>
          </a:p>
          <a:p>
            <a:r>
              <a:rPr lang="en-US" dirty="0"/>
              <a:t>Simplifying the script by identifying the repeated code and placing it in a function. This is called ’encapsulation’. </a:t>
            </a:r>
          </a:p>
          <a:p>
            <a:r>
              <a:rPr lang="en-US" dirty="0"/>
              <a:t>Encapsulation is the process of wrapping a piece of code in a function, allowing you to take advantage of all the things functions are good for. </a:t>
            </a:r>
          </a:p>
          <a:p>
            <a:r>
              <a:rPr lang="en-US" dirty="0"/>
              <a:t>Generalization means taking something specific, such as printing the multiples of 2, and making it more general, such as printing the multiples of any integer. This function encapsulates the previous loop and generalizes it to print multiples of n: </a:t>
            </a:r>
            <a:endParaRPr lang="en-US" dirty="0" smtClean="0"/>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942899" y="2902910"/>
            <a:ext cx="7729135" cy="2673642"/>
          </a:xfrm>
          <a:prstGeom prst="rect">
            <a:avLst/>
          </a:prstGeom>
        </p:spPr>
      </p:pic>
    </p:spTree>
    <p:extLst>
      <p:ext uri="{BB962C8B-B14F-4D97-AF65-F5344CB8AC3E}">
        <p14:creationId xmlns:p14="http://schemas.microsoft.com/office/powerpoint/2010/main" val="4075487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088" y="301122"/>
            <a:ext cx="11686385" cy="6558409"/>
          </a:xfrm>
        </p:spPr>
        <p:txBody>
          <a:bodyPr/>
          <a:lstStyle/>
          <a:p>
            <a:r>
              <a:rPr lang="en-US" dirty="0"/>
              <a:t>With the argument 4, the output is: </a:t>
            </a:r>
          </a:p>
          <a:p>
            <a:r>
              <a:rPr lang="en-US" dirty="0"/>
              <a:t>By now you can probably guess how to print a multiplication table—by calling print multiples repeatedly with different arguments. In fact, we can use another loop: </a:t>
            </a:r>
          </a:p>
          <a:p>
            <a:r>
              <a:rPr lang="en-US" dirty="0"/>
              <a:t>By now you can probably guess how to print a multiplication table—by calling print multiples repeatedly with different arguments. In fact, we can use another loop: </a:t>
            </a:r>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250189" y="2136081"/>
            <a:ext cx="8913948" cy="1444246"/>
          </a:xfrm>
          <a:prstGeom prst="rect">
            <a:avLst/>
          </a:prstGeom>
        </p:spPr>
      </p:pic>
    </p:spTree>
    <p:extLst>
      <p:ext uri="{BB962C8B-B14F-4D97-AF65-F5344CB8AC3E}">
        <p14:creationId xmlns:p14="http://schemas.microsoft.com/office/powerpoint/2010/main" val="96599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latin typeface="Verdana" panose="020B0604030504040204" pitchFamily="34" charset="0"/>
                <a:ea typeface="Verdana" panose="020B0604030504040204" pitchFamily="34" charset="0"/>
              </a:rPr>
              <a:t>Data Hiding: </a:t>
            </a:r>
            <a:endParaRPr lang="en-US" dirty="0">
              <a:latin typeface="Verdana" panose="020B0604030504040204" pitchFamily="34" charset="0"/>
              <a:ea typeface="Verdana" panose="020B0604030504040204" pitchFamily="34" charset="0"/>
            </a:endParaRPr>
          </a:p>
          <a:p>
            <a:r>
              <a:rPr lang="en-US" dirty="0"/>
              <a:t>An object's attributes may or may not be visible outside the class definition. You need to name attributes with a double underscore prefix, and those attributes then will not be directly visible to outsiders</a:t>
            </a:r>
            <a:r>
              <a:rPr lang="en-US" dirty="0" smtClean="0"/>
              <a:t>.</a:t>
            </a:r>
          </a:p>
          <a:p>
            <a:r>
              <a:rPr lang="en-US" dirty="0" smtClean="0"/>
              <a:t> </a:t>
            </a:r>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978257" y="1260732"/>
            <a:ext cx="8637719" cy="2693082"/>
          </a:xfrm>
          <a:prstGeom prst="rect">
            <a:avLst/>
          </a:prstGeom>
        </p:spPr>
      </p:pic>
    </p:spTree>
    <p:extLst>
      <p:ext uri="{BB962C8B-B14F-4D97-AF65-F5344CB8AC3E}">
        <p14:creationId xmlns:p14="http://schemas.microsoft.com/office/powerpoint/2010/main" val="2996092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1017" y="351229"/>
            <a:ext cx="10227693" cy="4259408"/>
          </a:xfrm>
          <a:prstGeom prst="rect">
            <a:avLst/>
          </a:prstGeom>
        </p:spPr>
      </p:pic>
    </p:spTree>
    <p:extLst>
      <p:ext uri="{BB962C8B-B14F-4D97-AF65-F5344CB8AC3E}">
        <p14:creationId xmlns:p14="http://schemas.microsoft.com/office/powerpoint/2010/main" val="352939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sz="2100" b="1" dirty="0">
                <a:latin typeface="Verdana" panose="020B0604030504040204" pitchFamily="34" charset="0"/>
                <a:ea typeface="Verdana" panose="020B0604030504040204" pitchFamily="34" charset="0"/>
              </a:rPr>
              <a:t>Multithreaded Programming: </a:t>
            </a:r>
            <a:endParaRPr lang="en-US" sz="2100" dirty="0">
              <a:latin typeface="Verdana" panose="020B0604030504040204" pitchFamily="34" charset="0"/>
              <a:ea typeface="Verdana" panose="020B0604030504040204" pitchFamily="34" charset="0"/>
            </a:endParaRPr>
          </a:p>
          <a:p>
            <a:r>
              <a:rPr lang="en-US" sz="2100" b="1" dirty="0">
                <a:latin typeface="Verdana" panose="020B0604030504040204" pitchFamily="34" charset="0"/>
                <a:ea typeface="Verdana" panose="020B0604030504040204" pitchFamily="34" charset="0"/>
              </a:rPr>
              <a:t>(1)Thread Module: </a:t>
            </a:r>
            <a:endParaRPr lang="en-US" sz="2100" dirty="0">
              <a:latin typeface="Verdana" panose="020B0604030504040204" pitchFamily="34" charset="0"/>
              <a:ea typeface="Verdana" panose="020B0604030504040204" pitchFamily="34" charset="0"/>
            </a:endParaRPr>
          </a:p>
          <a:p>
            <a:r>
              <a:rPr lang="en-US" sz="2100" dirty="0">
                <a:latin typeface="Verdana" panose="020B0604030504040204" pitchFamily="34" charset="0"/>
                <a:ea typeface="Verdana" panose="020B0604030504040204" pitchFamily="34" charset="0"/>
              </a:rPr>
              <a:t>The newer threading module included with Python 2.4 provides much more powerful, high-level support for threads than the thread module discussed in the previous section. </a:t>
            </a:r>
          </a:p>
          <a:p>
            <a:r>
              <a:rPr lang="en-US" sz="2100" dirty="0">
                <a:latin typeface="Verdana" panose="020B0604030504040204" pitchFamily="34" charset="0"/>
                <a:ea typeface="Verdana" panose="020B0604030504040204" pitchFamily="34" charset="0"/>
              </a:rPr>
              <a:t>The </a:t>
            </a:r>
            <a:r>
              <a:rPr lang="en-US" sz="2100" i="1" dirty="0">
                <a:latin typeface="Verdana" panose="020B0604030504040204" pitchFamily="34" charset="0"/>
                <a:ea typeface="Verdana" panose="020B0604030504040204" pitchFamily="34" charset="0"/>
              </a:rPr>
              <a:t>threading </a:t>
            </a:r>
            <a:r>
              <a:rPr lang="en-US" sz="2100" dirty="0">
                <a:latin typeface="Verdana" panose="020B0604030504040204" pitchFamily="34" charset="0"/>
                <a:ea typeface="Verdana" panose="020B0604030504040204" pitchFamily="34" charset="0"/>
              </a:rPr>
              <a:t>module exposes all the methods of the </a:t>
            </a:r>
            <a:r>
              <a:rPr lang="en-US" sz="2100" i="1" dirty="0">
                <a:latin typeface="Verdana" panose="020B0604030504040204" pitchFamily="34" charset="0"/>
                <a:ea typeface="Verdana" panose="020B0604030504040204" pitchFamily="34" charset="0"/>
              </a:rPr>
              <a:t>thread </a:t>
            </a:r>
            <a:r>
              <a:rPr lang="en-US" sz="2100" dirty="0">
                <a:latin typeface="Verdana" panose="020B0604030504040204" pitchFamily="34" charset="0"/>
                <a:ea typeface="Verdana" panose="020B0604030504040204" pitchFamily="34" charset="0"/>
              </a:rPr>
              <a:t>module and provides some additional methods: </a:t>
            </a:r>
          </a:p>
          <a:p>
            <a:r>
              <a:rPr lang="en-US" sz="2100" dirty="0">
                <a:latin typeface="Verdana" panose="020B0604030504040204" pitchFamily="34" charset="0"/>
                <a:ea typeface="Verdana" panose="020B0604030504040204" pitchFamily="34" charset="0"/>
              </a:rPr>
              <a:t>• </a:t>
            </a:r>
            <a:r>
              <a:rPr lang="en-US" sz="2100" b="1" dirty="0" err="1">
                <a:latin typeface="Verdana" panose="020B0604030504040204" pitchFamily="34" charset="0"/>
                <a:ea typeface="Verdana" panose="020B0604030504040204" pitchFamily="34" charset="0"/>
              </a:rPr>
              <a:t>threading.activeCount</a:t>
            </a:r>
            <a:r>
              <a:rPr lang="en-US" sz="2100" b="1" dirty="0">
                <a:latin typeface="Verdana" panose="020B0604030504040204" pitchFamily="34" charset="0"/>
                <a:ea typeface="Verdana" panose="020B0604030504040204" pitchFamily="34" charset="0"/>
              </a:rPr>
              <a:t>(): </a:t>
            </a:r>
            <a:r>
              <a:rPr lang="en-US" sz="2100" dirty="0">
                <a:latin typeface="Verdana" panose="020B0604030504040204" pitchFamily="34" charset="0"/>
                <a:ea typeface="Verdana" panose="020B0604030504040204" pitchFamily="34" charset="0"/>
              </a:rPr>
              <a:t>Returns the number of thread objects that are active. </a:t>
            </a:r>
          </a:p>
          <a:p>
            <a:r>
              <a:rPr lang="en-US" sz="2100" dirty="0">
                <a:latin typeface="Verdana" panose="020B0604030504040204" pitchFamily="34" charset="0"/>
                <a:ea typeface="Verdana" panose="020B0604030504040204" pitchFamily="34" charset="0"/>
              </a:rPr>
              <a:t>• </a:t>
            </a:r>
            <a:r>
              <a:rPr lang="en-US" sz="2100" b="1" dirty="0" err="1">
                <a:latin typeface="Verdana" panose="020B0604030504040204" pitchFamily="34" charset="0"/>
                <a:ea typeface="Verdana" panose="020B0604030504040204" pitchFamily="34" charset="0"/>
              </a:rPr>
              <a:t>threading.currentThread</a:t>
            </a:r>
            <a:r>
              <a:rPr lang="en-US" sz="2100" b="1" dirty="0">
                <a:latin typeface="Verdana" panose="020B0604030504040204" pitchFamily="34" charset="0"/>
                <a:ea typeface="Verdana" panose="020B0604030504040204" pitchFamily="34" charset="0"/>
              </a:rPr>
              <a:t>(): </a:t>
            </a:r>
            <a:r>
              <a:rPr lang="en-US" sz="2100" dirty="0">
                <a:latin typeface="Verdana" panose="020B0604030504040204" pitchFamily="34" charset="0"/>
                <a:ea typeface="Verdana" panose="020B0604030504040204" pitchFamily="34" charset="0"/>
              </a:rPr>
              <a:t>Returns the number of thread objects in the caller's thread control. </a:t>
            </a:r>
          </a:p>
          <a:p>
            <a:r>
              <a:rPr lang="en-US" sz="2100" dirty="0">
                <a:latin typeface="Verdana" panose="020B0604030504040204" pitchFamily="34" charset="0"/>
                <a:ea typeface="Verdana" panose="020B0604030504040204" pitchFamily="34" charset="0"/>
              </a:rPr>
              <a:t>• </a:t>
            </a:r>
            <a:r>
              <a:rPr lang="en-US" sz="2100" b="1" dirty="0" err="1">
                <a:latin typeface="Verdana" panose="020B0604030504040204" pitchFamily="34" charset="0"/>
                <a:ea typeface="Verdana" panose="020B0604030504040204" pitchFamily="34" charset="0"/>
              </a:rPr>
              <a:t>threading.enumerate</a:t>
            </a:r>
            <a:r>
              <a:rPr lang="en-US" sz="2100" b="1" dirty="0">
                <a:latin typeface="Verdana" panose="020B0604030504040204" pitchFamily="34" charset="0"/>
                <a:ea typeface="Verdana" panose="020B0604030504040204" pitchFamily="34" charset="0"/>
              </a:rPr>
              <a:t>(): </a:t>
            </a:r>
            <a:r>
              <a:rPr lang="en-US" sz="2100" dirty="0">
                <a:latin typeface="Verdana" panose="020B0604030504040204" pitchFamily="34" charset="0"/>
                <a:ea typeface="Verdana" panose="020B0604030504040204" pitchFamily="34" charset="0"/>
              </a:rPr>
              <a:t>Returns a list of all the thread objects that are currently active. </a:t>
            </a:r>
          </a:p>
          <a:p>
            <a:endParaRPr lang="en-US" sz="2100"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18022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dirty="0">
                <a:latin typeface="Verdana" panose="020B0604030504040204" pitchFamily="34" charset="0"/>
                <a:ea typeface="Verdana" panose="020B0604030504040204" pitchFamily="34" charset="0"/>
              </a:rPr>
              <a:t>In addition to the methods, the threading module has the </a:t>
            </a:r>
            <a:r>
              <a:rPr lang="en-US" i="1" dirty="0">
                <a:latin typeface="Verdana" panose="020B0604030504040204" pitchFamily="34" charset="0"/>
                <a:ea typeface="Verdana" panose="020B0604030504040204" pitchFamily="34" charset="0"/>
              </a:rPr>
              <a:t>Thread </a:t>
            </a:r>
            <a:r>
              <a:rPr lang="en-US" dirty="0">
                <a:latin typeface="Verdana" panose="020B0604030504040204" pitchFamily="34" charset="0"/>
                <a:ea typeface="Verdana" panose="020B0604030504040204" pitchFamily="34" charset="0"/>
              </a:rPr>
              <a:t>class that implements threading. The methods provided by the </a:t>
            </a:r>
            <a:r>
              <a:rPr lang="en-US" i="1" dirty="0">
                <a:latin typeface="Verdana" panose="020B0604030504040204" pitchFamily="34" charset="0"/>
                <a:ea typeface="Verdana" panose="020B0604030504040204" pitchFamily="34" charset="0"/>
              </a:rPr>
              <a:t>Thread </a:t>
            </a:r>
            <a:r>
              <a:rPr lang="en-US" dirty="0">
                <a:latin typeface="Verdana" panose="020B0604030504040204" pitchFamily="34" charset="0"/>
                <a:ea typeface="Verdana" panose="020B0604030504040204" pitchFamily="34" charset="0"/>
              </a:rPr>
              <a:t>class are as follows: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run(): </a:t>
            </a:r>
            <a:r>
              <a:rPr lang="en-US" dirty="0">
                <a:latin typeface="Verdana" panose="020B0604030504040204" pitchFamily="34" charset="0"/>
                <a:ea typeface="Verdana" panose="020B0604030504040204" pitchFamily="34" charset="0"/>
              </a:rPr>
              <a:t>The run() method is the entry point for a thread.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start(): </a:t>
            </a:r>
            <a:r>
              <a:rPr lang="en-US" dirty="0">
                <a:latin typeface="Verdana" panose="020B0604030504040204" pitchFamily="34" charset="0"/>
                <a:ea typeface="Verdana" panose="020B0604030504040204" pitchFamily="34" charset="0"/>
              </a:rPr>
              <a:t>The start() method starts a thread by calling the </a:t>
            </a:r>
            <a:r>
              <a:rPr lang="en-US" dirty="0" err="1">
                <a:latin typeface="Verdana" panose="020B0604030504040204" pitchFamily="34" charset="0"/>
                <a:ea typeface="Verdana" panose="020B0604030504040204" pitchFamily="34" charset="0"/>
              </a:rPr>
              <a:t>runmethod</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join([time]): </a:t>
            </a:r>
            <a:r>
              <a:rPr lang="en-US" dirty="0">
                <a:latin typeface="Verdana" panose="020B0604030504040204" pitchFamily="34" charset="0"/>
                <a:ea typeface="Verdana" panose="020B0604030504040204" pitchFamily="34" charset="0"/>
              </a:rPr>
              <a:t>The join() waits for threads to terminate. </a:t>
            </a:r>
          </a:p>
          <a:p>
            <a:r>
              <a:rPr lang="en-US"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isAlive</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isAlive</a:t>
            </a:r>
            <a:r>
              <a:rPr lang="en-US" dirty="0">
                <a:latin typeface="Verdana" panose="020B0604030504040204" pitchFamily="34" charset="0"/>
                <a:ea typeface="Verdana" panose="020B0604030504040204" pitchFamily="34" charset="0"/>
              </a:rPr>
              <a:t>() method checks whether a thread is still executing. </a:t>
            </a:r>
          </a:p>
          <a:p>
            <a:r>
              <a:rPr lang="en-US"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getName</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getName</a:t>
            </a:r>
            <a:r>
              <a:rPr lang="en-US" dirty="0">
                <a:latin typeface="Verdana" panose="020B0604030504040204" pitchFamily="34" charset="0"/>
                <a:ea typeface="Verdana" panose="020B0604030504040204" pitchFamily="34" charset="0"/>
              </a:rPr>
              <a:t>() method returns the name of a thread. </a:t>
            </a:r>
          </a:p>
          <a:p>
            <a:r>
              <a:rPr lang="en-US"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setName</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setName</a:t>
            </a:r>
            <a:r>
              <a:rPr lang="en-US" dirty="0">
                <a:latin typeface="Verdana" panose="020B0604030504040204" pitchFamily="34" charset="0"/>
                <a:ea typeface="Verdana" panose="020B0604030504040204" pitchFamily="34" charset="0"/>
              </a:rPr>
              <a:t>() method sets the name of a thread.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80565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b="1" dirty="0"/>
              <a:t>Creating a thread: </a:t>
            </a:r>
            <a:endParaRPr lang="en-US" dirty="0"/>
          </a:p>
          <a:p>
            <a:r>
              <a:rPr lang="en-US" dirty="0"/>
              <a:t>To implement a new thread using the threading module, you have to do the following− </a:t>
            </a:r>
          </a:p>
          <a:p>
            <a:r>
              <a:rPr lang="en-US" dirty="0"/>
              <a:t>• Define a new subclass of the </a:t>
            </a:r>
            <a:r>
              <a:rPr lang="en-US" i="1" dirty="0"/>
              <a:t>Thread </a:t>
            </a:r>
            <a:r>
              <a:rPr lang="en-US" dirty="0"/>
              <a:t>class. </a:t>
            </a:r>
          </a:p>
          <a:p>
            <a:r>
              <a:rPr lang="en-US" dirty="0"/>
              <a:t>• Override the </a:t>
            </a:r>
            <a:r>
              <a:rPr lang="en-US" i="1" dirty="0"/>
              <a:t>init (self [,</a:t>
            </a:r>
            <a:r>
              <a:rPr lang="en-US" i="1" dirty="0" err="1"/>
              <a:t>args</a:t>
            </a:r>
            <a:r>
              <a:rPr lang="en-US" i="1" dirty="0"/>
              <a:t>]) </a:t>
            </a:r>
            <a:r>
              <a:rPr lang="en-US" dirty="0"/>
              <a:t>method to add additional arguments. </a:t>
            </a:r>
          </a:p>
          <a:p>
            <a:r>
              <a:rPr lang="en-US" dirty="0"/>
              <a:t>• Then, override the run(self [,</a:t>
            </a:r>
            <a:r>
              <a:rPr lang="en-US" dirty="0" err="1"/>
              <a:t>args</a:t>
            </a:r>
            <a:r>
              <a:rPr lang="en-US" dirty="0"/>
              <a:t>]) method to implement what the thread should do when started. </a:t>
            </a:r>
          </a:p>
          <a:p>
            <a:endParaRPr lang="en-US" dirty="0"/>
          </a:p>
          <a:p>
            <a:r>
              <a:rPr lang="en-US" dirty="0"/>
              <a:t>Once you have created the new </a:t>
            </a:r>
            <a:r>
              <a:rPr lang="en-US" i="1" dirty="0"/>
              <a:t>Thread </a:t>
            </a:r>
            <a:r>
              <a:rPr lang="en-US" dirty="0"/>
              <a:t>subclass, you can create an instance of it and then start a new thread by invoking the </a:t>
            </a:r>
            <a:r>
              <a:rPr lang="en-US" i="1" dirty="0"/>
              <a:t>start()</a:t>
            </a:r>
            <a:r>
              <a:rPr lang="en-US" dirty="0"/>
              <a:t>, which in turn calls the </a:t>
            </a:r>
            <a:r>
              <a:rPr lang="en-US" i="1" dirty="0"/>
              <a:t>run()</a:t>
            </a:r>
            <a:r>
              <a:rPr lang="en-US" dirty="0"/>
              <a:t>method.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77296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9284" y="0"/>
            <a:ext cx="7732142" cy="6759086"/>
          </a:xfrm>
          <a:prstGeom prst="rect">
            <a:avLst/>
          </a:prstGeom>
        </p:spPr>
      </p:pic>
    </p:spTree>
    <p:extLst>
      <p:ext uri="{BB962C8B-B14F-4D97-AF65-F5344CB8AC3E}">
        <p14:creationId xmlns:p14="http://schemas.microsoft.com/office/powerpoint/2010/main" val="84238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latin typeface="Verdana" panose="020B0604030504040204" pitchFamily="34" charset="0"/>
                <a:ea typeface="Verdana" panose="020B0604030504040204" pitchFamily="34" charset="0"/>
              </a:rPr>
              <a:t>2)Various types of regular expressions: </a:t>
            </a:r>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Basic patterns that match single chars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a, X, 9, &lt; </a:t>
            </a:r>
            <a:r>
              <a:rPr lang="en-US" dirty="0">
                <a:latin typeface="Verdana" panose="020B0604030504040204" pitchFamily="34" charset="0"/>
                <a:ea typeface="Verdana" panose="020B0604030504040204" pitchFamily="34" charset="0"/>
              </a:rPr>
              <a:t>-- ordinary characters just match themselves exactly.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 (a period) </a:t>
            </a:r>
            <a:r>
              <a:rPr lang="en-US" dirty="0">
                <a:latin typeface="Verdana" panose="020B0604030504040204" pitchFamily="34" charset="0"/>
                <a:ea typeface="Verdana" panose="020B0604030504040204" pitchFamily="34" charset="0"/>
              </a:rPr>
              <a:t>-- matches any single character except newline '\n'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\w </a:t>
            </a:r>
            <a:r>
              <a:rPr lang="en-US" dirty="0">
                <a:latin typeface="Verdana" panose="020B0604030504040204" pitchFamily="34" charset="0"/>
                <a:ea typeface="Verdana" panose="020B0604030504040204" pitchFamily="34" charset="0"/>
              </a:rPr>
              <a:t>-- matches a "word" character: a letter or digit or </a:t>
            </a:r>
            <a:r>
              <a:rPr lang="en-US" dirty="0" err="1">
                <a:latin typeface="Verdana" panose="020B0604030504040204" pitchFamily="34" charset="0"/>
                <a:ea typeface="Verdana" panose="020B0604030504040204" pitchFamily="34" charset="0"/>
              </a:rPr>
              <a:t>underbar</a:t>
            </a:r>
            <a:r>
              <a:rPr lang="en-US" dirty="0">
                <a:latin typeface="Verdana" panose="020B0604030504040204" pitchFamily="34" charset="0"/>
                <a:ea typeface="Verdana" panose="020B0604030504040204" pitchFamily="34" charset="0"/>
              </a:rPr>
              <a:t> [a-zA-Z0- 9_].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\W </a:t>
            </a:r>
            <a:r>
              <a:rPr lang="en-US" dirty="0">
                <a:latin typeface="Verdana" panose="020B0604030504040204" pitchFamily="34" charset="0"/>
                <a:ea typeface="Verdana" panose="020B0604030504040204" pitchFamily="34" charset="0"/>
              </a:rPr>
              <a:t>-- matches any non-word character.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\b </a:t>
            </a:r>
            <a:r>
              <a:rPr lang="en-US" dirty="0">
                <a:latin typeface="Verdana" panose="020B0604030504040204" pitchFamily="34" charset="0"/>
                <a:ea typeface="Verdana" panose="020B0604030504040204" pitchFamily="34" charset="0"/>
              </a:rPr>
              <a:t>-- boundary between word and non-word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\s </a:t>
            </a:r>
            <a:r>
              <a:rPr lang="en-US" dirty="0">
                <a:latin typeface="Verdana" panose="020B0604030504040204" pitchFamily="34" charset="0"/>
                <a:ea typeface="Verdana" panose="020B0604030504040204" pitchFamily="34" charset="0"/>
              </a:rPr>
              <a:t>-- matches a single whitespace character -- space, newline, return, tab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\S </a:t>
            </a:r>
            <a:r>
              <a:rPr lang="en-US" dirty="0">
                <a:latin typeface="Verdana" panose="020B0604030504040204" pitchFamily="34" charset="0"/>
                <a:ea typeface="Verdana" panose="020B0604030504040204" pitchFamily="34" charset="0"/>
              </a:rPr>
              <a:t>-- matches any non-whitespace character. </a:t>
            </a:r>
          </a:p>
          <a:p>
            <a:r>
              <a:rPr lang="pt-BR" dirty="0">
                <a:latin typeface="Verdana" panose="020B0604030504040204" pitchFamily="34" charset="0"/>
                <a:ea typeface="Verdana" panose="020B0604030504040204" pitchFamily="34" charset="0"/>
              </a:rPr>
              <a:t>• </a:t>
            </a:r>
            <a:r>
              <a:rPr lang="pt-BR" b="1" dirty="0">
                <a:latin typeface="Verdana" panose="020B0604030504040204" pitchFamily="34" charset="0"/>
                <a:ea typeface="Verdana" panose="020B0604030504040204" pitchFamily="34" charset="0"/>
              </a:rPr>
              <a:t>\t, \n, \r </a:t>
            </a:r>
            <a:r>
              <a:rPr lang="pt-BR" dirty="0">
                <a:latin typeface="Verdana" panose="020B0604030504040204" pitchFamily="34" charset="0"/>
                <a:ea typeface="Verdana" panose="020B0604030504040204" pitchFamily="34" charset="0"/>
              </a:rPr>
              <a:t>-- tab, newline, return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\d </a:t>
            </a:r>
            <a:r>
              <a:rPr lang="en-US" dirty="0">
                <a:latin typeface="Verdana" panose="020B0604030504040204" pitchFamily="34" charset="0"/>
                <a:ea typeface="Verdana" panose="020B0604030504040204" pitchFamily="34" charset="0"/>
              </a:rPr>
              <a:t>-- decimal digit [0-9]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matches start of the string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match the end of the string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inhibit the "specialness" of a character.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11981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b="1" dirty="0">
                <a:latin typeface="Verdana" panose="020B0604030504040204" pitchFamily="34" charset="0"/>
                <a:ea typeface="Verdana" panose="020B0604030504040204" pitchFamily="34" charset="0"/>
              </a:rPr>
              <a:t>Synchronizing threads: </a:t>
            </a:r>
            <a:endParaRPr lang="en-US" dirty="0">
              <a:latin typeface="Verdana" panose="020B0604030504040204" pitchFamily="34" charset="0"/>
              <a:ea typeface="Verdana" panose="020B0604030504040204" pitchFamily="34" charset="0"/>
            </a:endParaRPr>
          </a:p>
          <a:p>
            <a:r>
              <a:rPr lang="en-US" dirty="0"/>
              <a:t>The threading module provided with Python includes a simple-to-implement locking mechanism that allows you to synchronize threads. A new lock is created by calling the </a:t>
            </a:r>
            <a:r>
              <a:rPr lang="en-US" i="1" dirty="0"/>
              <a:t>Lock() </a:t>
            </a:r>
            <a:r>
              <a:rPr lang="en-US" dirty="0"/>
              <a:t>method, which returns the new lock. </a:t>
            </a:r>
          </a:p>
          <a:p>
            <a:r>
              <a:rPr lang="en-US" dirty="0"/>
              <a:t>The </a:t>
            </a:r>
            <a:r>
              <a:rPr lang="en-US" i="1" dirty="0"/>
              <a:t>acquire(blocking) </a:t>
            </a:r>
            <a:r>
              <a:rPr lang="en-US" dirty="0"/>
              <a:t>method of the new lock object is used to force the threads to run synchronously. The optional </a:t>
            </a:r>
            <a:r>
              <a:rPr lang="en-US" i="1" dirty="0"/>
              <a:t>blocking </a:t>
            </a:r>
            <a:r>
              <a:rPr lang="en-US" dirty="0"/>
              <a:t>parameter enables you to control whether the thread waits to acquire the lock. </a:t>
            </a:r>
          </a:p>
          <a:p>
            <a:r>
              <a:rPr lang="en-US" dirty="0"/>
              <a:t>If </a:t>
            </a:r>
            <a:r>
              <a:rPr lang="en-US" i="1" dirty="0"/>
              <a:t>blocking </a:t>
            </a:r>
            <a:r>
              <a:rPr lang="en-US" dirty="0"/>
              <a:t>is set to 0, the thread returns immediately with a 0 value if the lock cannot be acquired and with a 1 if the lock was acquired. If blocking is set to 1, the thread blocks and wait for the lock to be released. </a:t>
            </a:r>
          </a:p>
          <a:p>
            <a:r>
              <a:rPr lang="en-US" dirty="0"/>
              <a:t>The </a:t>
            </a:r>
            <a:r>
              <a:rPr lang="en-US" i="1" dirty="0"/>
              <a:t>release() </a:t>
            </a:r>
            <a:r>
              <a:rPr lang="en-US" dirty="0"/>
              <a:t>method of the new lock object is used to release the lock when it is no longer required.	</a:t>
            </a:r>
          </a:p>
          <a:p>
            <a:r>
              <a:rPr lang="en-US" dirty="0" smtClean="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multithreaded priority queue: </a:t>
            </a:r>
          </a:p>
          <a:p>
            <a:r>
              <a:rPr lang="en-US" dirty="0"/>
              <a:t>The </a:t>
            </a:r>
            <a:r>
              <a:rPr lang="en-US" i="1" dirty="0"/>
              <a:t>Queue </a:t>
            </a:r>
            <a:r>
              <a:rPr lang="en-US" dirty="0"/>
              <a:t>module allows you to create a new queue object that can hold a specific number of items. There are following methods to control the Queue − </a:t>
            </a:r>
          </a:p>
          <a:p>
            <a:r>
              <a:rPr lang="en-US" dirty="0"/>
              <a:t>• get(): The get() removes and returns an item from the queue. </a:t>
            </a:r>
          </a:p>
          <a:p>
            <a:r>
              <a:rPr lang="en-US" dirty="0"/>
              <a:t>• put(): The put adds item to a queue. </a:t>
            </a:r>
          </a:p>
          <a:p>
            <a:r>
              <a:rPr lang="en-US" dirty="0"/>
              <a:t>• </a:t>
            </a:r>
            <a:r>
              <a:rPr lang="en-US" dirty="0" err="1"/>
              <a:t>qsize</a:t>
            </a:r>
            <a:r>
              <a:rPr lang="en-US" dirty="0"/>
              <a:t>() : The </a:t>
            </a:r>
            <a:r>
              <a:rPr lang="en-US" dirty="0" err="1"/>
              <a:t>qsize</a:t>
            </a:r>
            <a:r>
              <a:rPr lang="en-US" dirty="0"/>
              <a:t>() returns the number of items that are currently in the queue. </a:t>
            </a:r>
          </a:p>
          <a:p>
            <a:r>
              <a:rPr lang="en-US" dirty="0"/>
              <a:t>• empty(): The empty( ) returns True if queue is empty; otherwise, False. </a:t>
            </a:r>
          </a:p>
          <a:p>
            <a:r>
              <a:rPr lang="en-US" dirty="0"/>
              <a:t>• full(): the full() returns True if queue is full; otherwise, False.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7359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308289" y="308501"/>
            <a:ext cx="8585416" cy="5667296"/>
          </a:xfrm>
          <a:prstGeom prst="rect">
            <a:avLst/>
          </a:prstGeom>
        </p:spPr>
      </p:pic>
    </p:spTree>
    <p:extLst>
      <p:ext uri="{BB962C8B-B14F-4D97-AF65-F5344CB8AC3E}">
        <p14:creationId xmlns:p14="http://schemas.microsoft.com/office/powerpoint/2010/main" val="59539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665007" y="0"/>
            <a:ext cx="7903995" cy="6253421"/>
          </a:xfrm>
          <a:prstGeom prst="rect">
            <a:avLst/>
          </a:prstGeom>
        </p:spPr>
      </p:pic>
    </p:spTree>
    <p:extLst>
      <p:ext uri="{BB962C8B-B14F-4D97-AF65-F5344CB8AC3E}">
        <p14:creationId xmlns:p14="http://schemas.microsoft.com/office/powerpoint/2010/main" val="4039261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b="1" dirty="0" smtClean="0"/>
              <a:t>Modules</a:t>
            </a:r>
            <a:r>
              <a:rPr lang="en-US" b="1" dirty="0"/>
              <a:t>: </a:t>
            </a:r>
            <a:endParaRPr lang="en-US" dirty="0"/>
          </a:p>
          <a:p>
            <a:r>
              <a:rPr lang="en-US" dirty="0"/>
              <a:t>A module allows you to logically organize your Python code. Grouping related code into a module makes the code easier to understand and use. A module is a Python object with arbitrarily named attributes that you can bind and reference. </a:t>
            </a:r>
          </a:p>
          <a:p>
            <a:r>
              <a:rPr lang="en-US" dirty="0"/>
              <a:t>Simply, a module is a file consisting of Python code. A module can define functions, classes and variables. A module can also include runnable code. </a:t>
            </a:r>
          </a:p>
          <a:p>
            <a:r>
              <a:rPr lang="en-US" b="1" dirty="0"/>
              <a:t>Example </a:t>
            </a:r>
            <a:endParaRPr lang="en-US" dirty="0"/>
          </a:p>
          <a:p>
            <a:r>
              <a:rPr lang="en-US" dirty="0"/>
              <a:t>The Python code for a module named </a:t>
            </a:r>
            <a:r>
              <a:rPr lang="en-US" dirty="0" smtClean="0"/>
              <a:t>a name </a:t>
            </a:r>
            <a:r>
              <a:rPr lang="en-US" dirty="0"/>
              <a:t>normally resides in a file namedaname.py. Here is an example of a simple module, support.py </a:t>
            </a:r>
            <a:endParaRPr lang="en-US" dirty="0" smtClean="0"/>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728989" y="3311211"/>
            <a:ext cx="5334000" cy="1518365"/>
          </a:xfrm>
          <a:prstGeom prst="rect">
            <a:avLst/>
          </a:prstGeom>
        </p:spPr>
      </p:pic>
    </p:spTree>
    <p:extLst>
      <p:ext uri="{BB962C8B-B14F-4D97-AF65-F5344CB8AC3E}">
        <p14:creationId xmlns:p14="http://schemas.microsoft.com/office/powerpoint/2010/main" val="3671927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b="1" dirty="0"/>
              <a:t>1)Importing module: </a:t>
            </a:r>
            <a:endParaRPr lang="en-US" dirty="0"/>
          </a:p>
          <a:p>
            <a:r>
              <a:rPr lang="en-US" b="1" dirty="0"/>
              <a:t>The import Statement </a:t>
            </a:r>
            <a:endParaRPr lang="en-US" dirty="0"/>
          </a:p>
          <a:p>
            <a:r>
              <a:rPr lang="en-US" dirty="0"/>
              <a:t>You can use any Python source file as a module by executing an import statement in some other Python source file. The import has the following syntax- </a:t>
            </a:r>
          </a:p>
          <a:p>
            <a:r>
              <a:rPr lang="en-US" dirty="0"/>
              <a:t>When the interpreter encounters an import statement, it imports the module if the module is present in the search path. A search path is a list of directories that the interpreter searches before importing a module. For example, to import the module hello.py, you need to put the following command at the top of the script </a:t>
            </a:r>
            <a:endParaRPr lang="en-US" dirty="0" smtClean="0"/>
          </a:p>
          <a:p>
            <a:r>
              <a:rPr lang="en-US" dirty="0"/>
              <a:t>Import module1[, module2[,... </a:t>
            </a:r>
            <a:r>
              <a:rPr lang="en-US" dirty="0" err="1"/>
              <a:t>moduleN</a:t>
            </a:r>
            <a:r>
              <a:rPr lang="en-US" dirty="0"/>
              <a:t>] </a:t>
            </a:r>
            <a:endParaRPr lang="en-US" dirty="0" smtClean="0"/>
          </a:p>
          <a:p>
            <a:r>
              <a:rPr lang="en-US" dirty="0"/>
              <a:t>When the interpreter encounters an import statement, it imports the module if the module is present in the search path. A search path is a list of directories that the interpreter searches before importing a module. For example, to import the module hello.py, you need to put the following command at the top of the script- </a:t>
            </a:r>
            <a:endParaRPr lang="en-US" dirty="0" smtClean="0"/>
          </a:p>
          <a:p>
            <a:r>
              <a:rPr lang="fr-FR" dirty="0"/>
              <a:t>Import module support import support </a:t>
            </a:r>
          </a:p>
          <a:p>
            <a:r>
              <a:rPr lang="en-US" dirty="0"/>
              <a:t># Now you can call defined function that module as follows </a:t>
            </a:r>
            <a:r>
              <a:rPr lang="en-US" dirty="0" err="1"/>
              <a:t>support.print_func</a:t>
            </a:r>
            <a:r>
              <a:rPr lang="en-US" dirty="0"/>
              <a:t>("Zara")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30477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dirty="0"/>
              <a:t>A module is loaded only once, regardless of the number of times it is imported. </a:t>
            </a:r>
            <a:endParaRPr lang="en-US" dirty="0" smtClean="0"/>
          </a:p>
          <a:p>
            <a:r>
              <a:rPr lang="en-US" dirty="0" smtClean="0"/>
              <a:t>This </a:t>
            </a:r>
            <a:r>
              <a:rPr lang="en-US" dirty="0"/>
              <a:t>prevents the module execution from happening repeatedly, if multiple imports occur. </a:t>
            </a:r>
            <a:endParaRPr lang="en-US" dirty="0" smtClean="0"/>
          </a:p>
          <a:p>
            <a:r>
              <a:rPr lang="en-US" b="1" dirty="0">
                <a:latin typeface="Verdana" panose="020B0604030504040204" pitchFamily="34" charset="0"/>
                <a:ea typeface="Verdana" panose="020B0604030504040204" pitchFamily="34" charset="0"/>
              </a:rPr>
              <a:t>The from...import Statement </a:t>
            </a:r>
          </a:p>
          <a:p>
            <a:r>
              <a:rPr lang="en-US" dirty="0"/>
              <a:t>Python's </a:t>
            </a:r>
            <a:r>
              <a:rPr lang="en-US" b="1" dirty="0"/>
              <a:t>from </a:t>
            </a:r>
            <a:r>
              <a:rPr lang="en-US" dirty="0"/>
              <a:t>statement lets you import specific attributes from a module into the current namespace. The </a:t>
            </a:r>
            <a:r>
              <a:rPr lang="en-US" b="1" dirty="0"/>
              <a:t>from...import </a:t>
            </a:r>
            <a:r>
              <a:rPr lang="en-US" dirty="0"/>
              <a:t>has the following syntax- </a:t>
            </a:r>
            <a:endParaRPr lang="en-US" dirty="0" smtClean="0"/>
          </a:p>
          <a:p>
            <a:r>
              <a:rPr lang="en-US" dirty="0"/>
              <a:t>This provides an easy way to import all the items from a module into the current namespace; however, this statement should be used sparingly. </a:t>
            </a:r>
          </a:p>
        </p:txBody>
      </p:sp>
    </p:spTree>
    <p:extLst>
      <p:ext uri="{BB962C8B-B14F-4D97-AF65-F5344CB8AC3E}">
        <p14:creationId xmlns:p14="http://schemas.microsoft.com/office/powerpoint/2010/main" val="1984905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b="1" dirty="0"/>
              <a:t>(2) Creating and </a:t>
            </a:r>
            <a:r>
              <a:rPr lang="en-US" b="1" dirty="0" err="1"/>
              <a:t>exploringmodules</a:t>
            </a:r>
            <a:r>
              <a:rPr lang="en-US" b="1" dirty="0"/>
              <a:t>: Creating modules </a:t>
            </a:r>
            <a:endParaRPr lang="en-US" dirty="0"/>
          </a:p>
          <a:p>
            <a:endParaRPr lang="en-US" dirty="0"/>
          </a:p>
          <a:p>
            <a:r>
              <a:rPr lang="en-US" dirty="0"/>
              <a:t>Creating/Writing Python modules is very simple. To create a module of your own, simply create a new .</a:t>
            </a:r>
            <a:r>
              <a:rPr lang="en-US" dirty="0" err="1"/>
              <a:t>py</a:t>
            </a:r>
            <a:r>
              <a:rPr lang="en-US" dirty="0"/>
              <a:t> file with the module name, and then import it using the Python file name (without the .</a:t>
            </a:r>
            <a:r>
              <a:rPr lang="en-US" dirty="0" err="1"/>
              <a:t>py</a:t>
            </a:r>
            <a:r>
              <a:rPr lang="en-US" dirty="0"/>
              <a:t> extension) using the import command. </a:t>
            </a:r>
          </a:p>
          <a:p>
            <a:r>
              <a:rPr lang="en-US" b="1" dirty="0"/>
              <a:t>Exploring built-in modules </a:t>
            </a:r>
            <a:endParaRPr lang="en-US" dirty="0"/>
          </a:p>
          <a:p>
            <a:r>
              <a:rPr lang="en-US" dirty="0"/>
              <a:t>Two very important functions come in handy when exploring modules in Python - the </a:t>
            </a:r>
            <a:r>
              <a:rPr lang="en-US" dirty="0" err="1"/>
              <a:t>dir</a:t>
            </a:r>
            <a:r>
              <a:rPr lang="en-US" dirty="0"/>
              <a:t> and help functions. </a:t>
            </a:r>
          </a:p>
          <a:p>
            <a:r>
              <a:rPr lang="en-US" dirty="0"/>
              <a:t>We can look for which functions are implemented in each module by using the </a:t>
            </a:r>
            <a:r>
              <a:rPr lang="en-US" dirty="0" err="1"/>
              <a:t>dir</a:t>
            </a:r>
            <a:r>
              <a:rPr lang="en-US" dirty="0"/>
              <a:t> function: </a:t>
            </a:r>
          </a:p>
          <a:p>
            <a:r>
              <a:rPr lang="en-US" b="1" dirty="0"/>
              <a:t>Example: </a:t>
            </a:r>
            <a:endParaRPr lang="en-US" dirty="0"/>
          </a:p>
          <a:p>
            <a:r>
              <a:rPr lang="en-US" dirty="0"/>
              <a:t>&gt;&gt;&gt; import </a:t>
            </a:r>
            <a:r>
              <a:rPr lang="en-US" dirty="0" err="1"/>
              <a:t>urllib</a:t>
            </a:r>
            <a:r>
              <a:rPr lang="en-US" dirty="0"/>
              <a:t> </a:t>
            </a:r>
          </a:p>
          <a:p>
            <a:r>
              <a:rPr lang="en-US" dirty="0"/>
              <a:t>&gt;&gt;&gt; </a:t>
            </a:r>
            <a:r>
              <a:rPr lang="en-US" dirty="0" err="1"/>
              <a:t>dir</a:t>
            </a:r>
            <a:r>
              <a:rPr lang="en-US" dirty="0"/>
              <a:t>(</a:t>
            </a:r>
            <a:r>
              <a:rPr lang="en-US" dirty="0" err="1"/>
              <a:t>urllib</a:t>
            </a:r>
            <a:r>
              <a:rPr lang="en-US" dirty="0"/>
              <a:t>) </a:t>
            </a:r>
          </a:p>
          <a:p>
            <a:r>
              <a:rPr lang="en-US" dirty="0"/>
              <a:t>[' </a:t>
            </a:r>
            <a:r>
              <a:rPr lang="en-US" dirty="0" err="1"/>
              <a:t>builtins</a:t>
            </a:r>
            <a:r>
              <a:rPr lang="en-US" dirty="0"/>
              <a:t> ', ' cached ', ' doc ', ' file ', ' loader ', ' name ', ' package ', ' path ', ' spec ', 'parse'] </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71107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fontScale="25000" lnSpcReduction="20000"/>
          </a:bodyPr>
          <a:lstStyle/>
          <a:p>
            <a:r>
              <a:rPr lang="en-US" sz="6400" b="1" dirty="0">
                <a:latin typeface="Verdana" panose="020B0604030504040204" pitchFamily="34" charset="0"/>
                <a:ea typeface="Verdana" panose="020B0604030504040204" pitchFamily="34" charset="0"/>
              </a:rPr>
              <a:t>Math module : </a:t>
            </a:r>
            <a:endParaRPr lang="en-US" sz="6400" dirty="0">
              <a:latin typeface="Verdana" panose="020B0604030504040204" pitchFamily="34" charset="0"/>
              <a:ea typeface="Verdana" panose="020B0604030504040204" pitchFamily="34" charset="0"/>
            </a:endParaRPr>
          </a:p>
          <a:p>
            <a:r>
              <a:rPr lang="en-US" sz="6400" dirty="0">
                <a:latin typeface="Verdana" panose="020B0604030504040204" pitchFamily="34" charset="0"/>
                <a:ea typeface="Verdana" panose="020B0604030504040204" pitchFamily="34" charset="0"/>
              </a:rPr>
              <a:t>This module is always available. It provides access to the mathematical functions defined by the C standard. </a:t>
            </a:r>
          </a:p>
          <a:p>
            <a:r>
              <a:rPr lang="en-US" sz="6400" dirty="0">
                <a:latin typeface="Verdana" panose="020B0604030504040204" pitchFamily="34" charset="0"/>
                <a:ea typeface="Verdana" panose="020B0604030504040204" pitchFamily="34" charset="0"/>
              </a:rPr>
              <a:t>These functions cannot be used with complex numbers; use the functions of the same name from the </a:t>
            </a:r>
            <a:r>
              <a:rPr lang="en-US" sz="6400" b="1" dirty="0" err="1">
                <a:latin typeface="Verdana" panose="020B0604030504040204" pitchFamily="34" charset="0"/>
                <a:ea typeface="Verdana" panose="020B0604030504040204" pitchFamily="34" charset="0"/>
              </a:rPr>
              <a:t>cmath</a:t>
            </a:r>
            <a:r>
              <a:rPr lang="en-US" sz="6400" b="1" dirty="0">
                <a:latin typeface="Verdana" panose="020B0604030504040204" pitchFamily="34" charset="0"/>
                <a:ea typeface="Verdana" panose="020B0604030504040204" pitchFamily="34" charset="0"/>
              </a:rPr>
              <a:t> </a:t>
            </a:r>
            <a:r>
              <a:rPr lang="en-US" sz="6400" dirty="0">
                <a:latin typeface="Verdana" panose="020B0604030504040204" pitchFamily="34" charset="0"/>
                <a:ea typeface="Verdana" panose="020B0604030504040204" pitchFamily="34" charset="0"/>
              </a:rPr>
              <a:t>module if you require support for complex numbers. The distinction between functions which support complex numbers and those which don’t is made since most users do not want to learn quite as much mathematics as required to understand complex numbers. </a:t>
            </a:r>
          </a:p>
          <a:p>
            <a:r>
              <a:rPr lang="en-US" sz="6400" dirty="0">
                <a:latin typeface="Verdana" panose="020B0604030504040204" pitchFamily="34" charset="0"/>
                <a:ea typeface="Verdana" panose="020B0604030504040204" pitchFamily="34" charset="0"/>
              </a:rPr>
              <a:t>Receiving an exception instead of a complex result allows earlier detection of the unexpected complex number used as a parameter, so that the programmer can determine how and why it was generated in the first place. </a:t>
            </a:r>
          </a:p>
          <a:p>
            <a:r>
              <a:rPr lang="en-US" sz="6400" dirty="0">
                <a:latin typeface="Verdana" panose="020B0604030504040204" pitchFamily="34" charset="0"/>
                <a:ea typeface="Verdana" panose="020B0604030504040204" pitchFamily="34" charset="0"/>
              </a:rPr>
              <a:t>The following functions are provided by this module. Except when explicitly noted otherwise, all return values are floats. </a:t>
            </a:r>
          </a:p>
          <a:p>
            <a:r>
              <a:rPr lang="en-US" sz="6400" b="1" i="1" dirty="0">
                <a:latin typeface="Verdana" panose="020B0604030504040204" pitchFamily="34" charset="0"/>
                <a:ea typeface="Verdana" panose="020B0604030504040204" pitchFamily="34" charset="0"/>
              </a:rPr>
              <a:t>(a) Number-theoretic and representation functions </a:t>
            </a:r>
            <a:endParaRPr lang="en-US" sz="6400" dirty="0">
              <a:latin typeface="Verdana" panose="020B0604030504040204" pitchFamily="34" charset="0"/>
              <a:ea typeface="Verdana" panose="020B0604030504040204" pitchFamily="34" charset="0"/>
            </a:endParaRPr>
          </a:p>
          <a:p>
            <a:r>
              <a:rPr lang="en-US" sz="6400" dirty="0" err="1">
                <a:latin typeface="Verdana" panose="020B0604030504040204" pitchFamily="34" charset="0"/>
                <a:ea typeface="Verdana" panose="020B0604030504040204" pitchFamily="34" charset="0"/>
              </a:rPr>
              <a:t>math.</a:t>
            </a:r>
            <a:r>
              <a:rPr lang="en-US" sz="6400" b="1" dirty="0" err="1">
                <a:latin typeface="Verdana" panose="020B0604030504040204" pitchFamily="34" charset="0"/>
                <a:ea typeface="Verdana" panose="020B0604030504040204" pitchFamily="34" charset="0"/>
              </a:rPr>
              <a:t>ceil</a:t>
            </a:r>
            <a:r>
              <a:rPr lang="en-US" sz="6400" dirty="0">
                <a:latin typeface="Verdana" panose="020B0604030504040204" pitchFamily="34" charset="0"/>
                <a:ea typeface="Verdana" panose="020B0604030504040204" pitchFamily="34" charset="0"/>
              </a:rPr>
              <a:t>(</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p>
          <a:p>
            <a:r>
              <a:rPr lang="en-US" sz="6400" dirty="0">
                <a:latin typeface="Verdana" panose="020B0604030504040204" pitchFamily="34" charset="0"/>
                <a:ea typeface="Verdana" panose="020B0604030504040204" pitchFamily="34" charset="0"/>
              </a:rPr>
              <a:t>Return the ceiling of </a:t>
            </a:r>
            <a:r>
              <a:rPr lang="en-US" sz="6400" i="1" dirty="0">
                <a:latin typeface="Verdana" panose="020B0604030504040204" pitchFamily="34" charset="0"/>
                <a:ea typeface="Verdana" panose="020B0604030504040204" pitchFamily="34" charset="0"/>
              </a:rPr>
              <a:t>x </a:t>
            </a:r>
            <a:r>
              <a:rPr lang="en-US" sz="6400" dirty="0">
                <a:latin typeface="Verdana" panose="020B0604030504040204" pitchFamily="34" charset="0"/>
                <a:ea typeface="Verdana" panose="020B0604030504040204" pitchFamily="34" charset="0"/>
              </a:rPr>
              <a:t>as a float, the smallest integer value greater than or equal to </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p>
          <a:p>
            <a:r>
              <a:rPr lang="en-US" sz="6400" dirty="0" err="1">
                <a:latin typeface="Verdana" panose="020B0604030504040204" pitchFamily="34" charset="0"/>
                <a:ea typeface="Verdana" panose="020B0604030504040204" pitchFamily="34" charset="0"/>
              </a:rPr>
              <a:t>math.</a:t>
            </a:r>
            <a:r>
              <a:rPr lang="en-US" sz="6400" b="1" dirty="0" err="1">
                <a:latin typeface="Verdana" panose="020B0604030504040204" pitchFamily="34" charset="0"/>
                <a:ea typeface="Verdana" panose="020B0604030504040204" pitchFamily="34" charset="0"/>
              </a:rPr>
              <a:t>copysign</a:t>
            </a:r>
            <a:r>
              <a:rPr lang="en-US" sz="6400" dirty="0">
                <a:latin typeface="Verdana" panose="020B0604030504040204" pitchFamily="34" charset="0"/>
                <a:ea typeface="Verdana" panose="020B0604030504040204" pitchFamily="34" charset="0"/>
              </a:rPr>
              <a:t>(</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r>
              <a:rPr lang="en-US" sz="6400" i="1" dirty="0">
                <a:latin typeface="Verdana" panose="020B0604030504040204" pitchFamily="34" charset="0"/>
                <a:ea typeface="Verdana" panose="020B0604030504040204" pitchFamily="34" charset="0"/>
              </a:rPr>
              <a:t>y</a:t>
            </a:r>
            <a:r>
              <a:rPr lang="en-US" sz="6400" dirty="0">
                <a:latin typeface="Verdana" panose="020B0604030504040204" pitchFamily="34" charset="0"/>
                <a:ea typeface="Verdana" panose="020B0604030504040204" pitchFamily="34" charset="0"/>
              </a:rPr>
              <a:t>) </a:t>
            </a:r>
          </a:p>
          <a:p>
            <a:r>
              <a:rPr lang="en-US" sz="6400" dirty="0">
                <a:latin typeface="Verdana" panose="020B0604030504040204" pitchFamily="34" charset="0"/>
                <a:ea typeface="Verdana" panose="020B0604030504040204" pitchFamily="34" charset="0"/>
              </a:rPr>
              <a:t>Return </a:t>
            </a:r>
            <a:r>
              <a:rPr lang="en-US" sz="6400" i="1" dirty="0">
                <a:latin typeface="Verdana" panose="020B0604030504040204" pitchFamily="34" charset="0"/>
                <a:ea typeface="Verdana" panose="020B0604030504040204" pitchFamily="34" charset="0"/>
              </a:rPr>
              <a:t>x </a:t>
            </a:r>
            <a:r>
              <a:rPr lang="en-US" sz="6400" dirty="0">
                <a:latin typeface="Verdana" panose="020B0604030504040204" pitchFamily="34" charset="0"/>
                <a:ea typeface="Verdana" panose="020B0604030504040204" pitchFamily="34" charset="0"/>
              </a:rPr>
              <a:t>with the sign of </a:t>
            </a:r>
            <a:r>
              <a:rPr lang="en-US" sz="6400" i="1" dirty="0">
                <a:latin typeface="Verdana" panose="020B0604030504040204" pitchFamily="34" charset="0"/>
                <a:ea typeface="Verdana" panose="020B0604030504040204" pitchFamily="34" charset="0"/>
              </a:rPr>
              <a:t>y</a:t>
            </a:r>
            <a:r>
              <a:rPr lang="en-US" sz="6400" dirty="0">
                <a:latin typeface="Verdana" panose="020B0604030504040204" pitchFamily="34" charset="0"/>
                <a:ea typeface="Verdana" panose="020B0604030504040204" pitchFamily="34" charset="0"/>
              </a:rPr>
              <a:t>. On a platform that supports signed zeros, </a:t>
            </a:r>
            <a:r>
              <a:rPr lang="en-US" sz="6400" dirty="0" err="1">
                <a:latin typeface="Verdana" panose="020B0604030504040204" pitchFamily="34" charset="0"/>
                <a:ea typeface="Verdana" panose="020B0604030504040204" pitchFamily="34" charset="0"/>
              </a:rPr>
              <a:t>copysign</a:t>
            </a:r>
            <a:r>
              <a:rPr lang="en-US" sz="6400" dirty="0">
                <a:latin typeface="Verdana" panose="020B0604030504040204" pitchFamily="34" charset="0"/>
                <a:ea typeface="Verdana" panose="020B0604030504040204" pitchFamily="34" charset="0"/>
              </a:rPr>
              <a:t>(1.0, - 0.0) returns </a:t>
            </a:r>
            <a:r>
              <a:rPr lang="en-US" sz="6400" i="1" dirty="0">
                <a:latin typeface="Verdana" panose="020B0604030504040204" pitchFamily="34" charset="0"/>
                <a:ea typeface="Verdana" panose="020B0604030504040204" pitchFamily="34" charset="0"/>
              </a:rPr>
              <a:t>-1.0</a:t>
            </a:r>
            <a:r>
              <a:rPr lang="en-US" sz="6400" dirty="0">
                <a:latin typeface="Verdana" panose="020B0604030504040204" pitchFamily="34" charset="0"/>
                <a:ea typeface="Verdana" panose="020B0604030504040204" pitchFamily="34" charset="0"/>
              </a:rPr>
              <a:t>. </a:t>
            </a:r>
          </a:p>
          <a:p>
            <a:r>
              <a:rPr lang="en-US" sz="6400" i="1" dirty="0">
                <a:latin typeface="Verdana" panose="020B0604030504040204" pitchFamily="34" charset="0"/>
                <a:ea typeface="Verdana" panose="020B0604030504040204" pitchFamily="34" charset="0"/>
              </a:rPr>
              <a:t>New in version 2.6. </a:t>
            </a:r>
            <a:endParaRPr lang="en-US" sz="6400" dirty="0">
              <a:latin typeface="Verdana" panose="020B0604030504040204" pitchFamily="34" charset="0"/>
              <a:ea typeface="Verdana" panose="020B0604030504040204" pitchFamily="34" charset="0"/>
            </a:endParaRPr>
          </a:p>
          <a:p>
            <a:r>
              <a:rPr lang="en-US" sz="6400" dirty="0" err="1">
                <a:latin typeface="Verdana" panose="020B0604030504040204" pitchFamily="34" charset="0"/>
                <a:ea typeface="Verdana" panose="020B0604030504040204" pitchFamily="34" charset="0"/>
              </a:rPr>
              <a:t>math.</a:t>
            </a:r>
            <a:r>
              <a:rPr lang="en-US" sz="6400" b="1" dirty="0" err="1">
                <a:latin typeface="Verdana" panose="020B0604030504040204" pitchFamily="34" charset="0"/>
                <a:ea typeface="Verdana" panose="020B0604030504040204" pitchFamily="34" charset="0"/>
              </a:rPr>
              <a:t>fabs</a:t>
            </a:r>
            <a:r>
              <a:rPr lang="en-US" sz="6400" dirty="0">
                <a:latin typeface="Verdana" panose="020B0604030504040204" pitchFamily="34" charset="0"/>
                <a:ea typeface="Verdana" panose="020B0604030504040204" pitchFamily="34" charset="0"/>
              </a:rPr>
              <a:t>(</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p>
          <a:p>
            <a:r>
              <a:rPr lang="en-US" sz="6400" dirty="0">
                <a:latin typeface="Verdana" panose="020B0604030504040204" pitchFamily="34" charset="0"/>
                <a:ea typeface="Verdana" panose="020B0604030504040204" pitchFamily="34" charset="0"/>
              </a:rPr>
              <a:t>Return the absolute value of </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p>
          <a:p>
            <a:r>
              <a:rPr lang="en-US" sz="6400" dirty="0" err="1">
                <a:latin typeface="Verdana" panose="020B0604030504040204" pitchFamily="34" charset="0"/>
                <a:ea typeface="Verdana" panose="020B0604030504040204" pitchFamily="34" charset="0"/>
              </a:rPr>
              <a:t>math.</a:t>
            </a:r>
            <a:r>
              <a:rPr lang="en-US" sz="6400" b="1" dirty="0" err="1">
                <a:latin typeface="Verdana" panose="020B0604030504040204" pitchFamily="34" charset="0"/>
                <a:ea typeface="Verdana" panose="020B0604030504040204" pitchFamily="34" charset="0"/>
              </a:rPr>
              <a:t>factorial</a:t>
            </a:r>
            <a:r>
              <a:rPr lang="en-US" sz="6400" dirty="0">
                <a:latin typeface="Verdana" panose="020B0604030504040204" pitchFamily="34" charset="0"/>
                <a:ea typeface="Verdana" panose="020B0604030504040204" pitchFamily="34" charset="0"/>
              </a:rPr>
              <a:t>(</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p>
          <a:p>
            <a:r>
              <a:rPr lang="en-US" sz="6400" dirty="0">
                <a:latin typeface="Verdana" panose="020B0604030504040204" pitchFamily="34" charset="0"/>
                <a:ea typeface="Verdana" panose="020B0604030504040204" pitchFamily="34" charset="0"/>
              </a:rPr>
              <a:t>Return </a:t>
            </a:r>
            <a:r>
              <a:rPr lang="en-US" sz="6400" i="1" dirty="0">
                <a:latin typeface="Verdana" panose="020B0604030504040204" pitchFamily="34" charset="0"/>
                <a:ea typeface="Verdana" panose="020B0604030504040204" pitchFamily="34" charset="0"/>
              </a:rPr>
              <a:t>x </a:t>
            </a:r>
            <a:r>
              <a:rPr lang="en-US" sz="6400" dirty="0">
                <a:latin typeface="Verdana" panose="020B0604030504040204" pitchFamily="34" charset="0"/>
                <a:ea typeface="Verdana" panose="020B0604030504040204" pitchFamily="34" charset="0"/>
              </a:rPr>
              <a:t>factorial. Raises </a:t>
            </a:r>
            <a:r>
              <a:rPr lang="en-US" sz="6400" b="1" dirty="0" err="1">
                <a:latin typeface="Verdana" panose="020B0604030504040204" pitchFamily="34" charset="0"/>
                <a:ea typeface="Verdana" panose="020B0604030504040204" pitchFamily="34" charset="0"/>
              </a:rPr>
              <a:t>ValueError</a:t>
            </a:r>
            <a:r>
              <a:rPr lang="en-US" sz="6400" b="1" dirty="0">
                <a:latin typeface="Verdana" panose="020B0604030504040204" pitchFamily="34" charset="0"/>
                <a:ea typeface="Verdana" panose="020B0604030504040204" pitchFamily="34" charset="0"/>
              </a:rPr>
              <a:t> </a:t>
            </a:r>
            <a:r>
              <a:rPr lang="en-US" sz="6400" dirty="0">
                <a:latin typeface="Verdana" panose="020B0604030504040204" pitchFamily="34" charset="0"/>
                <a:ea typeface="Verdana" panose="020B0604030504040204" pitchFamily="34" charset="0"/>
              </a:rPr>
              <a:t>if </a:t>
            </a:r>
            <a:r>
              <a:rPr lang="en-US" sz="6400" i="1" dirty="0">
                <a:latin typeface="Verdana" panose="020B0604030504040204" pitchFamily="34" charset="0"/>
                <a:ea typeface="Verdana" panose="020B0604030504040204" pitchFamily="34" charset="0"/>
              </a:rPr>
              <a:t>x </a:t>
            </a:r>
            <a:r>
              <a:rPr lang="en-US" sz="6400" dirty="0">
                <a:latin typeface="Verdana" panose="020B0604030504040204" pitchFamily="34" charset="0"/>
                <a:ea typeface="Verdana" panose="020B0604030504040204" pitchFamily="34" charset="0"/>
              </a:rPr>
              <a:t>is not integral or is negative. </a:t>
            </a:r>
          </a:p>
          <a:p>
            <a:r>
              <a:rPr lang="en-US" sz="6400" i="1" dirty="0">
                <a:latin typeface="Verdana" panose="020B0604030504040204" pitchFamily="34" charset="0"/>
                <a:ea typeface="Verdana" panose="020B0604030504040204" pitchFamily="34" charset="0"/>
              </a:rPr>
              <a:t>New in version 2.6. </a:t>
            </a:r>
            <a:endParaRPr lang="en-US" sz="6400" dirty="0">
              <a:latin typeface="Verdana" panose="020B0604030504040204" pitchFamily="34" charset="0"/>
              <a:ea typeface="Verdana" panose="020B0604030504040204" pitchFamily="34" charset="0"/>
            </a:endParaRPr>
          </a:p>
          <a:p>
            <a:r>
              <a:rPr lang="en-US" sz="6400" dirty="0" err="1">
                <a:latin typeface="Verdana" panose="020B0604030504040204" pitchFamily="34" charset="0"/>
                <a:ea typeface="Verdana" panose="020B0604030504040204" pitchFamily="34" charset="0"/>
              </a:rPr>
              <a:t>math.</a:t>
            </a:r>
            <a:r>
              <a:rPr lang="en-US" sz="6400" b="1" dirty="0" err="1">
                <a:latin typeface="Verdana" panose="020B0604030504040204" pitchFamily="34" charset="0"/>
                <a:ea typeface="Verdana" panose="020B0604030504040204" pitchFamily="34" charset="0"/>
              </a:rPr>
              <a:t>floor</a:t>
            </a:r>
            <a:r>
              <a:rPr lang="en-US" sz="6400" dirty="0">
                <a:latin typeface="Verdana" panose="020B0604030504040204" pitchFamily="34" charset="0"/>
                <a:ea typeface="Verdana" panose="020B0604030504040204" pitchFamily="34" charset="0"/>
              </a:rPr>
              <a:t>(</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r>
              <a:rPr lang="en-US" sz="6400" dirty="0" smtClean="0">
                <a:latin typeface="Verdana" panose="020B0604030504040204" pitchFamily="34" charset="0"/>
                <a:ea typeface="Verdana" panose="020B0604030504040204" pitchFamily="34" charset="0"/>
              </a:rPr>
              <a:t> Return </a:t>
            </a:r>
            <a:r>
              <a:rPr lang="en-US" sz="6400" dirty="0">
                <a:latin typeface="Verdana" panose="020B0604030504040204" pitchFamily="34" charset="0"/>
                <a:ea typeface="Verdana" panose="020B0604030504040204" pitchFamily="34" charset="0"/>
              </a:rPr>
              <a:t>the floor of </a:t>
            </a:r>
            <a:r>
              <a:rPr lang="en-US" sz="6400" i="1" dirty="0">
                <a:latin typeface="Verdana" panose="020B0604030504040204" pitchFamily="34" charset="0"/>
                <a:ea typeface="Verdana" panose="020B0604030504040204" pitchFamily="34" charset="0"/>
              </a:rPr>
              <a:t>x </a:t>
            </a:r>
            <a:r>
              <a:rPr lang="en-US" sz="6400" dirty="0">
                <a:latin typeface="Verdana" panose="020B0604030504040204" pitchFamily="34" charset="0"/>
                <a:ea typeface="Verdana" panose="020B0604030504040204" pitchFamily="34" charset="0"/>
              </a:rPr>
              <a:t>as a float, the largest integer value less than or equal to </a:t>
            </a:r>
            <a:r>
              <a:rPr lang="en-US" sz="6400" i="1" dirty="0">
                <a:latin typeface="Verdana" panose="020B0604030504040204" pitchFamily="34" charset="0"/>
                <a:ea typeface="Verdana" panose="020B0604030504040204" pitchFamily="34" charset="0"/>
              </a:rPr>
              <a:t>x</a:t>
            </a:r>
            <a:r>
              <a:rPr lang="en-US" sz="6400" dirty="0">
                <a:latin typeface="Verdana" panose="020B0604030504040204" pitchFamily="34" charset="0"/>
                <a:ea typeface="Verdana" panose="020B0604030504040204" pitchFamily="34" charset="0"/>
              </a:rPr>
              <a:t>.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0304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8" y="180304"/>
            <a:ext cx="11771290" cy="6555347"/>
          </a:xfrm>
        </p:spPr>
        <p:txBody>
          <a:bodyPr>
            <a:normAutofit/>
          </a:bodyPr>
          <a:lstStyle/>
          <a:p>
            <a:r>
              <a:rPr lang="en-US" dirty="0" err="1">
                <a:latin typeface="Verdana" panose="020B0604030504040204" pitchFamily="34" charset="0"/>
                <a:ea typeface="Verdana" panose="020B0604030504040204" pitchFamily="34" charset="0"/>
              </a:rPr>
              <a:t>math.</a:t>
            </a:r>
            <a:r>
              <a:rPr lang="en-US" b="1" dirty="0" err="1">
                <a:latin typeface="Verdana" panose="020B0604030504040204" pitchFamily="34" charset="0"/>
                <a:ea typeface="Verdana" panose="020B0604030504040204" pitchFamily="34" charset="0"/>
              </a:rPr>
              <a:t>fmod</a:t>
            </a:r>
            <a:r>
              <a:rPr lang="en-US" dirty="0">
                <a:latin typeface="Verdana" panose="020B0604030504040204" pitchFamily="34" charset="0"/>
                <a:ea typeface="Verdana" panose="020B0604030504040204" pitchFamily="34" charset="0"/>
              </a:rPr>
              <a:t>(</a:t>
            </a:r>
            <a:r>
              <a:rPr lang="en-US" i="1" dirty="0">
                <a:latin typeface="Verdana" panose="020B0604030504040204" pitchFamily="34" charset="0"/>
                <a:ea typeface="Verdana" panose="020B0604030504040204" pitchFamily="34" charset="0"/>
              </a:rPr>
              <a:t>x</a:t>
            </a:r>
            <a:r>
              <a:rPr lang="en-US" dirty="0">
                <a:latin typeface="Verdana" panose="020B0604030504040204" pitchFamily="34" charset="0"/>
                <a:ea typeface="Verdana" panose="020B0604030504040204" pitchFamily="34" charset="0"/>
              </a:rPr>
              <a:t>, </a:t>
            </a:r>
            <a:r>
              <a:rPr lang="en-US" i="1" dirty="0">
                <a:latin typeface="Verdana" panose="020B0604030504040204" pitchFamily="34" charset="0"/>
                <a:ea typeface="Verdana" panose="020B0604030504040204" pitchFamily="34" charset="0"/>
              </a:rPr>
              <a:t>y</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Return </a:t>
            </a:r>
            <a:r>
              <a:rPr lang="en-US" dirty="0" err="1">
                <a:latin typeface="Verdana" panose="020B0604030504040204" pitchFamily="34" charset="0"/>
                <a:ea typeface="Verdana" panose="020B0604030504040204" pitchFamily="34" charset="0"/>
              </a:rPr>
              <a:t>fmod</a:t>
            </a:r>
            <a:r>
              <a:rPr lang="en-US" dirty="0">
                <a:latin typeface="Verdana" panose="020B0604030504040204" pitchFamily="34" charset="0"/>
                <a:ea typeface="Verdana" panose="020B0604030504040204" pitchFamily="34" charset="0"/>
              </a:rPr>
              <a:t>(x, y), as defined by the platform C library. Note that the Python expression x % y may not return the same result. The intent of the C standard is </a:t>
            </a:r>
          </a:p>
          <a:p>
            <a:r>
              <a:rPr lang="en-US" dirty="0">
                <a:latin typeface="Verdana" panose="020B0604030504040204" pitchFamily="34" charset="0"/>
                <a:ea typeface="Verdana" panose="020B0604030504040204" pitchFamily="34" charset="0"/>
              </a:rPr>
              <a:t>that </a:t>
            </a:r>
            <a:r>
              <a:rPr lang="en-US" dirty="0" err="1">
                <a:latin typeface="Verdana" panose="020B0604030504040204" pitchFamily="34" charset="0"/>
                <a:ea typeface="Verdana" panose="020B0604030504040204" pitchFamily="34" charset="0"/>
              </a:rPr>
              <a:t>fmod</a:t>
            </a:r>
            <a:r>
              <a:rPr lang="en-US" dirty="0">
                <a:latin typeface="Verdana" panose="020B0604030504040204" pitchFamily="34" charset="0"/>
                <a:ea typeface="Verdana" panose="020B0604030504040204" pitchFamily="34" charset="0"/>
              </a:rPr>
              <a:t>(x, y) be exactly (mathematically; to infinite precision) equal to x - n*y for some integer </a:t>
            </a:r>
            <a:r>
              <a:rPr lang="en-US" i="1" dirty="0">
                <a:latin typeface="Verdana" panose="020B0604030504040204" pitchFamily="34" charset="0"/>
                <a:ea typeface="Verdana" panose="020B0604030504040204" pitchFamily="34" charset="0"/>
              </a:rPr>
              <a:t>n </a:t>
            </a:r>
            <a:r>
              <a:rPr lang="en-US" dirty="0">
                <a:latin typeface="Verdana" panose="020B0604030504040204" pitchFamily="34" charset="0"/>
                <a:ea typeface="Verdana" panose="020B0604030504040204" pitchFamily="34" charset="0"/>
              </a:rPr>
              <a:t>such that the result has the same sign as </a:t>
            </a:r>
            <a:r>
              <a:rPr lang="en-US" i="1" dirty="0">
                <a:latin typeface="Verdana" panose="020B0604030504040204" pitchFamily="34" charset="0"/>
                <a:ea typeface="Verdana" panose="020B0604030504040204" pitchFamily="34" charset="0"/>
              </a:rPr>
              <a:t>x </a:t>
            </a:r>
            <a:r>
              <a:rPr lang="en-US" dirty="0">
                <a:latin typeface="Verdana" panose="020B0604030504040204" pitchFamily="34" charset="0"/>
                <a:ea typeface="Verdana" panose="020B0604030504040204" pitchFamily="34" charset="0"/>
              </a:rPr>
              <a:t>and magnitude less than abs(y). </a:t>
            </a:r>
          </a:p>
          <a:p>
            <a:r>
              <a:rPr lang="en-US" dirty="0">
                <a:latin typeface="Verdana" panose="020B0604030504040204" pitchFamily="34" charset="0"/>
                <a:ea typeface="Verdana" panose="020B0604030504040204" pitchFamily="34" charset="0"/>
              </a:rPr>
              <a:t>Python’s x % y returns a result with the sign of </a:t>
            </a:r>
            <a:r>
              <a:rPr lang="en-US" i="1" dirty="0">
                <a:latin typeface="Verdana" panose="020B0604030504040204" pitchFamily="34" charset="0"/>
                <a:ea typeface="Verdana" panose="020B0604030504040204" pitchFamily="34" charset="0"/>
              </a:rPr>
              <a:t>y </a:t>
            </a:r>
            <a:r>
              <a:rPr lang="en-US" dirty="0">
                <a:latin typeface="Verdana" panose="020B0604030504040204" pitchFamily="34" charset="0"/>
                <a:ea typeface="Verdana" panose="020B0604030504040204" pitchFamily="34" charset="0"/>
              </a:rPr>
              <a:t>instead, and may not be exactly computable for float arguments. For example, </a:t>
            </a:r>
            <a:r>
              <a:rPr lang="en-US" dirty="0" err="1">
                <a:latin typeface="Verdana" panose="020B0604030504040204" pitchFamily="34" charset="0"/>
                <a:ea typeface="Verdana" panose="020B0604030504040204" pitchFamily="34" charset="0"/>
              </a:rPr>
              <a:t>fmod</a:t>
            </a:r>
            <a:r>
              <a:rPr lang="en-US" dirty="0">
                <a:latin typeface="Verdana" panose="020B0604030504040204" pitchFamily="34" charset="0"/>
                <a:ea typeface="Verdana" panose="020B0604030504040204" pitchFamily="34" charset="0"/>
              </a:rPr>
              <a:t>(-1e-100, 1e100) is -1e-100, but the result of Python’s - 1e-100 % 1e100 is 1e100-1e-100, which cannot be represented exactly as a float, and rounds to the surprising 1e100. For this reason, function </a:t>
            </a:r>
            <a:r>
              <a:rPr lang="en-US" b="1" dirty="0" err="1">
                <a:latin typeface="Verdana" panose="020B0604030504040204" pitchFamily="34" charset="0"/>
                <a:ea typeface="Verdana" panose="020B0604030504040204" pitchFamily="34" charset="0"/>
              </a:rPr>
              <a:t>fmod</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is generally preferred when working with floats, while Python’s x % y is preferred when working with integers. </a:t>
            </a:r>
          </a:p>
          <a:p>
            <a:r>
              <a:rPr lang="en-US" dirty="0" err="1">
                <a:latin typeface="Verdana" panose="020B0604030504040204" pitchFamily="34" charset="0"/>
                <a:ea typeface="Verdana" panose="020B0604030504040204" pitchFamily="34" charset="0"/>
              </a:rPr>
              <a:t>math.</a:t>
            </a:r>
            <a:r>
              <a:rPr lang="en-US" b="1" dirty="0" err="1">
                <a:latin typeface="Verdana" panose="020B0604030504040204" pitchFamily="34" charset="0"/>
                <a:ea typeface="Verdana" panose="020B0604030504040204" pitchFamily="34" charset="0"/>
              </a:rPr>
              <a:t>frexp</a:t>
            </a:r>
            <a:r>
              <a:rPr lang="en-US" dirty="0">
                <a:latin typeface="Verdana" panose="020B0604030504040204" pitchFamily="34" charset="0"/>
                <a:ea typeface="Verdana" panose="020B0604030504040204" pitchFamily="34" charset="0"/>
              </a:rPr>
              <a:t>(</a:t>
            </a:r>
            <a:r>
              <a:rPr lang="en-US" i="1" dirty="0">
                <a:latin typeface="Verdana" panose="020B0604030504040204" pitchFamily="34" charset="0"/>
                <a:ea typeface="Verdana" panose="020B0604030504040204" pitchFamily="34" charset="0"/>
              </a:rPr>
              <a:t>x</a:t>
            </a:r>
            <a:r>
              <a:rPr lang="en-US" dirty="0">
                <a:latin typeface="Verdana" panose="020B0604030504040204" pitchFamily="34" charset="0"/>
                <a:ea typeface="Verdana" panose="020B0604030504040204" pitchFamily="34" charset="0"/>
              </a:rPr>
              <a:t>)</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0848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b="1" dirty="0"/>
              <a:t>Random module: </a:t>
            </a:r>
            <a:endParaRPr lang="en-US" dirty="0"/>
          </a:p>
          <a:p>
            <a:r>
              <a:rPr lang="en-US" dirty="0"/>
              <a:t>This module implements pseudo-random number generators for various distributions. For integers, there is uniform selection from a range. For sequences, there is uniform selection of a random element, a function to generate a </a:t>
            </a:r>
            <a:r>
              <a:rPr lang="en-US" dirty="0" smtClean="0"/>
              <a:t>random permutation </a:t>
            </a:r>
            <a:r>
              <a:rPr lang="en-US" dirty="0"/>
              <a:t>of a list </a:t>
            </a:r>
            <a:r>
              <a:rPr lang="en-US" dirty="0" smtClean="0"/>
              <a:t>in-</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4969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812319" y="572449"/>
            <a:ext cx="9363218" cy="5235922"/>
          </a:xfrm>
          <a:prstGeom prst="rect">
            <a:avLst/>
          </a:prstGeom>
        </p:spPr>
      </p:pic>
    </p:spTree>
    <p:extLst>
      <p:ext uri="{BB962C8B-B14F-4D97-AF65-F5344CB8AC3E}">
        <p14:creationId xmlns:p14="http://schemas.microsoft.com/office/powerpoint/2010/main" val="2809684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dirty="0" smtClean="0">
                <a:latin typeface="Verdana" panose="020B0604030504040204" pitchFamily="34" charset="0"/>
                <a:ea typeface="Verdana" panose="020B0604030504040204" pitchFamily="34" charset="0"/>
              </a:rPr>
              <a:t>Time Module:</a:t>
            </a:r>
          </a:p>
          <a:p>
            <a:endParaRPr lang="en-US" dirty="0" smtClean="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670026" y="478732"/>
            <a:ext cx="7255033" cy="6141016"/>
          </a:xfrm>
          <a:prstGeom prst="rect">
            <a:avLst/>
          </a:prstGeom>
        </p:spPr>
      </p:pic>
    </p:spTree>
    <p:extLst>
      <p:ext uri="{BB962C8B-B14F-4D97-AF65-F5344CB8AC3E}">
        <p14:creationId xmlns:p14="http://schemas.microsoft.com/office/powerpoint/2010/main" val="106692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r>
              <a:rPr lang="en-US" dirty="0" smtClean="0">
                <a:latin typeface="Verdana" panose="020B0604030504040204" pitchFamily="34" charset="0"/>
                <a:ea typeface="Verdana" panose="020B0604030504040204" pitchFamily="34" charset="0"/>
              </a:rPr>
              <a:t>Time Module:</a:t>
            </a:r>
          </a:p>
          <a:p>
            <a:endParaRPr lang="en-US" dirty="0" smtClean="0">
              <a:latin typeface="Verdana" panose="020B0604030504040204" pitchFamily="34" charset="0"/>
              <a:ea typeface="Verdana" panose="020B0604030504040204" pitchFamily="34" charset="0"/>
            </a:endParaRPr>
          </a:p>
          <a:p>
            <a:endParaRPr lang="en-US" dirty="0" smtClean="0">
              <a:latin typeface="Verdana" panose="020B0604030504040204" pitchFamily="34" charset="0"/>
              <a:ea typeface="Verdana" panose="020B0604030504040204" pitchFamily="34" charset="0"/>
            </a:endParaRPr>
          </a:p>
          <a:p>
            <a:endParaRPr lang="en-US" dirty="0" smtClean="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2355089" y="177242"/>
            <a:ext cx="7226792" cy="6680758"/>
          </a:xfrm>
          <a:prstGeom prst="rect">
            <a:avLst/>
          </a:prstGeom>
        </p:spPr>
      </p:pic>
    </p:spTree>
    <p:extLst>
      <p:ext uri="{BB962C8B-B14F-4D97-AF65-F5344CB8AC3E}">
        <p14:creationId xmlns:p14="http://schemas.microsoft.com/office/powerpoint/2010/main" val="2426583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a:bodyPr>
          <a:lstStyle/>
          <a:p>
            <a:pPr marL="0" indent="0">
              <a:buNone/>
            </a:pPr>
            <a:endParaRPr lang="en-US" dirty="0" smtClean="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Thank you stay connected :</a:t>
            </a:r>
          </a:p>
          <a:p>
            <a:r>
              <a:rPr lang="en-US" b="1" dirty="0"/>
              <a:t>VISIT</a:t>
            </a:r>
          </a:p>
          <a:p>
            <a:r>
              <a:rPr lang="en-US" b="1" dirty="0"/>
              <a:t> </a:t>
            </a:r>
            <a:r>
              <a:rPr lang="en-US" b="1" dirty="0">
                <a:solidFill>
                  <a:srgbClr val="FF0000"/>
                </a:solidFill>
              </a:rPr>
              <a:t>https://www.profajaypashankar.com </a:t>
            </a:r>
          </a:p>
          <a:p>
            <a:r>
              <a:rPr lang="en-US" b="1" dirty="0">
                <a:solidFill>
                  <a:srgbClr val="FF0000"/>
                </a:solidFill>
              </a:rPr>
              <a:t>For more study material and notes .</a:t>
            </a:r>
          </a:p>
          <a:p>
            <a:endParaRPr lang="en-US" b="1" dirty="0">
              <a:solidFill>
                <a:srgbClr val="FF0000"/>
              </a:solidFill>
            </a:endParaRPr>
          </a:p>
          <a:p>
            <a:r>
              <a:rPr lang="en-US" b="1" dirty="0">
                <a:solidFill>
                  <a:srgbClr val="FF0000"/>
                </a:solidFill>
              </a:rPr>
              <a:t>VISIT </a:t>
            </a:r>
          </a:p>
          <a:p>
            <a:r>
              <a:rPr lang="en-US" b="1" dirty="0">
                <a:solidFill>
                  <a:schemeClr val="tx1"/>
                </a:solidFill>
                <a:hlinkClick r:id="rId2"/>
              </a:rPr>
              <a:t>https://www.youtube.com/channel/UCu4Bd22zM6RpvHWC9YHBh5Q?view_as=subscriber</a:t>
            </a:r>
            <a:endParaRPr lang="en-US" b="1" dirty="0">
              <a:solidFill>
                <a:schemeClr val="tx1"/>
              </a:solidFill>
            </a:endParaRPr>
          </a:p>
          <a:p>
            <a:r>
              <a:rPr lang="en-US" b="1" dirty="0">
                <a:solidFill>
                  <a:srgbClr val="FF0000"/>
                </a:solidFill>
              </a:rPr>
              <a:t>For more lectures .</a:t>
            </a:r>
          </a:p>
          <a:p>
            <a:endParaRPr lang="en-US" b="1" dirty="0">
              <a:solidFill>
                <a:srgbClr val="FF0000"/>
              </a:solidFill>
            </a:endParaRPr>
          </a:p>
          <a:p>
            <a:r>
              <a:rPr lang="en-US" b="1" dirty="0">
                <a:solidFill>
                  <a:srgbClr val="FF0000"/>
                </a:solidFill>
              </a:rPr>
              <a:t>VISIT : FOR PRACTICAL MANUAL </a:t>
            </a:r>
          </a:p>
          <a:p>
            <a:r>
              <a:rPr lang="en-US" dirty="0">
                <a:solidFill>
                  <a:schemeClr val="tx1">
                    <a:lumMod val="95000"/>
                    <a:lumOff val="5000"/>
                  </a:schemeClr>
                </a:solidFill>
                <a:hlinkClick r:id="rId3"/>
              </a:rPr>
              <a:t>https://www.profajaypashankar.com/python-programming-practical-manual/</a:t>
            </a:r>
            <a:endParaRPr lang="en-US" dirty="0">
              <a:solidFill>
                <a:schemeClr val="tx1">
                  <a:lumMod val="95000"/>
                  <a:lumOff val="5000"/>
                </a:schemeClr>
              </a:solidFill>
            </a:endParaRPr>
          </a:p>
          <a:p>
            <a:r>
              <a:rPr lang="en-US" b="1" dirty="0" err="1">
                <a:solidFill>
                  <a:srgbClr val="FF0000"/>
                </a:solidFill>
              </a:rPr>
              <a:t>Password:STUDYHARD</a:t>
            </a:r>
            <a:endParaRPr lang="en-US" b="1" dirty="0">
              <a:solidFill>
                <a:srgbClr val="FF0000"/>
              </a:solidFill>
            </a:endParaRPr>
          </a:p>
          <a:p>
            <a:endParaRPr lang="en-US" dirty="0"/>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1442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lstStyle/>
          <a:p>
            <a:r>
              <a:rPr lang="en-US" b="1" i="1" dirty="0">
                <a:latin typeface="Verdana" panose="020B0604030504040204" pitchFamily="34" charset="0"/>
                <a:ea typeface="Verdana" panose="020B0604030504040204" pitchFamily="34" charset="0"/>
              </a:rPr>
              <a:t>Using match function.: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function attempts to match RE </a:t>
            </a:r>
            <a:r>
              <a:rPr lang="en-US" i="1" dirty="0">
                <a:latin typeface="Verdana" panose="020B0604030504040204" pitchFamily="34" charset="0"/>
                <a:ea typeface="Verdana" panose="020B0604030504040204" pitchFamily="34" charset="0"/>
              </a:rPr>
              <a:t>pattern </a:t>
            </a:r>
            <a:r>
              <a:rPr lang="en-US" dirty="0">
                <a:latin typeface="Verdana" panose="020B0604030504040204" pitchFamily="34" charset="0"/>
                <a:ea typeface="Verdana" panose="020B0604030504040204" pitchFamily="34" charset="0"/>
              </a:rPr>
              <a:t>to </a:t>
            </a:r>
            <a:r>
              <a:rPr lang="en-US" i="1" dirty="0">
                <a:latin typeface="Verdana" panose="020B0604030504040204" pitchFamily="34" charset="0"/>
                <a:ea typeface="Verdana" panose="020B0604030504040204" pitchFamily="34" charset="0"/>
              </a:rPr>
              <a:t>string </a:t>
            </a:r>
            <a:r>
              <a:rPr lang="en-US" dirty="0">
                <a:latin typeface="Verdana" panose="020B0604030504040204" pitchFamily="34" charset="0"/>
                <a:ea typeface="Verdana" panose="020B0604030504040204" pitchFamily="34" charset="0"/>
              </a:rPr>
              <a:t>with optional </a:t>
            </a:r>
            <a:r>
              <a:rPr lang="en-US" i="1" dirty="0">
                <a:latin typeface="Verdana" panose="020B0604030504040204" pitchFamily="34" charset="0"/>
                <a:ea typeface="Verdana" panose="020B0604030504040204" pitchFamily="34" charset="0"/>
              </a:rPr>
              <a:t>flags</a:t>
            </a:r>
            <a:r>
              <a:rPr lang="en-US" dirty="0">
                <a:latin typeface="Verdana" panose="020B0604030504040204" pitchFamily="34" charset="0"/>
                <a:ea typeface="Verdana" panose="020B0604030504040204" pitchFamily="34" charset="0"/>
              </a:rPr>
              <a:t>. Here is the syntax for this function- </a:t>
            </a:r>
            <a:endParaRPr lang="en-US" dirty="0" smtClean="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re.match</a:t>
            </a:r>
            <a:r>
              <a:rPr lang="en-US" dirty="0">
                <a:latin typeface="Verdana" panose="020B0604030504040204" pitchFamily="34" charset="0"/>
                <a:ea typeface="Verdana" panose="020B0604030504040204" pitchFamily="34" charset="0"/>
              </a:rPr>
              <a:t>(pattern, string, flags=0</a:t>
            </a:r>
            <a:r>
              <a:rPr lang="en-US" dirty="0" smtClean="0">
                <a:latin typeface="Verdana" panose="020B0604030504040204" pitchFamily="34" charset="0"/>
                <a:ea typeface="Verdana" panose="020B0604030504040204" pitchFamily="34" charset="0"/>
              </a:rPr>
              <a:t>)</a:t>
            </a:r>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566132" y="1655919"/>
            <a:ext cx="10314127" cy="3601053"/>
          </a:xfrm>
          <a:prstGeom prst="rect">
            <a:avLst/>
          </a:prstGeom>
        </p:spPr>
      </p:pic>
      <p:sp>
        <p:nvSpPr>
          <p:cNvPr id="4" name="Rectangle 3"/>
          <p:cNvSpPr/>
          <p:nvPr/>
        </p:nvSpPr>
        <p:spPr>
          <a:xfrm>
            <a:off x="961622" y="5535320"/>
            <a:ext cx="11230377" cy="646331"/>
          </a:xfrm>
          <a:prstGeom prst="rect">
            <a:avLst/>
          </a:prstGeom>
        </p:spPr>
        <p:txBody>
          <a:bodyPr wrap="square">
            <a:spAutoFit/>
          </a:bodyPr>
          <a:lstStyle/>
          <a:p>
            <a:r>
              <a:rPr lang="en-US" b="0" i="0" u="none" strike="noStrike" baseline="0" dirty="0" smtClean="0">
                <a:solidFill>
                  <a:srgbClr val="000000"/>
                </a:solidFill>
                <a:latin typeface="Verdana" panose="020B0604030504040204" pitchFamily="34" charset="0"/>
                <a:ea typeface="Verdana" panose="020B0604030504040204" pitchFamily="34" charset="0"/>
              </a:rPr>
              <a:t>The </a:t>
            </a:r>
            <a:r>
              <a:rPr lang="en-US" b="0" i="1" u="none" strike="noStrike" baseline="0" dirty="0" err="1" smtClean="0">
                <a:solidFill>
                  <a:srgbClr val="000000"/>
                </a:solidFill>
                <a:latin typeface="Verdana" panose="020B0604030504040204" pitchFamily="34" charset="0"/>
                <a:ea typeface="Verdana" panose="020B0604030504040204" pitchFamily="34" charset="0"/>
              </a:rPr>
              <a:t>re.match</a:t>
            </a:r>
            <a:r>
              <a:rPr lang="en-US" b="0" i="1" u="none" strike="noStrike" baseline="0" dirty="0" smtClean="0">
                <a:solidFill>
                  <a:srgbClr val="000000"/>
                </a:solidFill>
                <a:latin typeface="Verdana" panose="020B0604030504040204" pitchFamily="34" charset="0"/>
                <a:ea typeface="Verdana" panose="020B0604030504040204" pitchFamily="34" charset="0"/>
              </a:rPr>
              <a:t> </a:t>
            </a:r>
            <a:r>
              <a:rPr lang="en-US" b="0" i="0" u="none" strike="noStrike" baseline="0" dirty="0" smtClean="0">
                <a:solidFill>
                  <a:srgbClr val="000000"/>
                </a:solidFill>
                <a:latin typeface="Verdana" panose="020B0604030504040204" pitchFamily="34" charset="0"/>
                <a:ea typeface="Verdana" panose="020B0604030504040204" pitchFamily="34" charset="0"/>
              </a:rPr>
              <a:t>function returns a </a:t>
            </a:r>
            <a:r>
              <a:rPr lang="en-US" b="1" i="0" u="none" strike="noStrike" baseline="0" dirty="0" smtClean="0">
                <a:solidFill>
                  <a:srgbClr val="000000"/>
                </a:solidFill>
                <a:latin typeface="Verdana" panose="020B0604030504040204" pitchFamily="34" charset="0"/>
                <a:ea typeface="Verdana" panose="020B0604030504040204" pitchFamily="34" charset="0"/>
              </a:rPr>
              <a:t>match </a:t>
            </a:r>
            <a:r>
              <a:rPr lang="en-US" b="0" i="0" u="none" strike="noStrike" baseline="0" dirty="0" smtClean="0">
                <a:solidFill>
                  <a:srgbClr val="000000"/>
                </a:solidFill>
                <a:latin typeface="Verdana" panose="020B0604030504040204" pitchFamily="34" charset="0"/>
                <a:ea typeface="Verdana" panose="020B0604030504040204" pitchFamily="34" charset="0"/>
              </a:rPr>
              <a:t>object on success, </a:t>
            </a:r>
            <a:r>
              <a:rPr lang="en-US" b="1" i="0" u="none" strike="noStrike" baseline="0" dirty="0" smtClean="0">
                <a:solidFill>
                  <a:srgbClr val="000000"/>
                </a:solidFill>
                <a:latin typeface="Verdana" panose="020B0604030504040204" pitchFamily="34" charset="0"/>
                <a:ea typeface="Verdana" panose="020B0604030504040204" pitchFamily="34" charset="0"/>
              </a:rPr>
              <a:t>None </a:t>
            </a:r>
            <a:r>
              <a:rPr lang="en-US" b="0" i="0" u="none" strike="noStrike" baseline="0" dirty="0" smtClean="0">
                <a:solidFill>
                  <a:srgbClr val="000000"/>
                </a:solidFill>
                <a:latin typeface="Verdana" panose="020B0604030504040204" pitchFamily="34" charset="0"/>
                <a:ea typeface="Verdana" panose="020B0604030504040204" pitchFamily="34" charset="0"/>
              </a:rPr>
              <a:t>on failure. We use </a:t>
            </a:r>
          </a:p>
          <a:p>
            <a:r>
              <a:rPr lang="en-US" b="0" i="1" u="none" strike="noStrike" baseline="0" dirty="0" smtClean="0">
                <a:solidFill>
                  <a:srgbClr val="000000"/>
                </a:solidFill>
                <a:latin typeface="Verdana" panose="020B0604030504040204" pitchFamily="34" charset="0"/>
                <a:ea typeface="Verdana" panose="020B0604030504040204" pitchFamily="34" charset="0"/>
              </a:rPr>
              <a:t>group(</a:t>
            </a:r>
            <a:r>
              <a:rPr lang="en-US" b="0" i="1" u="none" strike="noStrike" baseline="0" dirty="0" err="1" smtClean="0">
                <a:solidFill>
                  <a:srgbClr val="000000"/>
                </a:solidFill>
                <a:latin typeface="Verdana" panose="020B0604030504040204" pitchFamily="34" charset="0"/>
                <a:ea typeface="Verdana" panose="020B0604030504040204" pitchFamily="34" charset="0"/>
              </a:rPr>
              <a:t>num</a:t>
            </a:r>
            <a:r>
              <a:rPr lang="en-US" b="0" i="1" u="none" strike="noStrike" baseline="0" dirty="0" smtClean="0">
                <a:solidFill>
                  <a:srgbClr val="000000"/>
                </a:solidFill>
                <a:latin typeface="Verdana" panose="020B0604030504040204" pitchFamily="34" charset="0"/>
                <a:ea typeface="Verdana" panose="020B0604030504040204" pitchFamily="34" charset="0"/>
              </a:rPr>
              <a:t>) </a:t>
            </a:r>
            <a:r>
              <a:rPr lang="en-US" b="0" i="0" u="none" strike="noStrike" baseline="0" dirty="0" smtClean="0">
                <a:solidFill>
                  <a:srgbClr val="000000"/>
                </a:solidFill>
                <a:latin typeface="Verdana" panose="020B0604030504040204" pitchFamily="34" charset="0"/>
                <a:ea typeface="Verdana" panose="020B0604030504040204" pitchFamily="34" charset="0"/>
              </a:rPr>
              <a:t>or </a:t>
            </a:r>
            <a:r>
              <a:rPr lang="en-US" b="0" i="1" u="none" strike="noStrike" baseline="0" dirty="0" smtClean="0">
                <a:solidFill>
                  <a:srgbClr val="000000"/>
                </a:solidFill>
                <a:latin typeface="Verdana" panose="020B0604030504040204" pitchFamily="34" charset="0"/>
                <a:ea typeface="Verdana" panose="020B0604030504040204" pitchFamily="34" charset="0"/>
              </a:rPr>
              <a:t>groups() </a:t>
            </a:r>
            <a:r>
              <a:rPr lang="en-US" b="0" i="0" u="none" strike="noStrike" baseline="0" dirty="0" smtClean="0">
                <a:solidFill>
                  <a:srgbClr val="000000"/>
                </a:solidFill>
                <a:latin typeface="Verdana" panose="020B0604030504040204" pitchFamily="34" charset="0"/>
                <a:ea typeface="Verdana" panose="020B0604030504040204" pitchFamily="34" charset="0"/>
              </a:rPr>
              <a:t>function of </a:t>
            </a:r>
            <a:r>
              <a:rPr lang="en-US" b="1" i="0" u="none" strike="noStrike" baseline="0" dirty="0" smtClean="0">
                <a:solidFill>
                  <a:srgbClr val="000000"/>
                </a:solidFill>
                <a:latin typeface="Verdana" panose="020B0604030504040204" pitchFamily="34" charset="0"/>
                <a:ea typeface="Verdana" panose="020B0604030504040204" pitchFamily="34" charset="0"/>
              </a:rPr>
              <a:t>match </a:t>
            </a:r>
            <a:r>
              <a:rPr lang="en-US" b="0" i="0" u="none" strike="noStrike" baseline="0" dirty="0" smtClean="0">
                <a:solidFill>
                  <a:srgbClr val="000000"/>
                </a:solidFill>
                <a:latin typeface="Verdana" panose="020B0604030504040204" pitchFamily="34" charset="0"/>
                <a:ea typeface="Verdana" panose="020B0604030504040204" pitchFamily="34" charset="0"/>
              </a:rPr>
              <a:t>object to get matched expression.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134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16895" y="195430"/>
            <a:ext cx="11652239" cy="3307624"/>
          </a:xfrm>
          <a:prstGeom prst="rect">
            <a:avLst/>
          </a:prstGeom>
        </p:spPr>
      </p:pic>
    </p:spTree>
    <p:extLst>
      <p:ext uri="{BB962C8B-B14F-4D97-AF65-F5344CB8AC3E}">
        <p14:creationId xmlns:p14="http://schemas.microsoft.com/office/powerpoint/2010/main" val="51362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554665" y="424812"/>
            <a:ext cx="8368944" cy="5396438"/>
          </a:xfrm>
          <a:prstGeom prst="rect">
            <a:avLst/>
          </a:prstGeom>
        </p:spPr>
      </p:pic>
    </p:spTree>
    <p:extLst>
      <p:ext uri="{BB962C8B-B14F-4D97-AF65-F5344CB8AC3E}">
        <p14:creationId xmlns:p14="http://schemas.microsoft.com/office/powerpoint/2010/main" val="249795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141668"/>
            <a:ext cx="11835684" cy="6593983"/>
          </a:xfrm>
        </p:spPr>
        <p:txBody>
          <a:bodyPr>
            <a:normAutofit/>
          </a:bodyPr>
          <a:lstStyle/>
          <a:p>
            <a:r>
              <a:rPr lang="en-US" b="1" dirty="0">
                <a:latin typeface="Verdana" panose="020B0604030504040204" pitchFamily="34" charset="0"/>
                <a:ea typeface="Verdana" panose="020B0604030504040204" pitchFamily="34" charset="0"/>
              </a:rPr>
              <a:t>Classes and Objects: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Python is an </a:t>
            </a:r>
            <a:r>
              <a:rPr lang="en-US" b="1" dirty="0">
                <a:latin typeface="Verdana" panose="020B0604030504040204" pitchFamily="34" charset="0"/>
                <a:ea typeface="Verdana" panose="020B0604030504040204" pitchFamily="34" charset="0"/>
              </a:rPr>
              <a:t>object-oriented programming language</a:t>
            </a:r>
            <a:r>
              <a:rPr lang="en-US" dirty="0">
                <a:latin typeface="Verdana" panose="020B0604030504040204" pitchFamily="34" charset="0"/>
                <a:ea typeface="Verdana" panose="020B0604030504040204" pitchFamily="34" charset="0"/>
              </a:rPr>
              <a:t>, which means that it provides features that support </a:t>
            </a:r>
            <a:r>
              <a:rPr lang="en-US" b="1" dirty="0">
                <a:latin typeface="Verdana" panose="020B0604030504040204" pitchFamily="34" charset="0"/>
                <a:ea typeface="Verdana" panose="020B0604030504040204" pitchFamily="34" charset="0"/>
              </a:rPr>
              <a:t>object-oriented programming </a:t>
            </a:r>
            <a:r>
              <a:rPr lang="en-US" dirty="0">
                <a:latin typeface="Verdana" panose="020B0604030504040204" pitchFamily="34" charset="0"/>
                <a:ea typeface="Verdana" panose="020B0604030504040204" pitchFamily="34" charset="0"/>
              </a:rPr>
              <a:t>(</a:t>
            </a:r>
            <a:r>
              <a:rPr lang="en-US" b="1" dirty="0">
                <a:latin typeface="Verdana" panose="020B0604030504040204" pitchFamily="34" charset="0"/>
                <a:ea typeface="Verdana" panose="020B0604030504040204" pitchFamily="34" charset="0"/>
              </a:rPr>
              <a:t>OOP</a:t>
            </a:r>
            <a:r>
              <a:rPr lang="en-US" dirty="0" smtClean="0">
                <a:latin typeface="Verdana" panose="020B0604030504040204" pitchFamily="34" charset="0"/>
                <a:ea typeface="Verdana" panose="020B0604030504040204" pitchFamily="34" charset="0"/>
              </a:rPr>
              <a:t>).</a:t>
            </a:r>
          </a:p>
          <a:p>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Object-oriented programming has its roots in the 1960s, but it wasn’t until the mid 1990s that it became the main </a:t>
            </a:r>
            <a:r>
              <a:rPr lang="en-US" b="1" dirty="0">
                <a:latin typeface="Verdana" panose="020B0604030504040204" pitchFamily="34" charset="0"/>
                <a:ea typeface="Verdana" panose="020B0604030504040204" pitchFamily="34" charset="0"/>
              </a:rPr>
              <a:t>programming paradigm </a:t>
            </a:r>
            <a:r>
              <a:rPr lang="en-US" dirty="0">
                <a:latin typeface="Verdana" panose="020B0604030504040204" pitchFamily="34" charset="0"/>
                <a:ea typeface="Verdana" panose="020B0604030504040204" pitchFamily="34" charset="0"/>
              </a:rPr>
              <a:t>used in the creation of new software. </a:t>
            </a:r>
            <a:endParaRPr lang="en-US" dirty="0" smtClean="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It </a:t>
            </a:r>
            <a:r>
              <a:rPr lang="en-US" dirty="0">
                <a:latin typeface="Verdana" panose="020B0604030504040204" pitchFamily="34" charset="0"/>
                <a:ea typeface="Verdana" panose="020B0604030504040204" pitchFamily="34" charset="0"/>
              </a:rPr>
              <a:t>was developed as a way to handle the rapidly increasing size and complexity of software systems, and to make it easier to modify these large and complex systems over time. Up to this point we have been writing programs using a </a:t>
            </a:r>
            <a:r>
              <a:rPr lang="en-US" b="1" dirty="0">
                <a:latin typeface="Verdana" panose="020B0604030504040204" pitchFamily="34" charset="0"/>
                <a:ea typeface="Verdana" panose="020B0604030504040204" pitchFamily="34" charset="0"/>
              </a:rPr>
              <a:t>procedural programming </a:t>
            </a:r>
            <a:r>
              <a:rPr lang="en-US" dirty="0">
                <a:latin typeface="Verdana" panose="020B0604030504040204" pitchFamily="34" charset="0"/>
                <a:ea typeface="Verdana" panose="020B0604030504040204" pitchFamily="34" charset="0"/>
              </a:rPr>
              <a:t>paradigm</a:t>
            </a:r>
            <a:r>
              <a:rPr lang="en-US" dirty="0" smtClean="0">
                <a:latin typeface="Verdana" panose="020B0604030504040204" pitchFamily="34" charset="0"/>
                <a:ea typeface="Verdana" panose="020B0604030504040204" pitchFamily="34" charset="0"/>
              </a:rPr>
              <a:t>.</a:t>
            </a:r>
          </a:p>
          <a:p>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In procedural programming the focus is on writing functions or </a:t>
            </a:r>
            <a:r>
              <a:rPr lang="en-US" i="1" dirty="0">
                <a:latin typeface="Verdana" panose="020B0604030504040204" pitchFamily="34" charset="0"/>
                <a:ea typeface="Verdana" panose="020B0604030504040204" pitchFamily="34" charset="0"/>
              </a:rPr>
              <a:t>procedures </a:t>
            </a:r>
            <a:r>
              <a:rPr lang="en-US" dirty="0">
                <a:latin typeface="Verdana" panose="020B0604030504040204" pitchFamily="34" charset="0"/>
                <a:ea typeface="Verdana" panose="020B0604030504040204" pitchFamily="34" charset="0"/>
              </a:rPr>
              <a:t>which operate on data. In object-oriented programming the focus is on the creation of </a:t>
            </a:r>
            <a:r>
              <a:rPr lang="en-US" b="1" dirty="0">
                <a:latin typeface="Verdana" panose="020B0604030504040204" pitchFamily="34" charset="0"/>
                <a:ea typeface="Verdana" panose="020B0604030504040204" pitchFamily="34" charset="0"/>
              </a:rPr>
              <a:t>objects </a:t>
            </a:r>
            <a:r>
              <a:rPr lang="en-US" dirty="0">
                <a:latin typeface="Verdana" panose="020B0604030504040204" pitchFamily="34" charset="0"/>
                <a:ea typeface="Verdana" panose="020B0604030504040204" pitchFamily="34" charset="0"/>
              </a:rPr>
              <a:t>which contain both data and functionality together. </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7181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2" y="177242"/>
            <a:ext cx="11686385" cy="6558409"/>
          </a:xfrm>
        </p:spPr>
        <p:txBody>
          <a:bodyPr>
            <a:normAutofit lnSpcReduction="10000"/>
          </a:bodyPr>
          <a:lstStyle/>
          <a:p>
            <a:endParaRPr lang="en-US" sz="1900" b="1" i="1" dirty="0" smtClean="0">
              <a:latin typeface="Verdana" panose="020B0604030504040204" pitchFamily="34" charset="0"/>
              <a:ea typeface="Verdana" panose="020B0604030504040204" pitchFamily="34" charset="0"/>
            </a:endParaRPr>
          </a:p>
          <a:p>
            <a:r>
              <a:rPr lang="en-US" sz="1900" b="1" i="1" dirty="0" smtClean="0">
                <a:latin typeface="Verdana" panose="020B0604030504040204" pitchFamily="34" charset="0"/>
                <a:ea typeface="Verdana" panose="020B0604030504040204" pitchFamily="34" charset="0"/>
              </a:rPr>
              <a:t>Overview </a:t>
            </a:r>
            <a:r>
              <a:rPr lang="en-US" sz="1900" b="1" i="1" dirty="0">
                <a:latin typeface="Verdana" panose="020B0604030504040204" pitchFamily="34" charset="0"/>
                <a:ea typeface="Verdana" panose="020B0604030504040204" pitchFamily="34" charset="0"/>
              </a:rPr>
              <a:t>of OOP (Object Oriented Programming): </a:t>
            </a:r>
            <a:endParaRPr lang="en-US" sz="1900" b="1" i="1" dirty="0" smtClean="0">
              <a:latin typeface="Verdana" panose="020B0604030504040204" pitchFamily="34" charset="0"/>
              <a:ea typeface="Verdana" panose="020B0604030504040204" pitchFamily="34" charset="0"/>
            </a:endParaRPr>
          </a:p>
          <a:p>
            <a:endParaRPr lang="en-US" sz="1900"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 </a:t>
            </a:r>
            <a:r>
              <a:rPr lang="en-US" b="1" dirty="0" smtClean="0">
                <a:latin typeface="Verdana" panose="020B0604030504040204" pitchFamily="34" charset="0"/>
                <a:ea typeface="Verdana" panose="020B0604030504040204" pitchFamily="34" charset="0"/>
              </a:rPr>
              <a:t>Class</a:t>
            </a: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A user-defined prototype for an object that defines a set of attributes that characterize any object of the class. The attributes are data members (class variables and instance variables) and methods, accessed via dot notation. </a:t>
            </a:r>
            <a:endParaRPr lang="en-US" dirty="0" smtClean="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b. </a:t>
            </a:r>
            <a:r>
              <a:rPr lang="en-US" b="1" dirty="0">
                <a:latin typeface="Verdana" panose="020B0604030504040204" pitchFamily="34" charset="0"/>
                <a:ea typeface="Verdana" panose="020B0604030504040204" pitchFamily="34" charset="0"/>
              </a:rPr>
              <a:t>Class variable</a:t>
            </a:r>
            <a:r>
              <a:rPr lang="en-US" dirty="0">
                <a:latin typeface="Verdana" panose="020B0604030504040204" pitchFamily="34" charset="0"/>
                <a:ea typeface="Verdana" panose="020B0604030504040204" pitchFamily="34" charset="0"/>
              </a:rPr>
              <a:t>: A variable that is shared by all instances of a class. Class variables are defined within a class but outside any of the class's methods. Class variables are not used as frequently as instance variables are.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c. </a:t>
            </a:r>
            <a:r>
              <a:rPr lang="en-US" b="1" dirty="0">
                <a:latin typeface="Verdana" panose="020B0604030504040204" pitchFamily="34" charset="0"/>
                <a:ea typeface="Verdana" panose="020B0604030504040204" pitchFamily="34" charset="0"/>
              </a:rPr>
              <a:t>Data member</a:t>
            </a:r>
            <a:r>
              <a:rPr lang="en-US" dirty="0">
                <a:latin typeface="Verdana" panose="020B0604030504040204" pitchFamily="34" charset="0"/>
                <a:ea typeface="Verdana" panose="020B0604030504040204" pitchFamily="34" charset="0"/>
              </a:rPr>
              <a:t>: A class variable or instance variable that holds data associated with a class and its objects.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d. </a:t>
            </a:r>
            <a:r>
              <a:rPr lang="en-US" b="1" dirty="0">
                <a:latin typeface="Verdana" panose="020B0604030504040204" pitchFamily="34" charset="0"/>
                <a:ea typeface="Verdana" panose="020B0604030504040204" pitchFamily="34" charset="0"/>
              </a:rPr>
              <a:t>Function overloading</a:t>
            </a:r>
            <a:r>
              <a:rPr lang="en-US" dirty="0">
                <a:latin typeface="Verdana" panose="020B0604030504040204" pitchFamily="34" charset="0"/>
                <a:ea typeface="Verdana" panose="020B0604030504040204" pitchFamily="34" charset="0"/>
              </a:rPr>
              <a:t>: The assignment of more than one behavior to a particular function. The operation performed varies by the types of objects or arguments involved.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e. </a:t>
            </a:r>
            <a:r>
              <a:rPr lang="en-US" b="1" dirty="0">
                <a:latin typeface="Verdana" panose="020B0604030504040204" pitchFamily="34" charset="0"/>
                <a:ea typeface="Verdana" panose="020B0604030504040204" pitchFamily="34" charset="0"/>
              </a:rPr>
              <a:t>Instance variable</a:t>
            </a:r>
            <a:r>
              <a:rPr lang="en-US" dirty="0">
                <a:latin typeface="Verdana" panose="020B0604030504040204" pitchFamily="34" charset="0"/>
                <a:ea typeface="Verdana" panose="020B0604030504040204" pitchFamily="34" charset="0"/>
              </a:rPr>
              <a:t>: A variable that is defined inside a method and belongs only to the current instance of a class. </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33922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3203</Words>
  <Application>Microsoft Office PowerPoint</Application>
  <PresentationFormat>Widescreen</PresentationFormat>
  <Paragraphs>216</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Trebuchet MS</vt:lpstr>
      <vt:lpstr>Verdana</vt:lpstr>
      <vt:lpstr>Wingdings 3</vt:lpstr>
      <vt:lpstr>Facet</vt:lpstr>
      <vt:lpstr>PYTHON PROGRAMMING UNIT IV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UNIT IV</dc:title>
  <dc:creator>shree</dc:creator>
  <cp:lastModifiedBy>shree</cp:lastModifiedBy>
  <cp:revision>14</cp:revision>
  <dcterms:created xsi:type="dcterms:W3CDTF">2020-10-19T12:41:11Z</dcterms:created>
  <dcterms:modified xsi:type="dcterms:W3CDTF">2020-10-19T14:11:05Z</dcterms:modified>
</cp:coreProperties>
</file>