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53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6" r:id="rId9"/>
    <p:sldId id="263" r:id="rId10"/>
    <p:sldId id="264" r:id="rId11"/>
    <p:sldId id="265" r:id="rId12"/>
    <p:sldId id="267" r:id="rId13"/>
    <p:sldId id="269" r:id="rId14"/>
    <p:sldId id="271" r:id="rId15"/>
    <p:sldId id="270" r:id="rId16"/>
    <p:sldId id="268" r:id="rId17"/>
    <p:sldId id="278" r:id="rId18"/>
    <p:sldId id="280" r:id="rId19"/>
    <p:sldId id="281" r:id="rId20"/>
    <p:sldId id="279" r:id="rId21"/>
    <p:sldId id="287" r:id="rId22"/>
    <p:sldId id="288" r:id="rId23"/>
    <p:sldId id="289" r:id="rId24"/>
    <p:sldId id="290" r:id="rId25"/>
    <p:sldId id="291" r:id="rId26"/>
    <p:sldId id="272" r:id="rId27"/>
    <p:sldId id="273" r:id="rId28"/>
    <p:sldId id="274" r:id="rId29"/>
    <p:sldId id="275" r:id="rId30"/>
    <p:sldId id="276" r:id="rId31"/>
    <p:sldId id="277" r:id="rId32"/>
    <p:sldId id="282" r:id="rId33"/>
    <p:sldId id="283" r:id="rId34"/>
    <p:sldId id="284" r:id="rId35"/>
    <p:sldId id="285" r:id="rId36"/>
    <p:sldId id="286" r:id="rId37"/>
    <p:sldId id="293" r:id="rId38"/>
    <p:sldId id="306" r:id="rId39"/>
    <p:sldId id="294" r:id="rId40"/>
    <p:sldId id="295" r:id="rId41"/>
    <p:sldId id="297" r:id="rId42"/>
    <p:sldId id="298" r:id="rId43"/>
    <p:sldId id="296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9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268" autoAdjust="0"/>
  </p:normalViewPr>
  <p:slideViewPr>
    <p:cSldViewPr snapToGrid="0">
      <p:cViewPr varScale="1">
        <p:scale>
          <a:sx n="62" d="100"/>
          <a:sy n="62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EC060-2AA8-4466-A81E-BF89276977C1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57C6A-1C35-420D-B875-B62FC6F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57C6A-1C35-420D-B875-B62FC6FE81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2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57C6A-1C35-420D-B875-B62FC6FE81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57C6A-1C35-420D-B875-B62FC6FE81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57C6A-1C35-420D-B875-B62FC6FE81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9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57C6A-1C35-420D-B875-B62FC6FE81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7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57C6A-1C35-420D-B875-B62FC6FE81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57C6A-1C35-420D-B875-B62FC6FE81D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9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7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1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4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1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it@10.155.104.107:root/hybris-commerce-suite-5.4.1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ogella.com/tutorials/EclipseGit/article.html" TargetMode="External"/><Relationship Id="rId5" Type="http://schemas.openxmlformats.org/officeDocument/2006/relationships/hyperlink" Target="http://git-scm.com/docs/gittutorial" TargetMode="External"/><Relationship Id="rId4" Type="http://schemas.openxmlformats.org/officeDocument/2006/relationships/hyperlink" Target="https://try.github.io/levels/1/challenges/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Impact" panose="020B0806030902050204" pitchFamily="34" charset="0"/>
              </a:rPr>
              <a:t>Git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GIT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106" y="1558344"/>
            <a:ext cx="10190666" cy="42468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hape 81"/>
          <p:cNvSpPr/>
          <p:nvPr/>
        </p:nvSpPr>
        <p:spPr>
          <a:xfrm>
            <a:off x="5437187" y="1882774"/>
            <a:ext cx="3702050" cy="3790950"/>
          </a:xfrm>
          <a:prstGeom prst="arc">
            <a:avLst>
              <a:gd name="adj1" fmla="val 16109095"/>
              <a:gd name="adj2" fmla="val 5205574"/>
            </a:avLst>
          </a:prstGeom>
          <a:noFill/>
          <a:ln w="28575" cap="flat">
            <a:solidFill>
              <a:srgbClr val="CCCCCC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Shape 82"/>
          <p:cNvSpPr>
            <a:spLocks noGrp="1"/>
          </p:cNvSpPr>
          <p:nvPr/>
        </p:nvSpPr>
        <p:spPr bwMode="auto">
          <a:xfrm>
            <a:off x="4691062" y="490537"/>
            <a:ext cx="55070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Impact"/>
                <a:ea typeface="Geneva" pitchFamily="122" charset="-128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Impact" panose="020B0806030902050204" pitchFamily="34" charset="0"/>
                <a:ea typeface="Geneva" pitchFamily="122" charset="-128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Impact" panose="020B0806030902050204" pitchFamily="34" charset="0"/>
                <a:ea typeface="Geneva" pitchFamily="122" charset="-128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Impact" panose="020B0806030902050204" pitchFamily="34" charset="0"/>
                <a:ea typeface="Geneva" pitchFamily="122" charset="-128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Impact" panose="020B0806030902050204" pitchFamily="34" charset="0"/>
                <a:ea typeface="Geneva" pitchFamily="122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Impact" panose="020B0806030902050204" pitchFamily="34" charset="0"/>
                <a:ea typeface="Geneva" pitchFamily="122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Impact" panose="020B0806030902050204" pitchFamily="34" charset="0"/>
                <a:ea typeface="Geneva" pitchFamily="122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Impact" panose="020B0806030902050204" pitchFamily="34" charset="0"/>
                <a:ea typeface="Geneva" pitchFamily="122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Impact" panose="020B0806030902050204" pitchFamily="34" charset="0"/>
                <a:ea typeface="Geneva" pitchFamily="122" charset="-128"/>
              </a:defRPr>
            </a:lvl9pPr>
          </a:lstStyle>
          <a:p>
            <a:pPr algn="r"/>
            <a:r>
              <a:rPr lang="en-US" altLang="en-US" sz="2000" smtClean="0">
                <a:latin typeface="Impact" panose="020B0806030902050204" pitchFamily="34" charset="0"/>
              </a:rPr>
              <a:t>Git 101</a:t>
            </a:r>
          </a:p>
        </p:txBody>
      </p:sp>
      <p:sp>
        <p:nvSpPr>
          <p:cNvPr id="7" name="Shape 84"/>
          <p:cNvSpPr>
            <a:spLocks noChangeArrowheads="1"/>
          </p:cNvSpPr>
          <p:nvPr/>
        </p:nvSpPr>
        <p:spPr bwMode="auto">
          <a:xfrm>
            <a:off x="5286375" y="1714499"/>
            <a:ext cx="1874837" cy="669925"/>
          </a:xfrm>
          <a:prstGeom prst="flowChartAlternateProcess">
            <a:avLst/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Remote Repo</a:t>
            </a:r>
          </a:p>
        </p:txBody>
      </p:sp>
      <p:sp>
        <p:nvSpPr>
          <p:cNvPr id="8" name="Shape 85"/>
          <p:cNvSpPr>
            <a:spLocks noChangeArrowheads="1"/>
          </p:cNvSpPr>
          <p:nvPr/>
        </p:nvSpPr>
        <p:spPr bwMode="auto">
          <a:xfrm>
            <a:off x="5338762" y="3094037"/>
            <a:ext cx="1873250" cy="668337"/>
          </a:xfrm>
          <a:prstGeom prst="flowChartAlternateProcess">
            <a:avLst/>
          </a:prstGeom>
          <a:solidFill>
            <a:srgbClr val="B6D7A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Working Directory</a:t>
            </a:r>
          </a:p>
        </p:txBody>
      </p:sp>
      <p:sp>
        <p:nvSpPr>
          <p:cNvPr id="9" name="Shape 86"/>
          <p:cNvSpPr>
            <a:spLocks noChangeArrowheads="1"/>
          </p:cNvSpPr>
          <p:nvPr/>
        </p:nvSpPr>
        <p:spPr bwMode="auto">
          <a:xfrm>
            <a:off x="5338762" y="4124324"/>
            <a:ext cx="1873250" cy="669925"/>
          </a:xfrm>
          <a:prstGeom prst="flowChartAlternateProcess">
            <a:avLst/>
          </a:prstGeom>
          <a:solidFill>
            <a:srgbClr val="F9CB9C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Index</a:t>
            </a:r>
          </a:p>
        </p:txBody>
      </p:sp>
      <p:sp>
        <p:nvSpPr>
          <p:cNvPr id="10" name="Shape 87"/>
          <p:cNvSpPr>
            <a:spLocks noChangeArrowheads="1"/>
          </p:cNvSpPr>
          <p:nvPr/>
        </p:nvSpPr>
        <p:spPr bwMode="auto">
          <a:xfrm>
            <a:off x="5338762" y="5191124"/>
            <a:ext cx="1873250" cy="669925"/>
          </a:xfrm>
          <a:prstGeom prst="flowChartAlternateProcess">
            <a:avLst/>
          </a:prstGeom>
          <a:solidFill>
            <a:srgbClr val="9FC5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Repository</a:t>
            </a:r>
          </a:p>
        </p:txBody>
      </p:sp>
      <p:sp>
        <p:nvSpPr>
          <p:cNvPr id="11" name="Shape 88"/>
          <p:cNvSpPr/>
          <p:nvPr/>
        </p:nvSpPr>
        <p:spPr>
          <a:xfrm>
            <a:off x="5549900" y="2005012"/>
            <a:ext cx="3455987" cy="3538537"/>
          </a:xfrm>
          <a:prstGeom prst="arc">
            <a:avLst>
              <a:gd name="adj1" fmla="val 16109095"/>
              <a:gd name="adj2" fmla="val 5205574"/>
            </a:avLst>
          </a:prstGeom>
          <a:noFill/>
          <a:ln w="28575" cap="flat">
            <a:solidFill>
              <a:srgbClr val="CCCCCC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" name="Shape 90"/>
          <p:cNvSpPr txBox="1">
            <a:spLocks noChangeArrowheads="1"/>
          </p:cNvSpPr>
          <p:nvPr/>
        </p:nvSpPr>
        <p:spPr bwMode="auto">
          <a:xfrm>
            <a:off x="3317875" y="4291012"/>
            <a:ext cx="16271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"Staging"</a:t>
            </a:r>
          </a:p>
        </p:txBody>
      </p:sp>
      <p:sp>
        <p:nvSpPr>
          <p:cNvPr id="14" name="Shape 91"/>
          <p:cNvSpPr txBox="1">
            <a:spLocks noChangeArrowheads="1"/>
          </p:cNvSpPr>
          <p:nvPr/>
        </p:nvSpPr>
        <p:spPr bwMode="auto">
          <a:xfrm>
            <a:off x="2705100" y="3224212"/>
            <a:ext cx="22399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"a copy of your project"</a:t>
            </a:r>
          </a:p>
        </p:txBody>
      </p:sp>
      <p:sp>
        <p:nvSpPr>
          <p:cNvPr id="15" name="Shape 92"/>
          <p:cNvSpPr txBox="1">
            <a:spLocks noChangeArrowheads="1"/>
          </p:cNvSpPr>
          <p:nvPr/>
        </p:nvSpPr>
        <p:spPr bwMode="auto">
          <a:xfrm>
            <a:off x="2857500" y="3757612"/>
            <a:ext cx="22399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6AA84F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add</a:t>
            </a:r>
          </a:p>
        </p:txBody>
      </p:sp>
      <p:sp>
        <p:nvSpPr>
          <p:cNvPr id="16" name="Shape 93"/>
          <p:cNvSpPr>
            <a:spLocks noChangeArrowheads="1"/>
          </p:cNvSpPr>
          <p:nvPr/>
        </p:nvSpPr>
        <p:spPr bwMode="auto">
          <a:xfrm rot="5400000">
            <a:off x="6138863" y="3894136"/>
            <a:ext cx="247650" cy="123825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Shape 94"/>
          <p:cNvSpPr txBox="1">
            <a:spLocks noChangeArrowheads="1"/>
          </p:cNvSpPr>
          <p:nvPr/>
        </p:nvSpPr>
        <p:spPr bwMode="auto">
          <a:xfrm>
            <a:off x="2857500" y="4824412"/>
            <a:ext cx="22399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E69138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commit</a:t>
            </a:r>
          </a:p>
        </p:txBody>
      </p:sp>
      <p:sp>
        <p:nvSpPr>
          <p:cNvPr id="18" name="Shape 95"/>
          <p:cNvSpPr>
            <a:spLocks noChangeArrowheads="1"/>
          </p:cNvSpPr>
          <p:nvPr/>
        </p:nvSpPr>
        <p:spPr bwMode="auto">
          <a:xfrm rot="5400000">
            <a:off x="6138863" y="4960936"/>
            <a:ext cx="247650" cy="123825"/>
          </a:xfrm>
          <a:prstGeom prst="chevron">
            <a:avLst>
              <a:gd name="adj" fmla="val 50000"/>
            </a:avLst>
          </a:prstGeom>
          <a:solidFill>
            <a:srgbClr val="F6B26B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Shape 96"/>
          <p:cNvSpPr txBox="1">
            <a:spLocks noChangeArrowheads="1"/>
          </p:cNvSpPr>
          <p:nvPr/>
        </p:nvSpPr>
        <p:spPr bwMode="auto">
          <a:xfrm>
            <a:off x="7680325" y="2690812"/>
            <a:ext cx="9985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push</a:t>
            </a:r>
          </a:p>
        </p:txBody>
      </p:sp>
      <p:sp>
        <p:nvSpPr>
          <p:cNvPr id="20" name="Shape 97"/>
          <p:cNvSpPr txBox="1">
            <a:spLocks noChangeArrowheads="1"/>
          </p:cNvSpPr>
          <p:nvPr/>
        </p:nvSpPr>
        <p:spPr bwMode="auto">
          <a:xfrm>
            <a:off x="8399462" y="2105024"/>
            <a:ext cx="1179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/ git pull</a:t>
            </a:r>
          </a:p>
          <a:p>
            <a:pPr eaLnBrk="1" hangingPunct="1"/>
            <a:endParaRPr lang="en-US" altLang="en-US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1" name="Shape 98"/>
          <p:cNvSpPr>
            <a:spLocks/>
          </p:cNvSpPr>
          <p:nvPr/>
        </p:nvSpPr>
        <p:spPr bwMode="auto">
          <a:xfrm>
            <a:off x="2328862" y="2635249"/>
            <a:ext cx="7608888" cy="144463"/>
          </a:xfrm>
          <a:custGeom>
            <a:avLst/>
            <a:gdLst>
              <a:gd name="T0" fmla="*/ 0 w 196061"/>
              <a:gd name="T1" fmla="*/ 12052 h 14975"/>
              <a:gd name="T2" fmla="*/ 19359 w 196061"/>
              <a:gd name="T3" fmla="*/ 8757 h 14975"/>
              <a:gd name="T4" fmla="*/ 25950 w 196061"/>
              <a:gd name="T5" fmla="*/ 4226 h 14975"/>
              <a:gd name="T6" fmla="*/ 44073 w 196061"/>
              <a:gd name="T7" fmla="*/ 13700 h 14975"/>
              <a:gd name="T8" fmla="*/ 64667 w 196061"/>
              <a:gd name="T9" fmla="*/ 5874 h 14975"/>
              <a:gd name="T10" fmla="*/ 81143 w 196061"/>
              <a:gd name="T11" fmla="*/ 14936 h 14975"/>
              <a:gd name="T12" fmla="*/ 95971 w 196061"/>
              <a:gd name="T13" fmla="*/ 10405 h 14975"/>
              <a:gd name="T14" fmla="*/ 115742 w 196061"/>
              <a:gd name="T15" fmla="*/ 11229 h 14975"/>
              <a:gd name="T16" fmla="*/ 142927 w 196061"/>
              <a:gd name="T17" fmla="*/ 107 h 14975"/>
              <a:gd name="T18" fmla="*/ 149105 w 196061"/>
              <a:gd name="T19" fmla="*/ 7933 h 14975"/>
              <a:gd name="T20" fmla="*/ 165169 w 196061"/>
              <a:gd name="T21" fmla="*/ 1343 h 14975"/>
              <a:gd name="T22" fmla="*/ 168052 w 196061"/>
              <a:gd name="T23" fmla="*/ 3814 h 14975"/>
              <a:gd name="T24" fmla="*/ 175054 w 196061"/>
              <a:gd name="T25" fmla="*/ 7933 h 14975"/>
              <a:gd name="T26" fmla="*/ 196061 w 196061"/>
              <a:gd name="T27" fmla="*/ 6698 h 14975"/>
              <a:gd name="T28" fmla="*/ 0 w 196061"/>
              <a:gd name="T29" fmla="*/ 0 h 14975"/>
              <a:gd name="T30" fmla="*/ 196061 w 196061"/>
              <a:gd name="T31" fmla="*/ 14975 h 14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196061" h="14975" extrusionOk="0">
                <a:moveTo>
                  <a:pt x="0" y="12052"/>
                </a:moveTo>
                <a:cubicBezTo>
                  <a:pt x="9679" y="10404"/>
                  <a:pt x="9814" y="11060"/>
                  <a:pt x="19359" y="8757"/>
                </a:cubicBezTo>
                <a:cubicBezTo>
                  <a:pt x="19936" y="8617"/>
                  <a:pt x="25730" y="4116"/>
                  <a:pt x="25950" y="4226"/>
                </a:cubicBezTo>
                <a:cubicBezTo>
                  <a:pt x="32046" y="7275"/>
                  <a:pt x="37261" y="13952"/>
                  <a:pt x="44073" y="13700"/>
                </a:cubicBezTo>
                <a:cubicBezTo>
                  <a:pt x="51411" y="13428"/>
                  <a:pt x="57790" y="3296"/>
                  <a:pt x="64667" y="5874"/>
                </a:cubicBezTo>
                <a:cubicBezTo>
                  <a:pt x="70536" y="8073"/>
                  <a:pt x="74877" y="15092"/>
                  <a:pt x="81143" y="14936"/>
                </a:cubicBezTo>
                <a:cubicBezTo>
                  <a:pt x="86309" y="14806"/>
                  <a:pt x="90957" y="11658"/>
                  <a:pt x="95971" y="10405"/>
                </a:cubicBezTo>
                <a:cubicBezTo>
                  <a:pt x="102370" y="8805"/>
                  <a:pt x="109626" y="13701"/>
                  <a:pt x="115742" y="11229"/>
                </a:cubicBezTo>
                <a:cubicBezTo>
                  <a:pt x="124819" y="7559"/>
                  <a:pt x="133466" y="2629"/>
                  <a:pt x="142927" y="107"/>
                </a:cubicBezTo>
                <a:cubicBezTo>
                  <a:pt x="146138" y="-749"/>
                  <a:pt x="145928" y="6955"/>
                  <a:pt x="149105" y="7933"/>
                </a:cubicBezTo>
                <a:cubicBezTo>
                  <a:pt x="154636" y="9635"/>
                  <a:pt x="159535" y="17"/>
                  <a:pt x="165169" y="1343"/>
                </a:cubicBezTo>
                <a:cubicBezTo>
                  <a:pt x="167017" y="1777"/>
                  <a:pt x="166472" y="2760"/>
                  <a:pt x="168052" y="3814"/>
                </a:cubicBezTo>
                <a:cubicBezTo>
                  <a:pt x="171431" y="6067"/>
                  <a:pt x="171211" y="6615"/>
                  <a:pt x="175054" y="7933"/>
                </a:cubicBezTo>
                <a:cubicBezTo>
                  <a:pt x="181689" y="10207"/>
                  <a:pt x="189256" y="8399"/>
                  <a:pt x="196061" y="6698"/>
                </a:cubicBezTo>
              </a:path>
            </a:pathLst>
          </a:custGeom>
          <a:noFill/>
          <a:ln w="19050" cap="flat">
            <a:solidFill>
              <a:srgbClr val="00FFFF"/>
            </a:solidFill>
            <a:prstDash val="solid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2" name="Shape 99"/>
          <p:cNvSpPr txBox="1">
            <a:spLocks noChangeArrowheads="1"/>
          </p:cNvSpPr>
          <p:nvPr/>
        </p:nvSpPr>
        <p:spPr bwMode="auto">
          <a:xfrm>
            <a:off x="1954212" y="2378074"/>
            <a:ext cx="17494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internet</a:t>
            </a:r>
          </a:p>
        </p:txBody>
      </p:sp>
      <p:sp>
        <p:nvSpPr>
          <p:cNvPr id="23" name="Shape 100"/>
          <p:cNvSpPr txBox="1">
            <a:spLocks noChangeArrowheads="1"/>
          </p:cNvSpPr>
          <p:nvPr/>
        </p:nvSpPr>
        <p:spPr bwMode="auto">
          <a:xfrm>
            <a:off x="2198687" y="2649537"/>
            <a:ext cx="1751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your pc</a:t>
            </a:r>
          </a:p>
        </p:txBody>
      </p:sp>
      <p:sp>
        <p:nvSpPr>
          <p:cNvPr id="24" name="Shape 101"/>
          <p:cNvSpPr txBox="1">
            <a:spLocks noChangeArrowheads="1"/>
          </p:cNvSpPr>
          <p:nvPr/>
        </p:nvSpPr>
        <p:spPr bwMode="auto">
          <a:xfrm>
            <a:off x="2079625" y="5357812"/>
            <a:ext cx="3017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"your clone of the remote repo"</a:t>
            </a:r>
          </a:p>
        </p:txBody>
      </p:sp>
      <p:sp>
        <p:nvSpPr>
          <p:cNvPr id="25" name="Shape 102"/>
          <p:cNvSpPr/>
          <p:nvPr/>
        </p:nvSpPr>
        <p:spPr>
          <a:xfrm>
            <a:off x="6394450" y="3419474"/>
            <a:ext cx="1943100" cy="1971675"/>
          </a:xfrm>
          <a:prstGeom prst="arc">
            <a:avLst>
              <a:gd name="adj1" fmla="val 16109095"/>
              <a:gd name="adj2" fmla="val 5205574"/>
            </a:avLst>
          </a:prstGeom>
          <a:noFill/>
          <a:ln w="28575" cap="flat">
            <a:solidFill>
              <a:srgbClr val="CCCCCC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" name="Shape 103"/>
          <p:cNvSpPr txBox="1">
            <a:spLocks noChangeArrowheads="1"/>
          </p:cNvSpPr>
          <p:nvPr/>
        </p:nvSpPr>
        <p:spPr bwMode="auto">
          <a:xfrm>
            <a:off x="7348537" y="3736974"/>
            <a:ext cx="13906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your  edits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399462" y="1951037"/>
            <a:ext cx="854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79000"/>
            </a:pP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clone</a:t>
            </a:r>
          </a:p>
        </p:txBody>
      </p:sp>
    </p:spTree>
    <p:extLst>
      <p:ext uri="{BB962C8B-B14F-4D97-AF65-F5344CB8AC3E}">
        <p14:creationId xmlns:p14="http://schemas.microsoft.com/office/powerpoint/2010/main" val="746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4800" kern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Git</a:t>
            </a:r>
            <a:r>
              <a:rPr 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 for </a:t>
            </a:r>
            <a:r>
              <a:rPr lang="en-US" sz="4800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geeks –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Impact" panose="020B0806030902050204" pitchFamily="34" charset="0"/>
              </a:rPr>
              <a:t>Set your </a:t>
            </a:r>
            <a:r>
              <a:rPr lang="en-US" altLang="en-US" sz="1700" dirty="0" err="1">
                <a:latin typeface="Impact" panose="020B0806030902050204" pitchFamily="34" charset="0"/>
              </a:rPr>
              <a:t>Git</a:t>
            </a:r>
            <a:r>
              <a:rPr lang="en-US" altLang="en-US" sz="1700" dirty="0">
                <a:latin typeface="Impact" panose="020B0806030902050204" pitchFamily="34" charset="0"/>
              </a:rPr>
              <a:t> username and email to your global </a:t>
            </a:r>
            <a:r>
              <a:rPr lang="en-US" altLang="en-US" sz="1700" dirty="0" err="1">
                <a:latin typeface="Impact" panose="020B0806030902050204" pitchFamily="34" charset="0"/>
              </a:rPr>
              <a:t>config</a:t>
            </a:r>
            <a:r>
              <a:rPr lang="en-US" altLang="en-US" sz="1700" dirty="0">
                <a:latin typeface="Impact" panose="020B080603090205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err="1">
                <a:latin typeface="Impact" panose="020B0806030902050204" pitchFamily="34" charset="0"/>
                <a:sym typeface="Consolas" panose="020B0609020204030204" pitchFamily="49" charset="0"/>
              </a:rPr>
              <a:t>config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 --global user.name 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“Shinu Suresh"</a:t>
            </a:r>
            <a:endParaRPr lang="en-US" altLang="en-US" sz="17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err="1">
                <a:latin typeface="Impact" panose="020B0806030902050204" pitchFamily="34" charset="0"/>
                <a:sym typeface="Consolas" panose="020B0609020204030204" pitchFamily="49" charset="0"/>
              </a:rPr>
              <a:t>config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 --global </a:t>
            </a:r>
            <a:r>
              <a:rPr lang="en-US" altLang="en-US" sz="1700" dirty="0" err="1">
                <a:latin typeface="Impact" panose="020B0806030902050204" pitchFamily="34" charset="0"/>
                <a:sym typeface="Consolas" panose="020B0609020204030204" pitchFamily="49" charset="0"/>
              </a:rPr>
              <a:t>user.email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“shinu_suresh01@infosys.com"*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Setup SSH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ssh-keygen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Copy the public key to your remote repo server (</a:t>
            </a:r>
            <a:r>
              <a:rPr lang="en-US" altLang="en-US" sz="17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GitLab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– We will discuss this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Creating a repository (If one not exist in remote)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err="1">
                <a:latin typeface="Impact" panose="020B0806030902050204" pitchFamily="34" charset="0"/>
                <a:sym typeface="Consolas" panose="020B0609020204030204" pitchFamily="49" charset="0"/>
              </a:rPr>
              <a:t>init</a:t>
            </a:r>
            <a:endParaRPr lang="en-US" altLang="en-US" sz="17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Cloning a remote repository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clone 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  <a:hlinkClick r:id="rId2"/>
              </a:rPr>
              <a:t>git@10.155.104.107:root/hybris-commerce-suite-5.4.1.git</a:t>
            </a:r>
            <a:endParaRPr lang="en-US" altLang="en-US" sz="1700" dirty="0" smtClean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Inspecting your repo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status – Shows you added, modified, deleted files since your last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</a:t>
            </a:r>
            <a:r>
              <a:rPr lang="en-US" dirty="0" err="1" smtClean="0">
                <a:latin typeface="Impact" panose="020B0806030902050204" pitchFamily="34" charset="0"/>
              </a:rPr>
              <a:t>cont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log --pretty=</a:t>
            </a:r>
            <a:r>
              <a:rPr lang="en-US" altLang="en-US" sz="1700" dirty="0" err="1">
                <a:latin typeface="Impact" panose="020B0806030902050204" pitchFamily="34" charset="0"/>
                <a:sym typeface="Consolas" panose="020B0609020204030204" pitchFamily="49" charset="0"/>
              </a:rPr>
              <a:t>oneline</a:t>
            </a:r>
            <a:endParaRPr lang="en-US" altLang="en-US" sz="17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log -1</a:t>
            </a:r>
          </a:p>
          <a:p>
            <a:r>
              <a:rPr lang="en-US" sz="1700" dirty="0">
                <a:latin typeface="Impact" panose="020B0806030902050204" pitchFamily="34" charset="0"/>
              </a:rPr>
              <a:t>Shows the commit logs in various formats</a:t>
            </a:r>
          </a:p>
          <a:p>
            <a:r>
              <a:rPr lang="en-US" sz="1700" dirty="0">
                <a:latin typeface="Impact" panose="020B0806030902050204" pitchFamily="34" charset="0"/>
              </a:rPr>
              <a:t>$ </a:t>
            </a:r>
            <a:r>
              <a:rPr lang="en-US" sz="1700" dirty="0" err="1">
                <a:latin typeface="Impact" panose="020B0806030902050204" pitchFamily="34" charset="0"/>
              </a:rPr>
              <a:t>git</a:t>
            </a:r>
            <a:r>
              <a:rPr lang="en-US" sz="1700" dirty="0">
                <a:latin typeface="Impact" panose="020B0806030902050204" pitchFamily="34" charset="0"/>
              </a:rPr>
              <a:t> </a:t>
            </a:r>
            <a:r>
              <a:rPr lang="en-US" sz="1700" dirty="0" smtClean="0">
                <a:latin typeface="Impact" panose="020B0806030902050204" pitchFamily="34" charset="0"/>
              </a:rPr>
              <a:t>add</a:t>
            </a:r>
            <a:endParaRPr lang="en-US" sz="1700" dirty="0">
              <a:latin typeface="Impact" panose="020B080603090205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Impact" panose="020B0806030902050204" pitchFamily="34" charset="0"/>
                <a:sym typeface="Droid Serif" charset="0"/>
              </a:rPr>
              <a:t>"</a:t>
            </a:r>
            <a:r>
              <a:rPr lang="en-US" altLang="en-US" sz="1700" dirty="0">
                <a:latin typeface="Impact" panose="020B0806030902050204" pitchFamily="34" charset="0"/>
                <a:sym typeface="Georgia" panose="02040502050405020303" pitchFamily="18" charset="0"/>
              </a:rPr>
              <a:t>This command updates the index using the current content found in the working tree, to prepare the content staged for the next commit.</a:t>
            </a:r>
            <a:r>
              <a:rPr lang="en-US" altLang="en-US" sz="1700" dirty="0">
                <a:latin typeface="Impact" panose="020B0806030902050204" pitchFamily="34" charset="0"/>
                <a:sym typeface="Droid Serif" charset="0"/>
              </a:rPr>
              <a:t>"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Impact" panose="020B0806030902050204" pitchFamily="34" charset="0"/>
              </a:rPr>
              <a:t>In other words, stage your added, modified or deleted files for committing</a:t>
            </a:r>
            <a:r>
              <a:rPr lang="en-US" altLang="en-US" dirty="0">
                <a:latin typeface="Verdana" panose="020B0604030504040204" pitchFamily="34" charset="0"/>
              </a:rPr>
              <a:t>.</a:t>
            </a:r>
          </a:p>
          <a:p>
            <a:endParaRPr lang="en-US" altLang="en-US" sz="17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$ </a:t>
            </a:r>
            <a:r>
              <a:rPr lang="en-US" altLang="en-US" sz="17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700" dirty="0">
                <a:latin typeface="Impact" panose="020B0806030902050204" pitchFamily="34" charset="0"/>
                <a:sym typeface="Consolas" panose="020B0609020204030204" pitchFamily="49" charset="0"/>
              </a:rPr>
              <a:t> commit -m "What did you change? Log messages matter</a:t>
            </a: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.“</a:t>
            </a:r>
            <a:endParaRPr lang="en-US" altLang="en-US" sz="17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500" dirty="0" smtClean="0">
                <a:latin typeface="Impact" panose="020B0806030902050204" pitchFamily="34" charset="0"/>
                <a:sym typeface="Droid Serif" charset="0"/>
              </a:rPr>
              <a:t>"</a:t>
            </a:r>
            <a:r>
              <a:rPr lang="en-US" altLang="en-US" sz="1500" dirty="0">
                <a:latin typeface="Impact" panose="020B0806030902050204" pitchFamily="34" charset="0"/>
                <a:sym typeface="Georgia" panose="02040502050405020303" pitchFamily="18" charset="0"/>
              </a:rPr>
              <a:t>Stores the current contents of the index in a new commit along with a log message from the user describing the changes</a:t>
            </a:r>
            <a:r>
              <a:rPr lang="en-US" altLang="en-US" sz="1500" dirty="0" smtClean="0">
                <a:latin typeface="Impact" panose="020B0806030902050204" pitchFamily="34" charset="0"/>
                <a:sym typeface="Georgia" panose="02040502050405020303" pitchFamily="18" charset="0"/>
              </a:rPr>
              <a:t>.</a:t>
            </a:r>
            <a:r>
              <a:rPr lang="en-US" altLang="en-US" sz="1500" dirty="0" smtClean="0">
                <a:latin typeface="Impact" panose="020B0806030902050204" pitchFamily="34" charset="0"/>
                <a:sym typeface="Droid Serif" charset="0"/>
              </a:rPr>
              <a:t>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</a:rPr>
              <a:t>In </a:t>
            </a:r>
            <a:r>
              <a:rPr lang="en-US" altLang="en-US" sz="1700" dirty="0">
                <a:latin typeface="Impact" panose="020B0806030902050204" pitchFamily="34" charset="0"/>
              </a:rPr>
              <a:t>other words, store the added, modified or deleted files you staged in your repository.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</a:t>
            </a:r>
            <a:r>
              <a:rPr lang="en-US" dirty="0" err="1" smtClean="0">
                <a:latin typeface="Impact" panose="020B0806030902050204" pitchFamily="34" charset="0"/>
              </a:rPr>
              <a:t>cont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>
                <a:latin typeface="Impact" panose="020B0806030902050204" pitchFamily="34" charset="0"/>
                <a:sym typeface="Consolas" panose="020B0609020204030204" pitchFamily="49" charset="0"/>
              </a:rPr>
              <a:t> push origin master</a:t>
            </a:r>
          </a:p>
          <a:p>
            <a:r>
              <a:rPr lang="en-US" sz="1700" dirty="0">
                <a:latin typeface="Impact" panose="020B0806030902050204" pitchFamily="34" charset="0"/>
              </a:rPr>
              <a:t>Pushing to the remote </a:t>
            </a:r>
            <a:r>
              <a:rPr lang="en-US" sz="1700" dirty="0" smtClean="0">
                <a:latin typeface="Impact" panose="020B0806030902050204" pitchFamily="34" charset="0"/>
              </a:rPr>
              <a:t>repository (from where you have cloned) </a:t>
            </a:r>
            <a:r>
              <a:rPr lang="en-US" sz="1700" dirty="0">
                <a:latin typeface="Impact" panose="020B0806030902050204" pitchFamily="34" charset="0"/>
              </a:rPr>
              <a:t>branch (</a:t>
            </a:r>
            <a:r>
              <a:rPr lang="en-US" sz="1700" dirty="0" err="1">
                <a:latin typeface="Impact" panose="020B0806030902050204" pitchFamily="34" charset="0"/>
              </a:rPr>
              <a:t>refspec</a:t>
            </a:r>
            <a:r>
              <a:rPr lang="en-US" sz="1700" dirty="0">
                <a:latin typeface="Impact" panose="020B0806030902050204" pitchFamily="34" charset="0"/>
              </a:rPr>
              <a:t>) named master</a:t>
            </a:r>
          </a:p>
          <a:p>
            <a:endParaRPr lang="en-US" dirty="0" smtClean="0"/>
          </a:p>
          <a:p>
            <a:r>
              <a:rPr lang="en-US" altLang="en-US" sz="2300" dirty="0">
                <a:latin typeface="Impact" panose="020B0806030902050204" pitchFamily="34" charset="0"/>
              </a:rPr>
              <a:t>REMEMBER: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Impact" panose="020B0806030902050204" pitchFamily="34" charset="0"/>
              </a:rPr>
              <a:t>If you never commit, you have no history.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Impact" panose="020B0806030902050204" pitchFamily="34" charset="0"/>
              </a:rPr>
              <a:t>If you never push, you have no offsite backup.</a:t>
            </a:r>
          </a:p>
          <a:p>
            <a:r>
              <a:rPr lang="en-US" altLang="en-US" sz="2300" dirty="0">
                <a:latin typeface="Impact" panose="020B0806030902050204" pitchFamily="34" charset="0"/>
              </a:rPr>
              <a:t>As a rule of thumb, commit every hour, push every day.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Impact" panose="020B0806030902050204" pitchFamily="34" charset="0"/>
              </a:rPr>
              <a:t>There is no reason not to commit after every "logical stopping-point" and push when a good section of work is complete, unit tests pass, etc.</a:t>
            </a:r>
          </a:p>
          <a:p>
            <a:r>
              <a:rPr lang="en-US" altLang="en-US" sz="2300" dirty="0">
                <a:latin typeface="Impact" panose="020B0806030902050204" pitchFamily="34" charset="0"/>
              </a:rPr>
              <a:t>After you </a:t>
            </a:r>
            <a:r>
              <a:rPr lang="en-US" altLang="en-US" sz="2300" dirty="0" smtClean="0">
                <a:latin typeface="Impact" panose="020B0806030902050204" pitchFamily="34" charset="0"/>
              </a:rPr>
              <a:t>push, </a:t>
            </a:r>
            <a:r>
              <a:rPr lang="en-US" altLang="en-US" sz="2300" dirty="0">
                <a:latin typeface="Impact" panose="020B0806030902050204" pitchFamily="34" charset="0"/>
              </a:rPr>
              <a:t>your colleagues can pull changes down from the origin repository to their local working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</a:t>
            </a:r>
            <a:r>
              <a:rPr lang="en-US" dirty="0" err="1" smtClean="0">
                <a:latin typeface="Impact" panose="020B0806030902050204" pitchFamily="34" charset="0"/>
              </a:rPr>
              <a:t>cont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>
                <a:latin typeface="Impact" panose="020B0806030902050204" pitchFamily="34" charset="0"/>
                <a:sym typeface="Consolas" panose="020B0609020204030204" pitchFamily="49" charset="0"/>
              </a:rPr>
              <a:t> pull origin </a:t>
            </a: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master (short way is </a:t>
            </a:r>
            <a:r>
              <a:rPr lang="en-US" altLang="en-US" sz="21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 pull)</a:t>
            </a:r>
            <a:endParaRPr lang="en-US" altLang="en-US" sz="21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r>
              <a:rPr lang="en-US" sz="1700" dirty="0" smtClean="0">
                <a:latin typeface="Impact" panose="020B0806030902050204" pitchFamily="34" charset="0"/>
              </a:rPr>
              <a:t>Pulling someone else changes from remote repo to your local repo</a:t>
            </a:r>
            <a:endParaRPr lang="en-US" sz="1700" dirty="0">
              <a:latin typeface="Impact" panose="020B0806030902050204" pitchFamily="34" charset="0"/>
            </a:endParaRPr>
          </a:p>
          <a:p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Impact" panose="020B0806030902050204" pitchFamily="34" charset="0"/>
                <a:sym typeface="Droid Serif" charset="0"/>
              </a:rPr>
              <a:t>"</a:t>
            </a:r>
            <a:r>
              <a:rPr lang="en-US" altLang="en-US" sz="1900" dirty="0">
                <a:latin typeface="Impact" panose="020B0806030902050204" pitchFamily="34" charset="0"/>
                <a:sym typeface="Georgia" panose="02040502050405020303" pitchFamily="18" charset="0"/>
              </a:rPr>
              <a:t>Incorporates changes from a remote repository into the current branch. In its default mode, </a:t>
            </a:r>
            <a:r>
              <a:rPr lang="en-US" altLang="en-US" sz="1900" dirty="0" err="1">
                <a:latin typeface="Impact" panose="020B0806030902050204" pitchFamily="34" charset="0"/>
              </a:rPr>
              <a:t>git</a:t>
            </a:r>
            <a:r>
              <a:rPr lang="en-US" altLang="en-US" sz="1900" dirty="0">
                <a:latin typeface="Impact" panose="020B0806030902050204" pitchFamily="34" charset="0"/>
              </a:rPr>
              <a:t> pull</a:t>
            </a:r>
            <a:r>
              <a:rPr lang="en-US" altLang="en-US" sz="1900" dirty="0">
                <a:latin typeface="Impact" panose="020B0806030902050204" pitchFamily="34" charset="0"/>
                <a:sym typeface="Georgia" panose="02040502050405020303" pitchFamily="18" charset="0"/>
              </a:rPr>
              <a:t> is shorthand for </a:t>
            </a:r>
            <a:r>
              <a:rPr lang="en-US" altLang="en-US" sz="1900" i="1" dirty="0" err="1">
                <a:latin typeface="Impact" panose="020B0806030902050204" pitchFamily="34" charset="0"/>
              </a:rPr>
              <a:t>git</a:t>
            </a:r>
            <a:r>
              <a:rPr lang="en-US" altLang="en-US" sz="1900" i="1" dirty="0">
                <a:latin typeface="Impact" panose="020B0806030902050204" pitchFamily="34" charset="0"/>
              </a:rPr>
              <a:t> fetch</a:t>
            </a:r>
            <a:r>
              <a:rPr lang="en-US" altLang="en-US" sz="1900" i="1" dirty="0">
                <a:latin typeface="Impact" panose="020B0806030902050204" pitchFamily="34" charset="0"/>
                <a:sym typeface="Georgia" panose="02040502050405020303" pitchFamily="18" charset="0"/>
              </a:rPr>
              <a:t> followed by </a:t>
            </a:r>
            <a:r>
              <a:rPr lang="en-US" altLang="en-US" sz="1900" i="1" dirty="0" err="1">
                <a:latin typeface="Impact" panose="020B0806030902050204" pitchFamily="34" charset="0"/>
              </a:rPr>
              <a:t>git</a:t>
            </a:r>
            <a:r>
              <a:rPr lang="en-US" altLang="en-US" sz="1900" i="1" dirty="0">
                <a:latin typeface="Impact" panose="020B0806030902050204" pitchFamily="34" charset="0"/>
              </a:rPr>
              <a:t> merge </a:t>
            </a:r>
            <a:r>
              <a:rPr lang="en-US" altLang="en-US" sz="1900" dirty="0">
                <a:latin typeface="Impact" panose="020B0806030902050204" pitchFamily="34" charset="0"/>
              </a:rPr>
              <a:t>FETCH_HEAD</a:t>
            </a:r>
            <a:r>
              <a:rPr lang="en-US" altLang="en-US" sz="1900" dirty="0">
                <a:latin typeface="Impact" panose="020B0806030902050204" pitchFamily="34" charset="0"/>
                <a:sym typeface="Georgia" panose="02040502050405020303" pitchFamily="18" charset="0"/>
              </a:rPr>
              <a:t>.</a:t>
            </a:r>
            <a:r>
              <a:rPr lang="en-US" altLang="en-US" sz="1900" dirty="0">
                <a:latin typeface="Impact" panose="020B0806030902050204" pitchFamily="34" charset="0"/>
                <a:sym typeface="Droid Serif" charset="0"/>
              </a:rPr>
              <a:t>"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Impact" panose="020B0806030902050204" pitchFamily="34" charset="0"/>
              </a:rPr>
              <a:t>In other words, retrieve changes made to the remote repo and merge them into your local repo, updating your working copy to match.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en-US" sz="1900" dirty="0">
              <a:latin typeface="Impact" panose="020B0806030902050204" pitchFamily="34" charset="0"/>
              <a:sym typeface="Droid Serif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</a:t>
            </a:r>
            <a:r>
              <a:rPr lang="en-US" dirty="0" err="1" smtClean="0">
                <a:latin typeface="Impact" panose="020B0806030902050204" pitchFamily="34" charset="0"/>
              </a:rPr>
              <a:t>cont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 fetch origin master (Short way is </a:t>
            </a:r>
            <a:r>
              <a:rPr lang="en-US" altLang="en-US" sz="21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 fetch)</a:t>
            </a:r>
            <a:endParaRPr lang="en-US" altLang="en-US" sz="21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1900" dirty="0" smtClean="0">
                <a:latin typeface="Impact" panose="020B0806030902050204" pitchFamily="34" charset="0"/>
                <a:sym typeface="Droid Serif" charset="0"/>
              </a:rPr>
              <a:t>Only fetches changes from remote branch. Changes wont be merged to your working code base. You have to do the merge manually</a:t>
            </a: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1900" dirty="0" smtClean="0">
                <a:latin typeface="Impact" panose="020B0806030902050204" pitchFamily="34" charset="0"/>
                <a:sym typeface="Droid Serif" charset="0"/>
              </a:rPr>
              <a:t>Fetches the changes from remote branch (master) and put it inside origin/master</a:t>
            </a:r>
          </a:p>
          <a:p>
            <a:pPr marL="34290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1900" dirty="0" err="1" smtClean="0">
                <a:latin typeface="Impact" panose="020B0806030902050204" pitchFamily="34" charset="0"/>
                <a:sym typeface="Droid Serif" charset="0"/>
              </a:rPr>
              <a:t>git</a:t>
            </a:r>
            <a:r>
              <a:rPr lang="en-US" altLang="en-US" sz="1900" dirty="0" smtClean="0">
                <a:latin typeface="Impact" panose="020B0806030902050204" pitchFamily="34" charset="0"/>
                <a:sym typeface="Droid Serif" charset="0"/>
              </a:rPr>
              <a:t> merge origin/master</a:t>
            </a:r>
          </a:p>
          <a:p>
            <a:pPr marL="525780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1900" dirty="0" smtClean="0">
                <a:latin typeface="Impact" panose="020B0806030902050204" pitchFamily="34" charset="0"/>
                <a:sym typeface="Droid Serif" charset="0"/>
              </a:rPr>
              <a:t>Will merge the changes fetched from remote repo to your local working directory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en-US" sz="1900" dirty="0" smtClean="0">
              <a:latin typeface="Impact" panose="020B0806030902050204" pitchFamily="34" charset="0"/>
              <a:sym typeface="Droid Serif" charset="0"/>
            </a:endParaRP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en-US" sz="1900" dirty="0">
              <a:latin typeface="Impact" panose="020B0806030902050204" pitchFamily="34" charset="0"/>
              <a:sym typeface="Droid Serif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Workflow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154"/>
          <p:cNvSpPr txBox="1">
            <a:spLocks noGrp="1"/>
          </p:cNvSpPr>
          <p:nvPr/>
        </p:nvSpPr>
        <p:spPr bwMode="auto">
          <a:xfrm>
            <a:off x="1512570" y="1372976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Impact"/>
                <a:ea typeface="Geneva" pitchFamily="122" charset="-128"/>
                <a:cs typeface="Impact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Geneva" pitchFamily="122" charset="-128"/>
                <a:cs typeface="Verdana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Geneva" pitchFamily="122" charset="-128"/>
                <a:cs typeface="Verdana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Geneva" pitchFamily="122" charset="-128"/>
                <a:cs typeface="Verdana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Verdana"/>
                <a:ea typeface="Geneva" pitchFamily="122" charset="-128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endParaRPr lang="en" sz="1800" b="1" dirty="0">
              <a:ea typeface="+mn-ea"/>
            </a:endParaRPr>
          </a:p>
        </p:txBody>
      </p:sp>
      <p:cxnSp>
        <p:nvCxnSpPr>
          <p:cNvPr id="6" name="Shape 155"/>
          <p:cNvCxnSpPr>
            <a:cxnSpLocks noChangeShapeType="1"/>
            <a:stCxn id="26" idx="0"/>
            <a:endCxn id="27" idx="2"/>
          </p:cNvCxnSpPr>
          <p:nvPr/>
        </p:nvCxnSpPr>
        <p:spPr bwMode="auto">
          <a:xfrm rot="10800000" flipH="1">
            <a:off x="4789487" y="3887788"/>
            <a:ext cx="877888" cy="11318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hape 158"/>
          <p:cNvCxnSpPr>
            <a:cxnSpLocks noChangeShapeType="1"/>
            <a:stCxn id="29" idx="0"/>
            <a:endCxn id="30" idx="2"/>
          </p:cNvCxnSpPr>
          <p:nvPr/>
        </p:nvCxnSpPr>
        <p:spPr bwMode="auto">
          <a:xfrm rot="10800000" flipH="1">
            <a:off x="6465887" y="3887788"/>
            <a:ext cx="877888" cy="11318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hape 161"/>
          <p:cNvCxnSpPr>
            <a:cxnSpLocks noChangeShapeType="1"/>
            <a:stCxn id="32" idx="0"/>
            <a:endCxn id="33" idx="2"/>
          </p:cNvCxnSpPr>
          <p:nvPr/>
        </p:nvCxnSpPr>
        <p:spPr bwMode="auto">
          <a:xfrm rot="10800000" flipH="1">
            <a:off x="8142287" y="3887788"/>
            <a:ext cx="877888" cy="11318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hape 164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3990975" y="3887788"/>
            <a:ext cx="327025" cy="342900"/>
          </a:xfrm>
          <a:prstGeom prst="straightConnector1">
            <a:avLst/>
          </a:prstGeom>
          <a:noFill/>
          <a:ln w="28575">
            <a:solidFill>
              <a:srgbClr val="6AA84F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hape 167"/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4318000" y="4600575"/>
            <a:ext cx="471487" cy="419100"/>
          </a:xfrm>
          <a:prstGeom prst="straightConnector1">
            <a:avLst/>
          </a:prstGeom>
          <a:noFill/>
          <a:ln w="28575">
            <a:solidFill>
              <a:srgbClr val="E69138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hape 168"/>
          <p:cNvCxnSpPr>
            <a:cxnSpLocks noChangeShapeType="1"/>
            <a:stCxn id="28" idx="2"/>
            <a:endCxn id="29" idx="0"/>
          </p:cNvCxnSpPr>
          <p:nvPr/>
        </p:nvCxnSpPr>
        <p:spPr bwMode="auto">
          <a:xfrm>
            <a:off x="5994400" y="4600575"/>
            <a:ext cx="471487" cy="419100"/>
          </a:xfrm>
          <a:prstGeom prst="straightConnector1">
            <a:avLst/>
          </a:prstGeom>
          <a:noFill/>
          <a:ln w="28575">
            <a:solidFill>
              <a:srgbClr val="E69138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hape 170"/>
          <p:cNvCxnSpPr>
            <a:cxnSpLocks noChangeShapeType="1"/>
            <a:stCxn id="31" idx="2"/>
            <a:endCxn id="32" idx="0"/>
          </p:cNvCxnSpPr>
          <p:nvPr/>
        </p:nvCxnSpPr>
        <p:spPr bwMode="auto">
          <a:xfrm>
            <a:off x="7670800" y="4600575"/>
            <a:ext cx="471487" cy="419100"/>
          </a:xfrm>
          <a:prstGeom prst="straightConnector1">
            <a:avLst/>
          </a:prstGeom>
          <a:noFill/>
          <a:ln w="28575">
            <a:solidFill>
              <a:srgbClr val="E69138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hape 172"/>
          <p:cNvCxnSpPr>
            <a:cxnSpLocks noChangeShapeType="1"/>
            <a:stCxn id="27" idx="2"/>
            <a:endCxn id="28" idx="0"/>
          </p:cNvCxnSpPr>
          <p:nvPr/>
        </p:nvCxnSpPr>
        <p:spPr bwMode="auto">
          <a:xfrm>
            <a:off x="5667375" y="3887788"/>
            <a:ext cx="327025" cy="342900"/>
          </a:xfrm>
          <a:prstGeom prst="straightConnector1">
            <a:avLst/>
          </a:prstGeom>
          <a:noFill/>
          <a:ln w="28575">
            <a:solidFill>
              <a:srgbClr val="6AA84F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173"/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7343775" y="3887788"/>
            <a:ext cx="327025" cy="342900"/>
          </a:xfrm>
          <a:prstGeom prst="straightConnector1">
            <a:avLst/>
          </a:prstGeom>
          <a:noFill/>
          <a:ln w="28575">
            <a:solidFill>
              <a:srgbClr val="6AA84F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Shape 174"/>
          <p:cNvSpPr txBox="1">
            <a:spLocks noChangeArrowheads="1"/>
          </p:cNvSpPr>
          <p:nvPr/>
        </p:nvSpPr>
        <p:spPr bwMode="auto">
          <a:xfrm>
            <a:off x="3495675" y="3908425"/>
            <a:ext cx="539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38761D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edits</a:t>
            </a:r>
          </a:p>
        </p:txBody>
      </p:sp>
      <p:sp>
        <p:nvSpPr>
          <p:cNvPr id="16" name="Shape 175"/>
          <p:cNvSpPr txBox="1">
            <a:spLocks noChangeArrowheads="1"/>
          </p:cNvSpPr>
          <p:nvPr/>
        </p:nvSpPr>
        <p:spPr bwMode="auto">
          <a:xfrm>
            <a:off x="3800475" y="4670425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E69138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add</a:t>
            </a:r>
          </a:p>
        </p:txBody>
      </p:sp>
      <p:sp>
        <p:nvSpPr>
          <p:cNvPr id="17" name="Shape 176"/>
          <p:cNvSpPr txBox="1">
            <a:spLocks noChangeArrowheads="1"/>
          </p:cNvSpPr>
          <p:nvPr/>
        </p:nvSpPr>
        <p:spPr bwMode="auto">
          <a:xfrm>
            <a:off x="5476875" y="4670425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E69138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add</a:t>
            </a:r>
          </a:p>
        </p:txBody>
      </p:sp>
      <p:sp>
        <p:nvSpPr>
          <p:cNvPr id="18" name="Shape 177"/>
          <p:cNvSpPr txBox="1">
            <a:spLocks noChangeArrowheads="1"/>
          </p:cNvSpPr>
          <p:nvPr/>
        </p:nvSpPr>
        <p:spPr bwMode="auto">
          <a:xfrm>
            <a:off x="7153275" y="4670425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E69138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add</a:t>
            </a:r>
          </a:p>
        </p:txBody>
      </p:sp>
      <p:sp>
        <p:nvSpPr>
          <p:cNvPr id="19" name="Shape 178"/>
          <p:cNvSpPr txBox="1">
            <a:spLocks noChangeArrowheads="1"/>
          </p:cNvSpPr>
          <p:nvPr/>
        </p:nvSpPr>
        <p:spPr bwMode="auto">
          <a:xfrm>
            <a:off x="5857875" y="3908425"/>
            <a:ext cx="539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38761D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edits</a:t>
            </a:r>
          </a:p>
        </p:txBody>
      </p:sp>
      <p:sp>
        <p:nvSpPr>
          <p:cNvPr id="20" name="Shape 179"/>
          <p:cNvSpPr txBox="1">
            <a:spLocks noChangeArrowheads="1"/>
          </p:cNvSpPr>
          <p:nvPr/>
        </p:nvSpPr>
        <p:spPr bwMode="auto">
          <a:xfrm>
            <a:off x="7610475" y="3908425"/>
            <a:ext cx="539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38761D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edits</a:t>
            </a:r>
          </a:p>
        </p:txBody>
      </p:sp>
      <p:sp>
        <p:nvSpPr>
          <p:cNvPr id="21" name="Shape 180"/>
          <p:cNvSpPr txBox="1">
            <a:spLocks noChangeArrowheads="1"/>
          </p:cNvSpPr>
          <p:nvPr/>
        </p:nvSpPr>
        <p:spPr bwMode="auto">
          <a:xfrm>
            <a:off x="4791075" y="3984625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commit</a:t>
            </a:r>
          </a:p>
        </p:txBody>
      </p:sp>
      <p:sp>
        <p:nvSpPr>
          <p:cNvPr id="22" name="Shape 181"/>
          <p:cNvSpPr txBox="1">
            <a:spLocks noChangeArrowheads="1"/>
          </p:cNvSpPr>
          <p:nvPr/>
        </p:nvSpPr>
        <p:spPr bwMode="auto">
          <a:xfrm>
            <a:off x="6467475" y="3984625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commit</a:t>
            </a:r>
          </a:p>
        </p:txBody>
      </p:sp>
      <p:sp>
        <p:nvSpPr>
          <p:cNvPr id="23" name="Shape 182"/>
          <p:cNvSpPr txBox="1">
            <a:spLocks noChangeArrowheads="1"/>
          </p:cNvSpPr>
          <p:nvPr/>
        </p:nvSpPr>
        <p:spPr bwMode="auto">
          <a:xfrm>
            <a:off x="8143875" y="3984625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commit</a:t>
            </a:r>
          </a:p>
        </p:txBody>
      </p:sp>
      <p:sp>
        <p:nvSpPr>
          <p:cNvPr id="24" name="Shape 165"/>
          <p:cNvSpPr>
            <a:spLocks noChangeArrowheads="1"/>
          </p:cNvSpPr>
          <p:nvPr/>
        </p:nvSpPr>
        <p:spPr bwMode="auto">
          <a:xfrm>
            <a:off x="3371850" y="3244850"/>
            <a:ext cx="1239837" cy="642938"/>
          </a:xfrm>
          <a:prstGeom prst="flowChartAlternateProcess">
            <a:avLst/>
          </a:prstGeom>
          <a:solidFill>
            <a:srgbClr val="9FC5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Repo</a:t>
            </a:r>
          </a:p>
        </p:txBody>
      </p:sp>
      <p:sp>
        <p:nvSpPr>
          <p:cNvPr id="25" name="Shape 166"/>
          <p:cNvSpPr>
            <a:spLocks noChangeArrowheads="1"/>
          </p:cNvSpPr>
          <p:nvPr/>
        </p:nvSpPr>
        <p:spPr bwMode="auto">
          <a:xfrm>
            <a:off x="3900487" y="4230688"/>
            <a:ext cx="833438" cy="369887"/>
          </a:xfrm>
          <a:prstGeom prst="flowChartAlternateProcess">
            <a:avLst/>
          </a:prstGeom>
          <a:solidFill>
            <a:srgbClr val="B6D7A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Work</a:t>
            </a:r>
          </a:p>
        </p:txBody>
      </p:sp>
      <p:sp>
        <p:nvSpPr>
          <p:cNvPr id="26" name="Shape 156"/>
          <p:cNvSpPr>
            <a:spLocks noChangeArrowheads="1"/>
          </p:cNvSpPr>
          <p:nvPr/>
        </p:nvSpPr>
        <p:spPr bwMode="auto">
          <a:xfrm>
            <a:off x="4343400" y="5019675"/>
            <a:ext cx="890587" cy="427038"/>
          </a:xfrm>
          <a:prstGeom prst="flowChartAlternateProcess">
            <a:avLst/>
          </a:prstGeom>
          <a:solidFill>
            <a:srgbClr val="F9CB9C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Stage</a:t>
            </a:r>
          </a:p>
        </p:txBody>
      </p:sp>
      <p:sp>
        <p:nvSpPr>
          <p:cNvPr id="27" name="Shape 157"/>
          <p:cNvSpPr>
            <a:spLocks noChangeArrowheads="1"/>
          </p:cNvSpPr>
          <p:nvPr/>
        </p:nvSpPr>
        <p:spPr bwMode="auto">
          <a:xfrm>
            <a:off x="5048250" y="3244850"/>
            <a:ext cx="1239837" cy="642938"/>
          </a:xfrm>
          <a:prstGeom prst="flowChartAlternateProcess">
            <a:avLst/>
          </a:prstGeom>
          <a:solidFill>
            <a:srgbClr val="9FC5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Repo</a:t>
            </a:r>
          </a:p>
        </p:txBody>
      </p:sp>
      <p:sp>
        <p:nvSpPr>
          <p:cNvPr id="28" name="Shape 169"/>
          <p:cNvSpPr>
            <a:spLocks noChangeArrowheads="1"/>
          </p:cNvSpPr>
          <p:nvPr/>
        </p:nvSpPr>
        <p:spPr bwMode="auto">
          <a:xfrm>
            <a:off x="5576887" y="4230688"/>
            <a:ext cx="833438" cy="369887"/>
          </a:xfrm>
          <a:prstGeom prst="flowChartAlternateProcess">
            <a:avLst/>
          </a:prstGeom>
          <a:solidFill>
            <a:srgbClr val="B6D7A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Work</a:t>
            </a:r>
          </a:p>
        </p:txBody>
      </p:sp>
      <p:sp>
        <p:nvSpPr>
          <p:cNvPr id="29" name="Shape 159"/>
          <p:cNvSpPr>
            <a:spLocks noChangeArrowheads="1"/>
          </p:cNvSpPr>
          <p:nvPr/>
        </p:nvSpPr>
        <p:spPr bwMode="auto">
          <a:xfrm>
            <a:off x="6019800" y="5019675"/>
            <a:ext cx="890587" cy="427038"/>
          </a:xfrm>
          <a:prstGeom prst="flowChartAlternateProcess">
            <a:avLst/>
          </a:prstGeom>
          <a:solidFill>
            <a:srgbClr val="F9CB9C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Stage</a:t>
            </a:r>
          </a:p>
        </p:txBody>
      </p:sp>
      <p:sp>
        <p:nvSpPr>
          <p:cNvPr id="30" name="Shape 160"/>
          <p:cNvSpPr>
            <a:spLocks noChangeArrowheads="1"/>
          </p:cNvSpPr>
          <p:nvPr/>
        </p:nvSpPr>
        <p:spPr bwMode="auto">
          <a:xfrm>
            <a:off x="6724650" y="3244850"/>
            <a:ext cx="1239837" cy="642938"/>
          </a:xfrm>
          <a:prstGeom prst="flowChartAlternateProcess">
            <a:avLst/>
          </a:prstGeom>
          <a:solidFill>
            <a:srgbClr val="9FC5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Repo</a:t>
            </a:r>
          </a:p>
        </p:txBody>
      </p:sp>
      <p:sp>
        <p:nvSpPr>
          <p:cNvPr id="31" name="Shape 171"/>
          <p:cNvSpPr>
            <a:spLocks noChangeArrowheads="1"/>
          </p:cNvSpPr>
          <p:nvPr/>
        </p:nvSpPr>
        <p:spPr bwMode="auto">
          <a:xfrm>
            <a:off x="7253287" y="4230688"/>
            <a:ext cx="833438" cy="369887"/>
          </a:xfrm>
          <a:prstGeom prst="flowChartAlternateProcess">
            <a:avLst/>
          </a:prstGeom>
          <a:solidFill>
            <a:srgbClr val="B6D7A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Work</a:t>
            </a:r>
          </a:p>
        </p:txBody>
      </p:sp>
      <p:sp>
        <p:nvSpPr>
          <p:cNvPr id="32" name="Shape 162"/>
          <p:cNvSpPr>
            <a:spLocks noChangeArrowheads="1"/>
          </p:cNvSpPr>
          <p:nvPr/>
        </p:nvSpPr>
        <p:spPr bwMode="auto">
          <a:xfrm>
            <a:off x="7696200" y="5019675"/>
            <a:ext cx="890587" cy="427038"/>
          </a:xfrm>
          <a:prstGeom prst="flowChartAlternateProcess">
            <a:avLst/>
          </a:prstGeom>
          <a:solidFill>
            <a:srgbClr val="F9CB9C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Stage</a:t>
            </a:r>
          </a:p>
        </p:txBody>
      </p:sp>
      <p:sp>
        <p:nvSpPr>
          <p:cNvPr id="33" name="Shape 163"/>
          <p:cNvSpPr>
            <a:spLocks noChangeArrowheads="1"/>
          </p:cNvSpPr>
          <p:nvPr/>
        </p:nvSpPr>
        <p:spPr bwMode="auto">
          <a:xfrm>
            <a:off x="8401050" y="3244850"/>
            <a:ext cx="1239837" cy="642938"/>
          </a:xfrm>
          <a:prstGeom prst="flowChartAlternateProcess">
            <a:avLst/>
          </a:prstGeom>
          <a:solidFill>
            <a:srgbClr val="9FC5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Repo</a:t>
            </a:r>
          </a:p>
        </p:txBody>
      </p:sp>
      <p:sp>
        <p:nvSpPr>
          <p:cNvPr id="34" name="Shape 183"/>
          <p:cNvSpPr txBox="1">
            <a:spLocks noChangeArrowheads="1"/>
          </p:cNvSpPr>
          <p:nvPr/>
        </p:nvSpPr>
        <p:spPr bwMode="auto">
          <a:xfrm>
            <a:off x="5187950" y="2820988"/>
            <a:ext cx="2157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--&gt; time --&gt;</a:t>
            </a:r>
          </a:p>
        </p:txBody>
      </p:sp>
      <p:sp>
        <p:nvSpPr>
          <p:cNvPr id="35" name="Shape 184"/>
          <p:cNvSpPr>
            <a:spLocks noChangeArrowheads="1"/>
          </p:cNvSpPr>
          <p:nvPr/>
        </p:nvSpPr>
        <p:spPr bwMode="auto">
          <a:xfrm>
            <a:off x="2459037" y="1952625"/>
            <a:ext cx="879475" cy="419100"/>
          </a:xfrm>
          <a:prstGeom prst="flowChartAlternateProcess">
            <a:avLst/>
          </a:prstGeom>
          <a:solidFill>
            <a:srgbClr val="B7B7B7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Origin</a:t>
            </a:r>
          </a:p>
        </p:txBody>
      </p:sp>
      <p:cxnSp>
        <p:nvCxnSpPr>
          <p:cNvPr id="36" name="Shape 185"/>
          <p:cNvCxnSpPr>
            <a:cxnSpLocks noChangeShapeType="1"/>
            <a:stCxn id="35" idx="2"/>
            <a:endCxn id="24" idx="0"/>
          </p:cNvCxnSpPr>
          <p:nvPr/>
        </p:nvCxnSpPr>
        <p:spPr bwMode="auto">
          <a:xfrm>
            <a:off x="2898775" y="2371725"/>
            <a:ext cx="1092200" cy="873125"/>
          </a:xfrm>
          <a:prstGeom prst="straightConnector1">
            <a:avLst/>
          </a:prstGeom>
          <a:noFill/>
          <a:ln w="28575">
            <a:solidFill>
              <a:srgbClr val="999999"/>
            </a:solidFill>
            <a:prstDash val="dash"/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Shape 186"/>
          <p:cNvSpPr txBox="1">
            <a:spLocks noChangeArrowheads="1"/>
          </p:cNvSpPr>
          <p:nvPr/>
        </p:nvSpPr>
        <p:spPr bwMode="auto">
          <a:xfrm>
            <a:off x="2505075" y="2841625"/>
            <a:ext cx="835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clone</a:t>
            </a:r>
          </a:p>
          <a:p>
            <a:pPr eaLnBrk="1" hangingPunct="1"/>
            <a:r>
              <a:rPr lang="en-US" altLang="en-US" sz="100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pull</a:t>
            </a:r>
          </a:p>
        </p:txBody>
      </p:sp>
      <p:sp>
        <p:nvSpPr>
          <p:cNvPr id="38" name="Shape 187"/>
          <p:cNvSpPr>
            <a:spLocks noChangeArrowheads="1"/>
          </p:cNvSpPr>
          <p:nvPr/>
        </p:nvSpPr>
        <p:spPr bwMode="auto">
          <a:xfrm>
            <a:off x="9469437" y="1952625"/>
            <a:ext cx="879475" cy="419100"/>
          </a:xfrm>
          <a:prstGeom prst="flowChartAlternateProcess">
            <a:avLst/>
          </a:prstGeom>
          <a:solidFill>
            <a:srgbClr val="B7B7B7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Origin</a:t>
            </a:r>
          </a:p>
        </p:txBody>
      </p:sp>
      <p:cxnSp>
        <p:nvCxnSpPr>
          <p:cNvPr id="39" name="Shape 188"/>
          <p:cNvCxnSpPr>
            <a:cxnSpLocks noChangeShapeType="1"/>
            <a:stCxn id="38" idx="2"/>
            <a:endCxn id="33" idx="0"/>
          </p:cNvCxnSpPr>
          <p:nvPr/>
        </p:nvCxnSpPr>
        <p:spPr bwMode="auto">
          <a:xfrm flipH="1">
            <a:off x="9020175" y="2371725"/>
            <a:ext cx="889000" cy="873125"/>
          </a:xfrm>
          <a:prstGeom prst="straightConnector1">
            <a:avLst/>
          </a:prstGeom>
          <a:noFill/>
          <a:ln w="28575">
            <a:solidFill>
              <a:srgbClr val="999999"/>
            </a:solidFill>
            <a:prstDash val="dash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Shape 189"/>
          <p:cNvSpPr txBox="1">
            <a:spLocks noChangeArrowheads="1"/>
          </p:cNvSpPr>
          <p:nvPr/>
        </p:nvSpPr>
        <p:spPr bwMode="auto">
          <a:xfrm>
            <a:off x="9439275" y="2917825"/>
            <a:ext cx="835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push</a:t>
            </a:r>
          </a:p>
        </p:txBody>
      </p:sp>
      <p:sp>
        <p:nvSpPr>
          <p:cNvPr id="41" name="Shape 190"/>
          <p:cNvSpPr txBox="1">
            <a:spLocks noChangeArrowheads="1"/>
          </p:cNvSpPr>
          <p:nvPr/>
        </p:nvSpPr>
        <p:spPr bwMode="auto">
          <a:xfrm>
            <a:off x="2505075" y="3375025"/>
            <a:ext cx="1041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6FA8DC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(git init)</a:t>
            </a:r>
          </a:p>
        </p:txBody>
      </p:sp>
      <p:sp>
        <p:nvSpPr>
          <p:cNvPr id="42" name="Shape 98"/>
          <p:cNvSpPr>
            <a:spLocks/>
          </p:cNvSpPr>
          <p:nvPr/>
        </p:nvSpPr>
        <p:spPr bwMode="auto">
          <a:xfrm>
            <a:off x="2393950" y="2606675"/>
            <a:ext cx="7608887" cy="144463"/>
          </a:xfrm>
          <a:custGeom>
            <a:avLst/>
            <a:gdLst>
              <a:gd name="T0" fmla="*/ 0 w 196061"/>
              <a:gd name="T1" fmla="*/ 12052 h 14975"/>
              <a:gd name="T2" fmla="*/ 19359 w 196061"/>
              <a:gd name="T3" fmla="*/ 8757 h 14975"/>
              <a:gd name="T4" fmla="*/ 25950 w 196061"/>
              <a:gd name="T5" fmla="*/ 4226 h 14975"/>
              <a:gd name="T6" fmla="*/ 44073 w 196061"/>
              <a:gd name="T7" fmla="*/ 13700 h 14975"/>
              <a:gd name="T8" fmla="*/ 64667 w 196061"/>
              <a:gd name="T9" fmla="*/ 5874 h 14975"/>
              <a:gd name="T10" fmla="*/ 81143 w 196061"/>
              <a:gd name="T11" fmla="*/ 14936 h 14975"/>
              <a:gd name="T12" fmla="*/ 95971 w 196061"/>
              <a:gd name="T13" fmla="*/ 10405 h 14975"/>
              <a:gd name="T14" fmla="*/ 115742 w 196061"/>
              <a:gd name="T15" fmla="*/ 11229 h 14975"/>
              <a:gd name="T16" fmla="*/ 142927 w 196061"/>
              <a:gd name="T17" fmla="*/ 107 h 14975"/>
              <a:gd name="T18" fmla="*/ 149105 w 196061"/>
              <a:gd name="T19" fmla="*/ 7933 h 14975"/>
              <a:gd name="T20" fmla="*/ 165169 w 196061"/>
              <a:gd name="T21" fmla="*/ 1343 h 14975"/>
              <a:gd name="T22" fmla="*/ 168052 w 196061"/>
              <a:gd name="T23" fmla="*/ 3814 h 14975"/>
              <a:gd name="T24" fmla="*/ 175054 w 196061"/>
              <a:gd name="T25" fmla="*/ 7933 h 14975"/>
              <a:gd name="T26" fmla="*/ 196061 w 196061"/>
              <a:gd name="T27" fmla="*/ 6698 h 14975"/>
              <a:gd name="T28" fmla="*/ 0 w 196061"/>
              <a:gd name="T29" fmla="*/ 0 h 14975"/>
              <a:gd name="T30" fmla="*/ 196061 w 196061"/>
              <a:gd name="T31" fmla="*/ 14975 h 14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196061" h="14975" extrusionOk="0">
                <a:moveTo>
                  <a:pt x="0" y="12052"/>
                </a:moveTo>
                <a:cubicBezTo>
                  <a:pt x="9679" y="10404"/>
                  <a:pt x="9814" y="11060"/>
                  <a:pt x="19359" y="8757"/>
                </a:cubicBezTo>
                <a:cubicBezTo>
                  <a:pt x="19936" y="8617"/>
                  <a:pt x="25730" y="4116"/>
                  <a:pt x="25950" y="4226"/>
                </a:cubicBezTo>
                <a:cubicBezTo>
                  <a:pt x="32046" y="7275"/>
                  <a:pt x="37261" y="13952"/>
                  <a:pt x="44073" y="13700"/>
                </a:cubicBezTo>
                <a:cubicBezTo>
                  <a:pt x="51411" y="13428"/>
                  <a:pt x="57790" y="3296"/>
                  <a:pt x="64667" y="5874"/>
                </a:cubicBezTo>
                <a:cubicBezTo>
                  <a:pt x="70536" y="8073"/>
                  <a:pt x="74877" y="15092"/>
                  <a:pt x="81143" y="14936"/>
                </a:cubicBezTo>
                <a:cubicBezTo>
                  <a:pt x="86309" y="14806"/>
                  <a:pt x="90957" y="11658"/>
                  <a:pt x="95971" y="10405"/>
                </a:cubicBezTo>
                <a:cubicBezTo>
                  <a:pt x="102370" y="8805"/>
                  <a:pt x="109626" y="13701"/>
                  <a:pt x="115742" y="11229"/>
                </a:cubicBezTo>
                <a:cubicBezTo>
                  <a:pt x="124819" y="7559"/>
                  <a:pt x="133466" y="2629"/>
                  <a:pt x="142927" y="107"/>
                </a:cubicBezTo>
                <a:cubicBezTo>
                  <a:pt x="146138" y="-749"/>
                  <a:pt x="145928" y="6955"/>
                  <a:pt x="149105" y="7933"/>
                </a:cubicBezTo>
                <a:cubicBezTo>
                  <a:pt x="154636" y="9635"/>
                  <a:pt x="159535" y="17"/>
                  <a:pt x="165169" y="1343"/>
                </a:cubicBezTo>
                <a:cubicBezTo>
                  <a:pt x="167017" y="1777"/>
                  <a:pt x="166472" y="2760"/>
                  <a:pt x="168052" y="3814"/>
                </a:cubicBezTo>
                <a:cubicBezTo>
                  <a:pt x="171431" y="6067"/>
                  <a:pt x="171211" y="6615"/>
                  <a:pt x="175054" y="7933"/>
                </a:cubicBezTo>
                <a:cubicBezTo>
                  <a:pt x="181689" y="10207"/>
                  <a:pt x="189256" y="8399"/>
                  <a:pt x="196061" y="6698"/>
                </a:cubicBezTo>
              </a:path>
            </a:pathLst>
          </a:custGeom>
          <a:noFill/>
          <a:ln w="19050" cap="flat">
            <a:solidFill>
              <a:srgbClr val="00FFFF"/>
            </a:solidFill>
            <a:prstDash val="solid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" name="Shape 99"/>
          <p:cNvSpPr txBox="1">
            <a:spLocks noChangeArrowheads="1"/>
          </p:cNvSpPr>
          <p:nvPr/>
        </p:nvSpPr>
        <p:spPr bwMode="auto">
          <a:xfrm>
            <a:off x="1808162" y="2359025"/>
            <a:ext cx="17494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internet</a:t>
            </a:r>
          </a:p>
        </p:txBody>
      </p:sp>
      <p:sp>
        <p:nvSpPr>
          <p:cNvPr id="44" name="Shape 100"/>
          <p:cNvSpPr txBox="1">
            <a:spLocks noChangeArrowheads="1"/>
          </p:cNvSpPr>
          <p:nvPr/>
        </p:nvSpPr>
        <p:spPr bwMode="auto">
          <a:xfrm>
            <a:off x="2082800" y="2581275"/>
            <a:ext cx="1751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your pc</a:t>
            </a:r>
          </a:p>
        </p:txBody>
      </p:sp>
    </p:spTree>
    <p:extLst>
      <p:ext uri="{BB962C8B-B14F-4D97-AF65-F5344CB8AC3E}">
        <p14:creationId xmlns:p14="http://schemas.microsoft.com/office/powerpoint/2010/main" val="1232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First Steps </a:t>
            </a:r>
            <a:r>
              <a:rPr lang="en-US" dirty="0" err="1" smtClean="0">
                <a:latin typeface="Impact" panose="020B0806030902050204" pitchFamily="34" charset="0"/>
              </a:rPr>
              <a:t>cont</a:t>
            </a:r>
            <a:r>
              <a:rPr lang="en-US" dirty="0" smtClean="0">
                <a:latin typeface="Impact" panose="020B0806030902050204" pitchFamily="34" charset="0"/>
              </a:rPr>
              <a:t> -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Why branches?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Impact" panose="020B0806030902050204" pitchFamily="34" charset="0"/>
              </a:rPr>
              <a:t>Try out an idea - experiment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Impact" panose="020B0806030902050204" pitchFamily="34" charset="0"/>
              </a:rPr>
              <a:t>Isolate work units - keep unfinished work separate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Impact" panose="020B0806030902050204" pitchFamily="34" charset="0"/>
              </a:rPr>
              <a:t>Work on long-running topics - come back to things later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Impact" panose="020B0806030902050204" pitchFamily="34" charset="0"/>
              </a:rPr>
              <a:t>Share your work in progress with others without altering the code in production or in development (remote feature branches</a:t>
            </a:r>
            <a:r>
              <a:rPr lang="en-US" altLang="en-US" sz="1900" dirty="0" smtClean="0">
                <a:latin typeface="Impact" panose="020B0806030902050204" pitchFamily="34" charset="0"/>
              </a:rPr>
              <a:t>)</a:t>
            </a:r>
            <a:endParaRPr lang="en-US" altLang="en-US" sz="19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Why is it so important?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Branches are created in local and are pushed to remote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Branch creation is effortless and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First Steps </a:t>
            </a:r>
            <a:r>
              <a:rPr lang="en-US" dirty="0" err="1" smtClean="0">
                <a:latin typeface="Impact" panose="020B0806030902050204" pitchFamily="34" charset="0"/>
              </a:rPr>
              <a:t>cont</a:t>
            </a:r>
            <a:r>
              <a:rPr lang="en-US" dirty="0" smtClean="0">
                <a:latin typeface="Impact" panose="020B0806030902050204" pitchFamily="34" charset="0"/>
              </a:rPr>
              <a:t> -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Why is it so important?</a:t>
            </a:r>
          </a:p>
          <a:p>
            <a:pPr lvl="2"/>
            <a:r>
              <a:rPr lang="en-US" altLang="en-US" sz="2100" dirty="0">
                <a:latin typeface="Impact" panose="020B0806030902050204" pitchFamily="34" charset="0"/>
              </a:rPr>
              <a:t>Monday: You put all the client's code into a repo, clone it locally</a:t>
            </a:r>
          </a:p>
          <a:p>
            <a:pPr lvl="2"/>
            <a:r>
              <a:rPr lang="en-US" altLang="en-US" sz="2100" dirty="0">
                <a:latin typeface="Impact" panose="020B0806030902050204" pitchFamily="34" charset="0"/>
              </a:rPr>
              <a:t>Tuesday: You create a branch to implement a new feature, making several commits</a:t>
            </a:r>
          </a:p>
          <a:p>
            <a:pPr lvl="2"/>
            <a:r>
              <a:rPr lang="en-US" altLang="en-US" sz="2100" dirty="0">
                <a:latin typeface="Impact" panose="020B0806030902050204" pitchFamily="34" charset="0"/>
              </a:rPr>
              <a:t>Wednesday: You realize that it would be better to split out the feature into a couple different include files, so you create 2 new files and delete the old one. You commit your work.</a:t>
            </a:r>
          </a:p>
          <a:p>
            <a:pPr lvl="2"/>
            <a:r>
              <a:rPr lang="en-US" altLang="en-US" sz="2100" dirty="0">
                <a:latin typeface="Impact" panose="020B0806030902050204" pitchFamily="34" charset="0"/>
              </a:rPr>
              <a:t>Thursday: The client contacts you frantically wanting a hot fix for an issue discovered on the version of the code on the live site.</a:t>
            </a:r>
          </a:p>
          <a:p>
            <a:pPr lvl="2"/>
            <a:r>
              <a:rPr lang="en-US" altLang="en-US" sz="2100" dirty="0">
                <a:latin typeface="Impact" panose="020B0806030902050204" pitchFamily="34" charset="0"/>
              </a:rPr>
              <a:t>What do you do now? </a:t>
            </a:r>
          </a:p>
          <a:p>
            <a:pPr lvl="3"/>
            <a:r>
              <a:rPr lang="en-US" altLang="en-US" sz="2100" dirty="0">
                <a:latin typeface="Impact" panose="020B0806030902050204" pitchFamily="34" charset="0"/>
              </a:rPr>
              <a:t>You deleted their version of the file on Wednesday, right? </a:t>
            </a:r>
          </a:p>
          <a:p>
            <a:pPr lvl="3"/>
            <a:r>
              <a:rPr lang="en-US" altLang="en-US" sz="2100" dirty="0">
                <a:latin typeface="Impact" panose="020B0806030902050204" pitchFamily="34" charset="0"/>
              </a:rPr>
              <a:t>No! You made a branch. </a:t>
            </a:r>
          </a:p>
          <a:p>
            <a:pPr lvl="3"/>
            <a:r>
              <a:rPr lang="en-US" altLang="en-US" sz="2100" dirty="0">
                <a:latin typeface="Impact" panose="020B0806030902050204" pitchFamily="34" charset="0"/>
              </a:rPr>
              <a:t>Their original file is in the master branch still! </a:t>
            </a:r>
          </a:p>
          <a:p>
            <a:pPr lvl="3"/>
            <a:r>
              <a:rPr lang="en-US" altLang="en-US" sz="2100" dirty="0">
                <a:latin typeface="Impact" panose="020B0806030902050204" pitchFamily="34" charset="0"/>
              </a:rPr>
              <a:t>If you hadn't branched, you would be either downloading their original file again, or reverting your changes back to the version you had on Monday.</a:t>
            </a:r>
            <a:endParaRPr lang="en-US" altLang="en-US" sz="21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Branches are created in local and are pushed to remote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Branch creation is effortless and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First Steps </a:t>
            </a:r>
            <a:r>
              <a:rPr lang="en-US" dirty="0" err="1" smtClean="0">
                <a:latin typeface="Impact" panose="020B0806030902050204" pitchFamily="34" charset="0"/>
              </a:rPr>
              <a:t>cont</a:t>
            </a:r>
            <a:r>
              <a:rPr lang="en-US" dirty="0" smtClean="0">
                <a:latin typeface="Impact" panose="020B0806030902050204" pitchFamily="34" charset="0"/>
              </a:rPr>
              <a:t> -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 branch &lt;feature name&gt;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Create a new branch instantaneously 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 branch –list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List out all branches in local repository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 checkout &lt;branch name&gt;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Switch current working directory to the specified branch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 merge &lt;branch name&gt;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Merge changes in a local branch to your current branch which is checked out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1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2100" dirty="0" smtClean="0">
                <a:latin typeface="Impact" panose="020B0806030902050204" pitchFamily="34" charset="0"/>
                <a:sym typeface="Consolas" panose="020B0609020204030204" pitchFamily="49" charset="0"/>
              </a:rPr>
              <a:t> merge origin/&lt;branch name&gt;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latin typeface="Impact" panose="020B0806030902050204" pitchFamily="34" charset="0"/>
                <a:sym typeface="Consolas" panose="020B0609020204030204" pitchFamily="49" charset="0"/>
              </a:rPr>
              <a:t>Merge a remote branch to current branch which is checked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Agenda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What is VCS?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Where does </a:t>
            </a:r>
            <a:r>
              <a:rPr lang="en-US" dirty="0" err="1" smtClean="0">
                <a:latin typeface="Impact" panose="020B0806030902050204" pitchFamily="34" charset="0"/>
              </a:rPr>
              <a:t>Git</a:t>
            </a:r>
            <a:r>
              <a:rPr lang="en-US" dirty="0" smtClean="0">
                <a:latin typeface="Impact" panose="020B0806030902050204" pitchFamily="34" charset="0"/>
              </a:rPr>
              <a:t> comes from?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Why is </a:t>
            </a:r>
            <a:r>
              <a:rPr lang="en-US" dirty="0" err="1" smtClean="0">
                <a:latin typeface="Impact" panose="020B0806030902050204" pitchFamily="34" charset="0"/>
              </a:rPr>
              <a:t>Git</a:t>
            </a:r>
            <a:r>
              <a:rPr lang="en-US" dirty="0" smtClean="0">
                <a:latin typeface="Impact" panose="020B0806030902050204" pitchFamily="34" charset="0"/>
              </a:rPr>
              <a:t> gaining popularity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Why you should care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Impact" panose="020B0806030902050204" pitchFamily="34" charset="0"/>
              </a:rPr>
              <a:t>Git</a:t>
            </a:r>
            <a:r>
              <a:rPr lang="en-US" dirty="0" smtClean="0">
                <a:latin typeface="Impact" panose="020B0806030902050204" pitchFamily="34" charset="0"/>
              </a:rPr>
              <a:t> for geeks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Novice </a:t>
            </a:r>
            <a:r>
              <a:rPr lang="en-US" dirty="0" err="1" smtClean="0">
                <a:latin typeface="Impact" panose="020B0806030902050204" pitchFamily="34" charset="0"/>
              </a:rPr>
              <a:t>gitians</a:t>
            </a:r>
            <a:endParaRPr lang="en-US" dirty="0" smtClean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Impact" panose="020B0806030902050204" pitchFamily="34" charset="0"/>
              </a:rPr>
              <a:t>GitLab</a:t>
            </a:r>
            <a:r>
              <a:rPr lang="en-US" dirty="0" smtClean="0">
                <a:latin typeface="Impact" panose="020B0806030902050204" pitchFamily="34" charset="0"/>
              </a:rPr>
              <a:t> – The </a:t>
            </a:r>
            <a:r>
              <a:rPr lang="en-US" dirty="0" err="1" smtClean="0">
                <a:latin typeface="Impact" panose="020B0806030902050204" pitchFamily="34" charset="0"/>
              </a:rPr>
              <a:t>git</a:t>
            </a:r>
            <a:r>
              <a:rPr lang="en-US" dirty="0" smtClean="0">
                <a:latin typeface="Impact" panose="020B0806030902050204" pitchFamily="34" charset="0"/>
              </a:rPr>
              <a:t> laboratory</a:t>
            </a:r>
          </a:p>
          <a:p>
            <a:pPr marL="201168" lvl="1" indent="0">
              <a:buNone/>
            </a:pPr>
            <a:endParaRPr lang="en-US" dirty="0" smtClean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Branching Workflow</a:t>
            </a:r>
            <a:endParaRPr lang="en-US" dirty="0"/>
          </a:p>
        </p:txBody>
      </p:sp>
      <p:sp>
        <p:nvSpPr>
          <p:cNvPr id="4" name="Shape 232"/>
          <p:cNvSpPr txBox="1">
            <a:spLocks noGrp="1"/>
          </p:cNvSpPr>
          <p:nvPr/>
        </p:nvSpPr>
        <p:spPr bwMode="auto">
          <a:xfrm>
            <a:off x="1644650" y="1357312"/>
            <a:ext cx="8980420" cy="508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Impact"/>
                <a:ea typeface="Geneva" pitchFamily="122" charset="-128"/>
                <a:cs typeface="Impact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Geneva" pitchFamily="122" charset="-128"/>
                <a:cs typeface="Verdana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/>
                <a:ea typeface="Geneva" pitchFamily="122" charset="-128"/>
                <a:cs typeface="Verdana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Geneva" pitchFamily="122" charset="-128"/>
                <a:cs typeface="Verdana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Verdana"/>
                <a:ea typeface="Geneva" pitchFamily="122" charset="-128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endParaRPr lang="en" sz="1800" b="1" dirty="0">
              <a:ea typeface="+mn-ea"/>
            </a:endParaRPr>
          </a:p>
        </p:txBody>
      </p:sp>
      <p:cxnSp>
        <p:nvCxnSpPr>
          <p:cNvPr id="5" name="Shape 233"/>
          <p:cNvCxnSpPr>
            <a:cxnSpLocks noChangeShapeType="1"/>
            <a:stCxn id="31" idx="0"/>
            <a:endCxn id="32" idx="2"/>
          </p:cNvCxnSpPr>
          <p:nvPr/>
        </p:nvCxnSpPr>
        <p:spPr bwMode="auto">
          <a:xfrm rot="10800000" flipH="1">
            <a:off x="4311650" y="4673600"/>
            <a:ext cx="877888" cy="105568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hape 236"/>
          <p:cNvCxnSpPr>
            <a:cxnSpLocks noChangeShapeType="1"/>
            <a:stCxn id="34" idx="0"/>
            <a:endCxn id="35" idx="2"/>
          </p:cNvCxnSpPr>
          <p:nvPr/>
        </p:nvCxnSpPr>
        <p:spPr bwMode="auto">
          <a:xfrm rot="10800000" flipH="1">
            <a:off x="5988050" y="4673600"/>
            <a:ext cx="877888" cy="105568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hape 239"/>
          <p:cNvCxnSpPr>
            <a:cxnSpLocks noChangeShapeType="1"/>
            <a:stCxn id="28" idx="3"/>
            <a:endCxn id="38" idx="1"/>
          </p:cNvCxnSpPr>
          <p:nvPr/>
        </p:nvCxnSpPr>
        <p:spPr bwMode="auto">
          <a:xfrm>
            <a:off x="3603625" y="3333750"/>
            <a:ext cx="5311775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hape 242"/>
          <p:cNvCxnSpPr>
            <a:cxnSpLocks noChangeShapeType="1"/>
            <a:stCxn id="28" idx="2"/>
            <a:endCxn id="29" idx="0"/>
          </p:cNvCxnSpPr>
          <p:nvPr/>
        </p:nvCxnSpPr>
        <p:spPr bwMode="auto">
          <a:xfrm>
            <a:off x="2982913" y="3654425"/>
            <a:ext cx="530225" cy="376238"/>
          </a:xfrm>
          <a:prstGeom prst="straightConnector1">
            <a:avLst/>
          </a:prstGeom>
          <a:noFill/>
          <a:ln w="28575">
            <a:solidFill>
              <a:srgbClr val="4A86E8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hape 244"/>
          <p:cNvCxnSpPr>
            <a:cxnSpLocks noChangeShapeType="1"/>
            <a:stCxn id="39" idx="0"/>
            <a:endCxn id="38" idx="2"/>
          </p:cNvCxnSpPr>
          <p:nvPr/>
        </p:nvCxnSpPr>
        <p:spPr bwMode="auto">
          <a:xfrm rot="10800000" flipH="1">
            <a:off x="8542338" y="3654425"/>
            <a:ext cx="993775" cy="376238"/>
          </a:xfrm>
          <a:prstGeom prst="straightConnector1">
            <a:avLst/>
          </a:prstGeom>
          <a:noFill/>
          <a:ln w="28575">
            <a:solidFill>
              <a:srgbClr val="9900FF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hape 246"/>
          <p:cNvCxnSpPr>
            <a:cxnSpLocks noChangeShapeType="1"/>
            <a:stCxn id="37" idx="0"/>
            <a:endCxn id="39" idx="2"/>
          </p:cNvCxnSpPr>
          <p:nvPr/>
        </p:nvCxnSpPr>
        <p:spPr bwMode="auto">
          <a:xfrm rot="10800000" flipH="1">
            <a:off x="7664450" y="4673600"/>
            <a:ext cx="877888" cy="105568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hape 248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3513138" y="4673600"/>
            <a:ext cx="327025" cy="266700"/>
          </a:xfrm>
          <a:prstGeom prst="straightConnector1">
            <a:avLst/>
          </a:prstGeom>
          <a:noFill/>
          <a:ln w="28575">
            <a:solidFill>
              <a:srgbClr val="6AA84F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hape 250"/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3840163" y="5311775"/>
            <a:ext cx="471487" cy="417513"/>
          </a:xfrm>
          <a:prstGeom prst="straightConnector1">
            <a:avLst/>
          </a:prstGeom>
          <a:noFill/>
          <a:ln w="28575">
            <a:solidFill>
              <a:srgbClr val="E69138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hape 251"/>
          <p:cNvCxnSpPr>
            <a:cxnSpLocks noChangeShapeType="1"/>
            <a:stCxn id="33" idx="2"/>
            <a:endCxn id="34" idx="0"/>
          </p:cNvCxnSpPr>
          <p:nvPr/>
        </p:nvCxnSpPr>
        <p:spPr bwMode="auto">
          <a:xfrm>
            <a:off x="5516563" y="5311775"/>
            <a:ext cx="471487" cy="417513"/>
          </a:xfrm>
          <a:prstGeom prst="straightConnector1">
            <a:avLst/>
          </a:prstGeom>
          <a:noFill/>
          <a:ln w="28575">
            <a:solidFill>
              <a:srgbClr val="E69138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253"/>
          <p:cNvCxnSpPr>
            <a:cxnSpLocks noChangeShapeType="1"/>
            <a:stCxn id="36" idx="2"/>
            <a:endCxn id="37" idx="0"/>
          </p:cNvCxnSpPr>
          <p:nvPr/>
        </p:nvCxnSpPr>
        <p:spPr bwMode="auto">
          <a:xfrm>
            <a:off x="7192963" y="5311775"/>
            <a:ext cx="471487" cy="417513"/>
          </a:xfrm>
          <a:prstGeom prst="straightConnector1">
            <a:avLst/>
          </a:prstGeom>
          <a:noFill/>
          <a:ln w="28575">
            <a:solidFill>
              <a:srgbClr val="E69138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hape 255"/>
          <p:cNvCxnSpPr>
            <a:cxnSpLocks noChangeShapeType="1"/>
            <a:stCxn id="32" idx="2"/>
            <a:endCxn id="33" idx="0"/>
          </p:cNvCxnSpPr>
          <p:nvPr/>
        </p:nvCxnSpPr>
        <p:spPr bwMode="auto">
          <a:xfrm>
            <a:off x="5189538" y="4673600"/>
            <a:ext cx="327025" cy="266700"/>
          </a:xfrm>
          <a:prstGeom prst="straightConnector1">
            <a:avLst/>
          </a:prstGeom>
          <a:noFill/>
          <a:ln w="28575">
            <a:solidFill>
              <a:srgbClr val="6AA84F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hape 256"/>
          <p:cNvCxnSpPr>
            <a:cxnSpLocks noChangeShapeType="1"/>
            <a:stCxn id="35" idx="2"/>
            <a:endCxn id="36" idx="0"/>
          </p:cNvCxnSpPr>
          <p:nvPr/>
        </p:nvCxnSpPr>
        <p:spPr bwMode="auto">
          <a:xfrm>
            <a:off x="6865938" y="4673600"/>
            <a:ext cx="327025" cy="266700"/>
          </a:xfrm>
          <a:prstGeom prst="straightConnector1">
            <a:avLst/>
          </a:prstGeom>
          <a:noFill/>
          <a:ln w="28575">
            <a:solidFill>
              <a:srgbClr val="6AA84F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Shape 257"/>
          <p:cNvSpPr txBox="1">
            <a:spLocks noChangeArrowheads="1"/>
          </p:cNvSpPr>
          <p:nvPr/>
        </p:nvSpPr>
        <p:spPr bwMode="auto">
          <a:xfrm>
            <a:off x="3582988" y="3498850"/>
            <a:ext cx="2816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4A86E8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branch "Branch"</a:t>
            </a:r>
          </a:p>
          <a:p>
            <a:pPr eaLnBrk="1" hangingPunct="1"/>
            <a:r>
              <a:rPr lang="en-US" altLang="en-US" sz="1000">
                <a:solidFill>
                  <a:srgbClr val="4A86E8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checkout Branch</a:t>
            </a:r>
          </a:p>
        </p:txBody>
      </p:sp>
      <p:sp>
        <p:nvSpPr>
          <p:cNvPr id="18" name="Shape 258"/>
          <p:cNvSpPr txBox="1">
            <a:spLocks noChangeArrowheads="1"/>
          </p:cNvSpPr>
          <p:nvPr/>
        </p:nvSpPr>
        <p:spPr bwMode="auto">
          <a:xfrm>
            <a:off x="6097588" y="3498850"/>
            <a:ext cx="2816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checkout Master</a:t>
            </a:r>
          </a:p>
          <a:p>
            <a:pPr algn="r" eaLnBrk="1" hangingPunct="1"/>
            <a:r>
              <a:rPr lang="en-US" altLang="en-US" sz="1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merge Branch</a:t>
            </a:r>
          </a:p>
        </p:txBody>
      </p:sp>
      <p:sp>
        <p:nvSpPr>
          <p:cNvPr id="19" name="Shape 259"/>
          <p:cNvSpPr txBox="1">
            <a:spLocks noChangeArrowheads="1"/>
          </p:cNvSpPr>
          <p:nvPr/>
        </p:nvSpPr>
        <p:spPr bwMode="auto">
          <a:xfrm>
            <a:off x="3017838" y="4629150"/>
            <a:ext cx="539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38761D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edits</a:t>
            </a:r>
          </a:p>
        </p:txBody>
      </p:sp>
      <p:sp>
        <p:nvSpPr>
          <p:cNvPr id="20" name="Shape 260"/>
          <p:cNvSpPr txBox="1">
            <a:spLocks noChangeArrowheads="1"/>
          </p:cNvSpPr>
          <p:nvPr/>
        </p:nvSpPr>
        <p:spPr bwMode="auto">
          <a:xfrm>
            <a:off x="3398838" y="5413375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E69138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add</a:t>
            </a:r>
          </a:p>
        </p:txBody>
      </p:sp>
      <p:sp>
        <p:nvSpPr>
          <p:cNvPr id="21" name="Shape 261"/>
          <p:cNvSpPr txBox="1">
            <a:spLocks noChangeArrowheads="1"/>
          </p:cNvSpPr>
          <p:nvPr/>
        </p:nvSpPr>
        <p:spPr bwMode="auto">
          <a:xfrm>
            <a:off x="5075238" y="5413375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E69138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add</a:t>
            </a:r>
          </a:p>
        </p:txBody>
      </p:sp>
      <p:sp>
        <p:nvSpPr>
          <p:cNvPr id="22" name="Shape 262"/>
          <p:cNvSpPr txBox="1">
            <a:spLocks noChangeArrowheads="1"/>
          </p:cNvSpPr>
          <p:nvPr/>
        </p:nvSpPr>
        <p:spPr bwMode="auto">
          <a:xfrm>
            <a:off x="6751638" y="5413375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E69138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add</a:t>
            </a:r>
          </a:p>
        </p:txBody>
      </p:sp>
      <p:sp>
        <p:nvSpPr>
          <p:cNvPr id="23" name="Shape 263"/>
          <p:cNvSpPr txBox="1">
            <a:spLocks noChangeArrowheads="1"/>
          </p:cNvSpPr>
          <p:nvPr/>
        </p:nvSpPr>
        <p:spPr bwMode="auto">
          <a:xfrm>
            <a:off x="5380038" y="4629150"/>
            <a:ext cx="539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38761D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edits</a:t>
            </a:r>
          </a:p>
        </p:txBody>
      </p:sp>
      <p:sp>
        <p:nvSpPr>
          <p:cNvPr id="24" name="Shape 264"/>
          <p:cNvSpPr txBox="1">
            <a:spLocks noChangeArrowheads="1"/>
          </p:cNvSpPr>
          <p:nvPr/>
        </p:nvSpPr>
        <p:spPr bwMode="auto">
          <a:xfrm>
            <a:off x="7132638" y="4629150"/>
            <a:ext cx="539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38761D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edits</a:t>
            </a:r>
          </a:p>
        </p:txBody>
      </p:sp>
      <p:sp>
        <p:nvSpPr>
          <p:cNvPr id="25" name="Shape 265"/>
          <p:cNvSpPr txBox="1">
            <a:spLocks noChangeArrowheads="1"/>
          </p:cNvSpPr>
          <p:nvPr/>
        </p:nvSpPr>
        <p:spPr bwMode="auto">
          <a:xfrm>
            <a:off x="4389438" y="5303838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commit</a:t>
            </a:r>
          </a:p>
        </p:txBody>
      </p:sp>
      <p:sp>
        <p:nvSpPr>
          <p:cNvPr id="26" name="Shape 266"/>
          <p:cNvSpPr txBox="1">
            <a:spLocks noChangeArrowheads="1"/>
          </p:cNvSpPr>
          <p:nvPr/>
        </p:nvSpPr>
        <p:spPr bwMode="auto">
          <a:xfrm>
            <a:off x="6065838" y="5303838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commit</a:t>
            </a:r>
          </a:p>
        </p:txBody>
      </p:sp>
      <p:sp>
        <p:nvSpPr>
          <p:cNvPr id="27" name="Shape 267"/>
          <p:cNvSpPr txBox="1">
            <a:spLocks noChangeArrowheads="1"/>
          </p:cNvSpPr>
          <p:nvPr/>
        </p:nvSpPr>
        <p:spPr bwMode="auto">
          <a:xfrm>
            <a:off x="7742238" y="5303838"/>
            <a:ext cx="6842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commit</a:t>
            </a:r>
          </a:p>
        </p:txBody>
      </p:sp>
      <p:sp>
        <p:nvSpPr>
          <p:cNvPr id="28" name="Shape 240"/>
          <p:cNvSpPr>
            <a:spLocks noChangeArrowheads="1"/>
          </p:cNvSpPr>
          <p:nvPr/>
        </p:nvSpPr>
        <p:spPr bwMode="auto">
          <a:xfrm>
            <a:off x="2362200" y="3011488"/>
            <a:ext cx="1241425" cy="642937"/>
          </a:xfrm>
          <a:prstGeom prst="flowChartAlternateProcess">
            <a:avLst/>
          </a:prstGeom>
          <a:solidFill>
            <a:srgbClr val="9FC5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Master</a:t>
            </a:r>
          </a:p>
        </p:txBody>
      </p:sp>
      <p:sp>
        <p:nvSpPr>
          <p:cNvPr id="29" name="Shape 243"/>
          <p:cNvSpPr>
            <a:spLocks noChangeArrowheads="1"/>
          </p:cNvSpPr>
          <p:nvPr/>
        </p:nvSpPr>
        <p:spPr bwMode="auto">
          <a:xfrm>
            <a:off x="2894013" y="4030663"/>
            <a:ext cx="1239837" cy="642937"/>
          </a:xfrm>
          <a:prstGeom prst="flowChartAlternateProcess">
            <a:avLst/>
          </a:prstGeom>
          <a:solidFill>
            <a:srgbClr val="CFE2F3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Branch</a:t>
            </a:r>
          </a:p>
        </p:txBody>
      </p:sp>
      <p:sp>
        <p:nvSpPr>
          <p:cNvPr id="30" name="Shape 249"/>
          <p:cNvSpPr>
            <a:spLocks noChangeArrowheads="1"/>
          </p:cNvSpPr>
          <p:nvPr/>
        </p:nvSpPr>
        <p:spPr bwMode="auto">
          <a:xfrm>
            <a:off x="3422650" y="4940300"/>
            <a:ext cx="833438" cy="371475"/>
          </a:xfrm>
          <a:prstGeom prst="flowChartAlternateProcess">
            <a:avLst/>
          </a:prstGeom>
          <a:solidFill>
            <a:srgbClr val="B6D7A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Work</a:t>
            </a:r>
          </a:p>
        </p:txBody>
      </p:sp>
      <p:sp>
        <p:nvSpPr>
          <p:cNvPr id="31" name="Shape 234"/>
          <p:cNvSpPr>
            <a:spLocks noChangeArrowheads="1"/>
          </p:cNvSpPr>
          <p:nvPr/>
        </p:nvSpPr>
        <p:spPr bwMode="auto">
          <a:xfrm>
            <a:off x="3865563" y="5729288"/>
            <a:ext cx="890587" cy="428625"/>
          </a:xfrm>
          <a:prstGeom prst="flowChartAlternateProcess">
            <a:avLst/>
          </a:prstGeom>
          <a:solidFill>
            <a:srgbClr val="F9CB9C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Stage</a:t>
            </a:r>
          </a:p>
        </p:txBody>
      </p:sp>
      <p:sp>
        <p:nvSpPr>
          <p:cNvPr id="32" name="Shape 235"/>
          <p:cNvSpPr>
            <a:spLocks noChangeArrowheads="1"/>
          </p:cNvSpPr>
          <p:nvPr/>
        </p:nvSpPr>
        <p:spPr bwMode="auto">
          <a:xfrm>
            <a:off x="4570413" y="4030663"/>
            <a:ext cx="1239837" cy="642937"/>
          </a:xfrm>
          <a:prstGeom prst="flowChartAlternateProcess">
            <a:avLst/>
          </a:prstGeom>
          <a:solidFill>
            <a:srgbClr val="CFE2F3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Branch</a:t>
            </a:r>
          </a:p>
        </p:txBody>
      </p:sp>
      <p:sp>
        <p:nvSpPr>
          <p:cNvPr id="33" name="Shape 252"/>
          <p:cNvSpPr>
            <a:spLocks noChangeArrowheads="1"/>
          </p:cNvSpPr>
          <p:nvPr/>
        </p:nvSpPr>
        <p:spPr bwMode="auto">
          <a:xfrm>
            <a:off x="5099050" y="4940300"/>
            <a:ext cx="833438" cy="371475"/>
          </a:xfrm>
          <a:prstGeom prst="flowChartAlternateProcess">
            <a:avLst/>
          </a:prstGeom>
          <a:solidFill>
            <a:srgbClr val="B6D7A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Work</a:t>
            </a:r>
          </a:p>
        </p:txBody>
      </p:sp>
      <p:sp>
        <p:nvSpPr>
          <p:cNvPr id="34" name="Shape 237"/>
          <p:cNvSpPr>
            <a:spLocks noChangeArrowheads="1"/>
          </p:cNvSpPr>
          <p:nvPr/>
        </p:nvSpPr>
        <p:spPr bwMode="auto">
          <a:xfrm>
            <a:off x="5541963" y="5729288"/>
            <a:ext cx="890587" cy="428625"/>
          </a:xfrm>
          <a:prstGeom prst="flowChartAlternateProcess">
            <a:avLst/>
          </a:prstGeom>
          <a:solidFill>
            <a:srgbClr val="F9CB9C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Stage</a:t>
            </a:r>
          </a:p>
        </p:txBody>
      </p:sp>
      <p:sp>
        <p:nvSpPr>
          <p:cNvPr id="35" name="Shape 238"/>
          <p:cNvSpPr>
            <a:spLocks noChangeArrowheads="1"/>
          </p:cNvSpPr>
          <p:nvPr/>
        </p:nvSpPr>
        <p:spPr bwMode="auto">
          <a:xfrm>
            <a:off x="6246813" y="4030663"/>
            <a:ext cx="1239837" cy="642937"/>
          </a:xfrm>
          <a:prstGeom prst="flowChartAlternateProcess">
            <a:avLst/>
          </a:prstGeom>
          <a:solidFill>
            <a:srgbClr val="CFE2F3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Branch</a:t>
            </a:r>
          </a:p>
        </p:txBody>
      </p:sp>
      <p:sp>
        <p:nvSpPr>
          <p:cNvPr id="36" name="Shape 254"/>
          <p:cNvSpPr>
            <a:spLocks noChangeArrowheads="1"/>
          </p:cNvSpPr>
          <p:nvPr/>
        </p:nvSpPr>
        <p:spPr bwMode="auto">
          <a:xfrm>
            <a:off x="6775450" y="4940300"/>
            <a:ext cx="833438" cy="371475"/>
          </a:xfrm>
          <a:prstGeom prst="flowChartAlternateProcess">
            <a:avLst/>
          </a:prstGeom>
          <a:solidFill>
            <a:srgbClr val="B6D7A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Work</a:t>
            </a:r>
          </a:p>
        </p:txBody>
      </p:sp>
      <p:sp>
        <p:nvSpPr>
          <p:cNvPr id="37" name="Shape 247"/>
          <p:cNvSpPr>
            <a:spLocks noChangeArrowheads="1"/>
          </p:cNvSpPr>
          <p:nvPr/>
        </p:nvSpPr>
        <p:spPr bwMode="auto">
          <a:xfrm>
            <a:off x="7218363" y="5729288"/>
            <a:ext cx="890587" cy="428625"/>
          </a:xfrm>
          <a:prstGeom prst="flowChartAlternateProcess">
            <a:avLst/>
          </a:prstGeom>
          <a:solidFill>
            <a:srgbClr val="F9CB9C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Stage</a:t>
            </a:r>
          </a:p>
        </p:txBody>
      </p:sp>
      <p:sp>
        <p:nvSpPr>
          <p:cNvPr id="38" name="Shape 241"/>
          <p:cNvSpPr>
            <a:spLocks noChangeArrowheads="1"/>
          </p:cNvSpPr>
          <p:nvPr/>
        </p:nvSpPr>
        <p:spPr bwMode="auto">
          <a:xfrm>
            <a:off x="8915400" y="3011488"/>
            <a:ext cx="1241425" cy="642937"/>
          </a:xfrm>
          <a:prstGeom prst="flowChartAlternateProcess">
            <a:avLst/>
          </a:prstGeom>
          <a:solidFill>
            <a:srgbClr val="9FC5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Master</a:t>
            </a:r>
          </a:p>
        </p:txBody>
      </p:sp>
      <p:sp>
        <p:nvSpPr>
          <p:cNvPr id="39" name="Shape 245"/>
          <p:cNvSpPr>
            <a:spLocks noChangeArrowheads="1"/>
          </p:cNvSpPr>
          <p:nvPr/>
        </p:nvSpPr>
        <p:spPr bwMode="auto">
          <a:xfrm>
            <a:off x="7923213" y="4030663"/>
            <a:ext cx="1239837" cy="642937"/>
          </a:xfrm>
          <a:prstGeom prst="flowChartAlternateProcess">
            <a:avLst/>
          </a:prstGeom>
          <a:solidFill>
            <a:srgbClr val="CFE2F3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Branch</a:t>
            </a:r>
          </a:p>
        </p:txBody>
      </p:sp>
      <p:sp>
        <p:nvSpPr>
          <p:cNvPr id="40" name="Shape 268"/>
          <p:cNvSpPr txBox="1">
            <a:spLocks noChangeArrowheads="1"/>
          </p:cNvSpPr>
          <p:nvPr/>
        </p:nvSpPr>
        <p:spPr bwMode="auto">
          <a:xfrm>
            <a:off x="5167313" y="2921000"/>
            <a:ext cx="21574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--&gt; time --&gt;</a:t>
            </a:r>
          </a:p>
        </p:txBody>
      </p:sp>
      <p:sp>
        <p:nvSpPr>
          <p:cNvPr id="41" name="Shape 269"/>
          <p:cNvSpPr>
            <a:spLocks noChangeArrowheads="1"/>
          </p:cNvSpPr>
          <p:nvPr/>
        </p:nvSpPr>
        <p:spPr bwMode="auto">
          <a:xfrm>
            <a:off x="1752600" y="1624013"/>
            <a:ext cx="879475" cy="417512"/>
          </a:xfrm>
          <a:prstGeom prst="flowChartAlternateProcess">
            <a:avLst/>
          </a:prstGeom>
          <a:solidFill>
            <a:srgbClr val="B7B7B7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Origin</a:t>
            </a:r>
          </a:p>
        </p:txBody>
      </p:sp>
      <p:cxnSp>
        <p:nvCxnSpPr>
          <p:cNvPr id="42" name="Shape 270"/>
          <p:cNvCxnSpPr>
            <a:cxnSpLocks noChangeShapeType="1"/>
            <a:stCxn id="41" idx="2"/>
            <a:endCxn id="28" idx="0"/>
          </p:cNvCxnSpPr>
          <p:nvPr/>
        </p:nvCxnSpPr>
        <p:spPr bwMode="auto">
          <a:xfrm>
            <a:off x="2192338" y="2041525"/>
            <a:ext cx="790575" cy="969963"/>
          </a:xfrm>
          <a:prstGeom prst="straightConnector1">
            <a:avLst/>
          </a:prstGeom>
          <a:noFill/>
          <a:ln w="28575">
            <a:solidFill>
              <a:srgbClr val="999999"/>
            </a:solidFill>
            <a:prstDash val="dash"/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Shape 271"/>
          <p:cNvSpPr txBox="1">
            <a:spLocks noChangeArrowheads="1"/>
          </p:cNvSpPr>
          <p:nvPr/>
        </p:nvSpPr>
        <p:spPr bwMode="auto">
          <a:xfrm>
            <a:off x="2905125" y="2540000"/>
            <a:ext cx="83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clone</a:t>
            </a:r>
          </a:p>
          <a:p>
            <a:pPr eaLnBrk="1" hangingPunct="1"/>
            <a:r>
              <a:rPr lang="en-US" altLang="en-US" sz="100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pull</a:t>
            </a:r>
          </a:p>
        </p:txBody>
      </p:sp>
      <p:sp>
        <p:nvSpPr>
          <p:cNvPr id="44" name="Shape 272"/>
          <p:cNvSpPr>
            <a:spLocks noChangeArrowheads="1"/>
          </p:cNvSpPr>
          <p:nvPr/>
        </p:nvSpPr>
        <p:spPr bwMode="auto">
          <a:xfrm>
            <a:off x="9601200" y="1624013"/>
            <a:ext cx="879475" cy="417512"/>
          </a:xfrm>
          <a:prstGeom prst="flowChartAlternateProcess">
            <a:avLst/>
          </a:prstGeom>
          <a:solidFill>
            <a:srgbClr val="B7B7B7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Origin</a:t>
            </a:r>
          </a:p>
        </p:txBody>
      </p:sp>
      <p:cxnSp>
        <p:nvCxnSpPr>
          <p:cNvPr id="45" name="Shape 273"/>
          <p:cNvCxnSpPr>
            <a:cxnSpLocks noChangeShapeType="1"/>
            <a:stCxn id="44" idx="2"/>
            <a:endCxn id="38" idx="0"/>
          </p:cNvCxnSpPr>
          <p:nvPr/>
        </p:nvCxnSpPr>
        <p:spPr bwMode="auto">
          <a:xfrm flipH="1">
            <a:off x="9536113" y="2041525"/>
            <a:ext cx="504825" cy="969963"/>
          </a:xfrm>
          <a:prstGeom prst="straightConnector1">
            <a:avLst/>
          </a:prstGeom>
          <a:noFill/>
          <a:ln w="28575">
            <a:solidFill>
              <a:srgbClr val="999999"/>
            </a:solidFill>
            <a:prstDash val="dash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Shape 274"/>
          <p:cNvSpPr txBox="1">
            <a:spLocks noChangeArrowheads="1"/>
          </p:cNvSpPr>
          <p:nvPr/>
        </p:nvSpPr>
        <p:spPr bwMode="auto">
          <a:xfrm>
            <a:off x="8961438" y="2636838"/>
            <a:ext cx="835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git push</a:t>
            </a:r>
          </a:p>
        </p:txBody>
      </p:sp>
      <p:sp>
        <p:nvSpPr>
          <p:cNvPr id="47" name="Shape 98"/>
          <p:cNvSpPr>
            <a:spLocks/>
          </p:cNvSpPr>
          <p:nvPr/>
        </p:nvSpPr>
        <p:spPr bwMode="auto">
          <a:xfrm>
            <a:off x="2297113" y="2351088"/>
            <a:ext cx="7608887" cy="146050"/>
          </a:xfrm>
          <a:custGeom>
            <a:avLst/>
            <a:gdLst>
              <a:gd name="T0" fmla="*/ 0 w 196061"/>
              <a:gd name="T1" fmla="*/ 12052 h 14975"/>
              <a:gd name="T2" fmla="*/ 19359 w 196061"/>
              <a:gd name="T3" fmla="*/ 8757 h 14975"/>
              <a:gd name="T4" fmla="*/ 25950 w 196061"/>
              <a:gd name="T5" fmla="*/ 4226 h 14975"/>
              <a:gd name="T6" fmla="*/ 44073 w 196061"/>
              <a:gd name="T7" fmla="*/ 13700 h 14975"/>
              <a:gd name="T8" fmla="*/ 64667 w 196061"/>
              <a:gd name="T9" fmla="*/ 5874 h 14975"/>
              <a:gd name="T10" fmla="*/ 81143 w 196061"/>
              <a:gd name="T11" fmla="*/ 14936 h 14975"/>
              <a:gd name="T12" fmla="*/ 95971 w 196061"/>
              <a:gd name="T13" fmla="*/ 10405 h 14975"/>
              <a:gd name="T14" fmla="*/ 115742 w 196061"/>
              <a:gd name="T15" fmla="*/ 11229 h 14975"/>
              <a:gd name="T16" fmla="*/ 142927 w 196061"/>
              <a:gd name="T17" fmla="*/ 107 h 14975"/>
              <a:gd name="T18" fmla="*/ 149105 w 196061"/>
              <a:gd name="T19" fmla="*/ 7933 h 14975"/>
              <a:gd name="T20" fmla="*/ 165169 w 196061"/>
              <a:gd name="T21" fmla="*/ 1343 h 14975"/>
              <a:gd name="T22" fmla="*/ 168052 w 196061"/>
              <a:gd name="T23" fmla="*/ 3814 h 14975"/>
              <a:gd name="T24" fmla="*/ 175054 w 196061"/>
              <a:gd name="T25" fmla="*/ 7933 h 14975"/>
              <a:gd name="T26" fmla="*/ 196061 w 196061"/>
              <a:gd name="T27" fmla="*/ 6698 h 14975"/>
              <a:gd name="T28" fmla="*/ 0 w 196061"/>
              <a:gd name="T29" fmla="*/ 0 h 14975"/>
              <a:gd name="T30" fmla="*/ 196061 w 196061"/>
              <a:gd name="T31" fmla="*/ 14975 h 14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196061" h="14975" extrusionOk="0">
                <a:moveTo>
                  <a:pt x="0" y="12052"/>
                </a:moveTo>
                <a:cubicBezTo>
                  <a:pt x="9679" y="10404"/>
                  <a:pt x="9814" y="11060"/>
                  <a:pt x="19359" y="8757"/>
                </a:cubicBezTo>
                <a:cubicBezTo>
                  <a:pt x="19936" y="8617"/>
                  <a:pt x="25730" y="4116"/>
                  <a:pt x="25950" y="4226"/>
                </a:cubicBezTo>
                <a:cubicBezTo>
                  <a:pt x="32046" y="7275"/>
                  <a:pt x="37261" y="13952"/>
                  <a:pt x="44073" y="13700"/>
                </a:cubicBezTo>
                <a:cubicBezTo>
                  <a:pt x="51411" y="13428"/>
                  <a:pt x="57790" y="3296"/>
                  <a:pt x="64667" y="5874"/>
                </a:cubicBezTo>
                <a:cubicBezTo>
                  <a:pt x="70536" y="8073"/>
                  <a:pt x="74877" y="15092"/>
                  <a:pt x="81143" y="14936"/>
                </a:cubicBezTo>
                <a:cubicBezTo>
                  <a:pt x="86309" y="14806"/>
                  <a:pt x="90957" y="11658"/>
                  <a:pt x="95971" y="10405"/>
                </a:cubicBezTo>
                <a:cubicBezTo>
                  <a:pt x="102370" y="8805"/>
                  <a:pt x="109626" y="13701"/>
                  <a:pt x="115742" y="11229"/>
                </a:cubicBezTo>
                <a:cubicBezTo>
                  <a:pt x="124819" y="7559"/>
                  <a:pt x="133466" y="2629"/>
                  <a:pt x="142927" y="107"/>
                </a:cubicBezTo>
                <a:cubicBezTo>
                  <a:pt x="146138" y="-749"/>
                  <a:pt x="145928" y="6955"/>
                  <a:pt x="149105" y="7933"/>
                </a:cubicBezTo>
                <a:cubicBezTo>
                  <a:pt x="154636" y="9635"/>
                  <a:pt x="159535" y="17"/>
                  <a:pt x="165169" y="1343"/>
                </a:cubicBezTo>
                <a:cubicBezTo>
                  <a:pt x="167017" y="1777"/>
                  <a:pt x="166472" y="2760"/>
                  <a:pt x="168052" y="3814"/>
                </a:cubicBezTo>
                <a:cubicBezTo>
                  <a:pt x="171431" y="6067"/>
                  <a:pt x="171211" y="6615"/>
                  <a:pt x="175054" y="7933"/>
                </a:cubicBezTo>
                <a:cubicBezTo>
                  <a:pt x="181689" y="10207"/>
                  <a:pt x="189256" y="8399"/>
                  <a:pt x="196061" y="6698"/>
                </a:cubicBezTo>
              </a:path>
            </a:pathLst>
          </a:custGeom>
          <a:noFill/>
          <a:ln w="19050" cap="flat">
            <a:solidFill>
              <a:srgbClr val="00FFFF"/>
            </a:solidFill>
            <a:prstDash val="solid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8" name="Shape 99"/>
          <p:cNvSpPr txBox="1">
            <a:spLocks noChangeArrowheads="1"/>
          </p:cNvSpPr>
          <p:nvPr/>
        </p:nvSpPr>
        <p:spPr bwMode="auto">
          <a:xfrm>
            <a:off x="1711325" y="2105025"/>
            <a:ext cx="17494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internet</a:t>
            </a:r>
          </a:p>
        </p:txBody>
      </p:sp>
      <p:sp>
        <p:nvSpPr>
          <p:cNvPr id="49" name="Shape 100"/>
          <p:cNvSpPr txBox="1">
            <a:spLocks noChangeArrowheads="1"/>
          </p:cNvSpPr>
          <p:nvPr/>
        </p:nvSpPr>
        <p:spPr bwMode="auto">
          <a:xfrm>
            <a:off x="1985963" y="2325688"/>
            <a:ext cx="17510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your pc</a:t>
            </a:r>
          </a:p>
        </p:txBody>
      </p:sp>
    </p:spTree>
    <p:extLst>
      <p:ext uri="{BB962C8B-B14F-4D97-AF65-F5344CB8AC3E}">
        <p14:creationId xmlns:p14="http://schemas.microsoft.com/office/powerpoint/2010/main" val="17693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Branching – Best Practices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US" sz="1900" dirty="0">
                <a:latin typeface="Impact" panose="020B0806030902050204" pitchFamily="34" charset="0"/>
              </a:rPr>
              <a:t>"master" is generally accepted to mean the main branch, that tracks what is deployed on the client's site. This is the default; when creating a new repository it will have one branch named master.</a:t>
            </a:r>
          </a:p>
          <a:p>
            <a:pPr lvl="2"/>
            <a:r>
              <a:rPr lang="en-US" altLang="en-US" sz="1900" dirty="0">
                <a:latin typeface="Impact" panose="020B0806030902050204" pitchFamily="34" charset="0"/>
              </a:rPr>
              <a:t>"develop" or "development" is typically the name of a single branch that has newer code than what is in master. Un-named bug fixes and improvements.</a:t>
            </a:r>
          </a:p>
          <a:p>
            <a:pPr lvl="2"/>
            <a:r>
              <a:rPr lang="en-US" altLang="en-US" sz="1900" dirty="0">
                <a:latin typeface="Impact" panose="020B0806030902050204" pitchFamily="34" charset="0"/>
              </a:rPr>
              <a:t>"</a:t>
            </a:r>
            <a:r>
              <a:rPr lang="en-US" altLang="en-US" sz="1900" dirty="0" err="1">
                <a:latin typeface="Impact" panose="020B0806030902050204" pitchFamily="34" charset="0"/>
              </a:rPr>
              <a:t>featureXYZ</a:t>
            </a:r>
            <a:r>
              <a:rPr lang="en-US" altLang="en-US" sz="1900" dirty="0">
                <a:latin typeface="Impact" panose="020B0806030902050204" pitchFamily="34" charset="0"/>
              </a:rPr>
              <a:t>" or "issue123" - Branches named for specific features or specific issue tickets in a 3rd party bug tracker. </a:t>
            </a:r>
          </a:p>
          <a:p>
            <a:pPr lvl="2"/>
            <a:r>
              <a:rPr lang="en-US" altLang="en-US" sz="1900" dirty="0">
                <a:latin typeface="Impact" panose="020B0806030902050204" pitchFamily="34" charset="0"/>
              </a:rPr>
              <a:t>You can have branches in your local repository that are not tracked, meaning they do not exist in the remote repository. It's up to you.</a:t>
            </a:r>
          </a:p>
          <a:p>
            <a:pPr lvl="2"/>
            <a:r>
              <a:rPr lang="en-US" altLang="en-US" sz="1900" dirty="0">
                <a:latin typeface="Impact" panose="020B0806030902050204" pitchFamily="34" charset="0"/>
              </a:rPr>
              <a:t>Even if you never make a feature branch, it's recommended to have at least one "development" branch separate from "master"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90" y="294222"/>
            <a:ext cx="6654019" cy="5900223"/>
          </a:xfrm>
          <a:prstGeom prst="rect">
            <a:avLst/>
          </a:prstGeom>
        </p:spPr>
      </p:pic>
      <p:sp>
        <p:nvSpPr>
          <p:cNvPr id="9" name="Chevron 8"/>
          <p:cNvSpPr/>
          <p:nvPr/>
        </p:nvSpPr>
        <p:spPr>
          <a:xfrm rot="5400000">
            <a:off x="6054660" y="5751940"/>
            <a:ext cx="476572" cy="1147103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3884691" y="5625597"/>
            <a:ext cx="553998" cy="1322363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Development Branches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8028521" y="5928944"/>
            <a:ext cx="369332" cy="900334"/>
          </a:xfrm>
          <a:prstGeom prst="chevr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Main Branches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</a:t>
            </a:r>
          </a:p>
          <a:p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5" y="1845734"/>
            <a:ext cx="2948030" cy="443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Supporting Branches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97280" y="1845734"/>
            <a:ext cx="3331257" cy="44880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3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Feature	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83" y="2328810"/>
            <a:ext cx="1416880" cy="380320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29440" y="1845734"/>
            <a:ext cx="3331257" cy="44880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3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 smtClean="0"/>
              <a:t>Release		</a:t>
            </a:r>
          </a:p>
          <a:p>
            <a:pPr marL="0" indent="0">
              <a:buFont typeface="Wingdings 2" charset="2"/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61600" y="1845734"/>
            <a:ext cx="4088574" cy="44880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3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2" charset="2"/>
              <a:buNone/>
            </a:pPr>
            <a:r>
              <a:rPr lang="en-US" dirty="0" smtClean="0"/>
              <a:t>Hotfix	</a:t>
            </a:r>
          </a:p>
          <a:p>
            <a:pPr marL="0" indent="0">
              <a:buFont typeface="Wingdings 2" charset="2"/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79" y="2323152"/>
            <a:ext cx="2825353" cy="38088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074" y="2423731"/>
            <a:ext cx="4804406" cy="3607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961" y="4988643"/>
            <a:ext cx="861252" cy="9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Branch Naming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Impact" panose="020B0806030902050204" pitchFamily="34" charset="0"/>
              </a:rPr>
              <a:t>Feature – Anything except master, develop, release-*, hotfix-*</a:t>
            </a:r>
          </a:p>
          <a:p>
            <a:pPr marL="0" indent="0">
              <a:buNone/>
            </a:pPr>
            <a:r>
              <a:rPr lang="en-US" sz="1800" dirty="0">
                <a:latin typeface="Impact" panose="020B0806030902050204" pitchFamily="34" charset="0"/>
              </a:rPr>
              <a:t>	</a:t>
            </a:r>
            <a:r>
              <a:rPr lang="en-US" sz="1800" dirty="0" err="1">
                <a:latin typeface="Impact" panose="020B0806030902050204" pitchFamily="34" charset="0"/>
              </a:rPr>
              <a:t>Eg</a:t>
            </a:r>
            <a:r>
              <a:rPr lang="en-US" sz="1800" dirty="0">
                <a:latin typeface="Impact" panose="020B0806030902050204" pitchFamily="34" charset="0"/>
              </a:rPr>
              <a:t>:- </a:t>
            </a:r>
            <a:r>
              <a:rPr lang="en-US" sz="1800" dirty="0" err="1">
                <a:latin typeface="Impact" panose="020B0806030902050204" pitchFamily="34" charset="0"/>
              </a:rPr>
              <a:t>Qas</a:t>
            </a:r>
            <a:r>
              <a:rPr lang="en-US" sz="1800" dirty="0">
                <a:latin typeface="Impact" panose="020B0806030902050204" pitchFamily="34" charset="0"/>
              </a:rPr>
              <a:t>, Autosuggest, </a:t>
            </a:r>
            <a:r>
              <a:rPr lang="en-US" sz="1800" dirty="0" err="1">
                <a:latin typeface="Impact" panose="020B0806030902050204" pitchFamily="34" charset="0"/>
              </a:rPr>
              <a:t>ScrollableProducts</a:t>
            </a:r>
            <a:r>
              <a:rPr lang="en-US" sz="1800" dirty="0">
                <a:latin typeface="Impact" panose="020B0806030902050204" pitchFamily="34" charset="0"/>
              </a:rPr>
              <a:t> </a:t>
            </a:r>
            <a:r>
              <a:rPr lang="en-US" sz="1800" dirty="0" err="1">
                <a:latin typeface="Impact" panose="020B0806030902050204" pitchFamily="34" charset="0"/>
              </a:rPr>
              <a:t>etc</a:t>
            </a:r>
            <a:endParaRPr lang="en-US" sz="18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Impact" panose="020B0806030902050204" pitchFamily="34" charset="0"/>
              </a:rPr>
              <a:t>Release – Release-*</a:t>
            </a:r>
          </a:p>
          <a:p>
            <a:pPr marL="0" indent="0">
              <a:buNone/>
            </a:pPr>
            <a:r>
              <a:rPr lang="en-US" sz="1800" dirty="0">
                <a:latin typeface="Impact" panose="020B0806030902050204" pitchFamily="34" charset="0"/>
              </a:rPr>
              <a:t>	</a:t>
            </a:r>
            <a:r>
              <a:rPr lang="en-US" sz="1800" dirty="0" err="1">
                <a:latin typeface="Impact" panose="020B0806030902050204" pitchFamily="34" charset="0"/>
              </a:rPr>
              <a:t>Eg</a:t>
            </a:r>
            <a:r>
              <a:rPr lang="en-US" sz="1800" dirty="0">
                <a:latin typeface="Impact" panose="020B0806030902050204" pitchFamily="34" charset="0"/>
              </a:rPr>
              <a:t>:- Release-v1.0.0 (Follow </a:t>
            </a:r>
            <a:r>
              <a:rPr lang="en-US" sz="1800" dirty="0" err="1">
                <a:latin typeface="Impact" panose="020B0806030902050204" pitchFamily="34" charset="0"/>
              </a:rPr>
              <a:t>semver</a:t>
            </a:r>
            <a:r>
              <a:rPr lang="en-US" sz="1800" dirty="0">
                <a:latin typeface="Impact" panose="020B0806030902050204" pitchFamily="34" charset="0"/>
              </a:rPr>
              <a:t>), Release-Woody, Release-CheckoutV2 </a:t>
            </a:r>
            <a:r>
              <a:rPr lang="en-US" sz="1800" dirty="0" err="1">
                <a:latin typeface="Impact" panose="020B0806030902050204" pitchFamily="34" charset="0"/>
              </a:rPr>
              <a:t>etc</a:t>
            </a:r>
            <a:endParaRPr lang="en-US" sz="1800" dirty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Impact" panose="020B0806030902050204" pitchFamily="34" charset="0"/>
              </a:rPr>
              <a:t>	For more information on </a:t>
            </a:r>
            <a:r>
              <a:rPr lang="en-US" sz="1800" dirty="0" err="1">
                <a:latin typeface="Impact" panose="020B0806030902050204" pitchFamily="34" charset="0"/>
              </a:rPr>
              <a:t>semver</a:t>
            </a:r>
            <a:r>
              <a:rPr lang="en-US" sz="1800" dirty="0">
                <a:latin typeface="Impact" panose="020B0806030902050204" pitchFamily="34" charset="0"/>
              </a:rPr>
              <a:t> - http://semver.org/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Impact" panose="020B0806030902050204" pitchFamily="34" charset="0"/>
              </a:rPr>
              <a:t>Hotfix – Hotfix-*</a:t>
            </a:r>
          </a:p>
          <a:p>
            <a:pPr marL="0" indent="0">
              <a:buNone/>
            </a:pPr>
            <a:r>
              <a:rPr lang="en-US" sz="1800" dirty="0">
                <a:latin typeface="Impact" panose="020B0806030902050204" pitchFamily="34" charset="0"/>
              </a:rPr>
              <a:t>	</a:t>
            </a:r>
            <a:r>
              <a:rPr lang="en-US" sz="1800" dirty="0" err="1">
                <a:latin typeface="Impact" panose="020B0806030902050204" pitchFamily="34" charset="0"/>
              </a:rPr>
              <a:t>Eg</a:t>
            </a:r>
            <a:r>
              <a:rPr lang="en-US" sz="1800" dirty="0">
                <a:latin typeface="Impact" panose="020B0806030902050204" pitchFamily="34" charset="0"/>
              </a:rPr>
              <a:t>:- Hotfix-v1.0.0-PLPIssue, Hotfix-1.0-JIRA-1928 </a:t>
            </a:r>
            <a:r>
              <a:rPr lang="en-US" sz="1800" dirty="0" err="1">
                <a:latin typeface="Impact" panose="020B0806030902050204" pitchFamily="34" charset="0"/>
              </a:rPr>
              <a:t>etc</a:t>
            </a:r>
            <a:endParaRPr lang="en-US" sz="18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Impact" panose="020B0806030902050204" pitchFamily="34" charset="0"/>
              </a:rPr>
              <a:t>Tag </a:t>
            </a:r>
          </a:p>
          <a:p>
            <a:pPr marL="457200" lvl="1" indent="0">
              <a:buNone/>
            </a:pPr>
            <a:r>
              <a:rPr lang="en-US" dirty="0" err="1">
                <a:latin typeface="Impact" panose="020B0806030902050204" pitchFamily="34" charset="0"/>
              </a:rPr>
              <a:t>Eg</a:t>
            </a:r>
            <a:r>
              <a:rPr lang="en-US" dirty="0">
                <a:latin typeface="Impact" panose="020B0806030902050204" pitchFamily="34" charset="0"/>
              </a:rPr>
              <a:t>:- Tag-v1.0.0 (Following </a:t>
            </a:r>
            <a:r>
              <a:rPr lang="en-US" dirty="0" err="1">
                <a:latin typeface="Impact" panose="020B0806030902050204" pitchFamily="34" charset="0"/>
              </a:rPr>
              <a:t>semver</a:t>
            </a:r>
            <a:r>
              <a:rPr lang="en-US" dirty="0">
                <a:latin typeface="Impact" panose="020B0806030902050204" pitchFamily="34" charset="0"/>
              </a:rPr>
              <a:t>), Tag-Woody </a:t>
            </a:r>
            <a:r>
              <a:rPr lang="en-US" dirty="0" err="1">
                <a:latin typeface="Impact" panose="020B0806030902050204" pitchFamily="34" charset="0"/>
              </a:rPr>
              <a:t>etc</a:t>
            </a:r>
            <a:endParaRPr lang="en-US" dirty="0">
              <a:latin typeface="Impact" panose="020B0806030902050204" pitchFamily="34" charset="0"/>
            </a:endParaRPr>
          </a:p>
          <a:p>
            <a:endParaRPr lang="en-US" sz="1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Novice </a:t>
            </a:r>
            <a:r>
              <a:rPr lang="en-US" dirty="0" err="1" smtClean="0">
                <a:latin typeface="Impact" panose="020B0806030902050204" pitchFamily="34" charset="0"/>
              </a:rPr>
              <a:t>gitians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 </a:t>
            </a:r>
            <a:r>
              <a:rPr lang="en-US" sz="2100" dirty="0" smtClean="0">
                <a:latin typeface="Impact" panose="020B0806030902050204" pitchFamily="34" charset="0"/>
              </a:rPr>
              <a:t>Eclipse – </a:t>
            </a:r>
            <a:r>
              <a:rPr lang="en-US" sz="2100" dirty="0" err="1" smtClean="0">
                <a:latin typeface="Impact" panose="020B0806030902050204" pitchFamily="34" charset="0"/>
              </a:rPr>
              <a:t>Egit</a:t>
            </a:r>
            <a:r>
              <a:rPr lang="en-US" sz="2100" dirty="0" smtClean="0">
                <a:latin typeface="Impact" panose="020B0806030902050204" pitchFamily="34" charset="0"/>
              </a:rPr>
              <a:t> plugin</a:t>
            </a:r>
            <a:endParaRPr lang="en-US" sz="21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 </a:t>
            </a:r>
            <a:r>
              <a:rPr lang="en-US" sz="2100" dirty="0" err="1">
                <a:latin typeface="Impact" panose="020B0806030902050204" pitchFamily="34" charset="0"/>
              </a:rPr>
              <a:t>Atlassian</a:t>
            </a:r>
            <a:r>
              <a:rPr lang="en-US" sz="2100" dirty="0">
                <a:latin typeface="Impact" panose="020B0806030902050204" pitchFamily="34" charset="0"/>
              </a:rPr>
              <a:t> </a:t>
            </a:r>
            <a:r>
              <a:rPr lang="en-US" sz="2100" dirty="0" err="1">
                <a:latin typeface="Impact" panose="020B0806030902050204" pitchFamily="34" charset="0"/>
              </a:rPr>
              <a:t>SourceTree</a:t>
            </a:r>
            <a:endParaRPr lang="en-US" sz="21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Tortoise GIT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Impact" panose="020B0806030902050204" pitchFamily="34" charset="0"/>
              </a:rPr>
              <a:t>Git</a:t>
            </a:r>
            <a:r>
              <a:rPr lang="en-US" sz="2100" dirty="0">
                <a:latin typeface="Impact" panose="020B0806030902050204" pitchFamily="34" charset="0"/>
              </a:rPr>
              <a:t> Extensions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Impact" panose="020B0806030902050204" pitchFamily="34" charset="0"/>
              </a:rPr>
              <a:t>GitEye</a:t>
            </a:r>
            <a:endParaRPr lang="en-US" sz="21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Eclipse – </a:t>
            </a:r>
            <a:r>
              <a:rPr lang="en-US" dirty="0" err="1" smtClean="0">
                <a:latin typeface="Impact" panose="020B0806030902050204" pitchFamily="34" charset="0"/>
              </a:rPr>
              <a:t>Egit</a:t>
            </a:r>
            <a:r>
              <a:rPr lang="en-US" dirty="0" smtClean="0">
                <a:latin typeface="Impact" panose="020B0806030902050204" pitchFamily="34" charset="0"/>
              </a:rPr>
              <a:t> </a:t>
            </a:r>
            <a:br>
              <a:rPr lang="en-US" dirty="0" smtClean="0">
                <a:latin typeface="Impact" panose="020B0806030902050204" pitchFamily="34" charset="0"/>
              </a:rPr>
            </a:br>
            <a:r>
              <a:rPr lang="en-US" dirty="0" smtClean="0">
                <a:latin typeface="Impact" panose="020B0806030902050204" pitchFamily="34" charset="0"/>
              </a:rPr>
              <a:t>First Steps - Configuration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0" t="-4482" r="-720" b="9510"/>
          <a:stretch/>
        </p:blipFill>
        <p:spPr>
          <a:xfrm>
            <a:off x="3682002" y="1737360"/>
            <a:ext cx="8218077" cy="438807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 Add user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Add Email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Impact" panose="020B0806030902050204" pitchFamily="34" charset="0"/>
            </a:endParaRPr>
          </a:p>
          <a:p>
            <a:r>
              <a:rPr lang="en-US" sz="2100" dirty="0">
                <a:latin typeface="Impact" panose="020B0806030902050204" pitchFamily="34" charset="0"/>
              </a:rPr>
              <a:t>Window </a:t>
            </a:r>
            <a:r>
              <a:rPr lang="en-US" sz="2100" dirty="0">
                <a:latin typeface="Impact" panose="020B0806030902050204" pitchFamily="34" charset="0"/>
                <a:sym typeface="Wingdings" panose="05000000000000000000" pitchFamily="2" charset="2"/>
              </a:rPr>
              <a:t> Preference</a:t>
            </a:r>
          </a:p>
          <a:p>
            <a:r>
              <a:rPr lang="en-US" sz="2100" dirty="0">
                <a:latin typeface="Impact" panose="020B080603090205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Team</a:t>
            </a:r>
            <a:endParaRPr lang="en-US" sz="2100" dirty="0">
              <a:latin typeface="Impact" panose="020B0806030902050204" pitchFamily="34" charset="0"/>
              <a:sym typeface="Wingdings" panose="05000000000000000000" pitchFamily="2" charset="2"/>
            </a:endParaRPr>
          </a:p>
          <a:p>
            <a:r>
              <a:rPr lang="en-US" sz="2100" dirty="0">
                <a:latin typeface="Impact" panose="020B080603090205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 err="1" smtClean="0">
                <a:latin typeface="Impact" panose="020B0806030902050204" pitchFamily="34" charset="0"/>
                <a:sym typeface="Wingdings" panose="05000000000000000000" pitchFamily="2" charset="2"/>
              </a:rPr>
              <a:t>Git</a:t>
            </a:r>
            <a:endParaRPr lang="en-US" sz="2100" dirty="0" smtClean="0">
              <a:latin typeface="Impact" panose="020B0806030902050204" pitchFamily="34" charset="0"/>
              <a:sym typeface="Wingdings" panose="05000000000000000000" pitchFamily="2" charset="2"/>
            </a:endParaRPr>
          </a:p>
          <a:p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 Configuration</a:t>
            </a:r>
            <a:endParaRPr lang="en-US" sz="2100" dirty="0">
              <a:latin typeface="Impact" panose="020B0806030902050204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Impact" panose="020B0806030902050204" pitchFamily="34" charset="0"/>
            </a:endParaRPr>
          </a:p>
          <a:p>
            <a:pPr marL="0" indent="0">
              <a:buNone/>
            </a:pPr>
            <a:endParaRPr lang="en-US" sz="21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– SSH Keys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 Generate SSH Key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100" dirty="0">
                <a:latin typeface="Impact" panose="020B0806030902050204" pitchFamily="34" charset="0"/>
              </a:rPr>
              <a:t>Window </a:t>
            </a:r>
            <a:r>
              <a:rPr lang="en-US" sz="2100" dirty="0">
                <a:latin typeface="Impact" panose="020B0806030902050204" pitchFamily="34" charset="0"/>
                <a:sym typeface="Wingdings" panose="05000000000000000000" pitchFamily="2" charset="2"/>
              </a:rPr>
              <a:t> Preference</a:t>
            </a:r>
          </a:p>
          <a:p>
            <a:r>
              <a:rPr lang="en-US" sz="2100" dirty="0">
                <a:latin typeface="Impact" panose="020B0806030902050204" pitchFamily="34" charset="0"/>
                <a:sym typeface="Wingdings" panose="05000000000000000000" pitchFamily="2" charset="2"/>
              </a:rPr>
              <a:t> Network Connections</a:t>
            </a:r>
          </a:p>
          <a:p>
            <a:r>
              <a:rPr lang="en-US" sz="2100" dirty="0">
                <a:latin typeface="Impact" panose="020B0806030902050204" pitchFamily="34" charset="0"/>
                <a:sym typeface="Wingdings" panose="05000000000000000000" pitchFamily="2" charset="2"/>
              </a:rPr>
              <a:t> SSH2</a:t>
            </a:r>
            <a:endParaRPr lang="en-US" sz="2100" dirty="0"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6030"/>
          <a:stretch/>
        </p:blipFill>
        <p:spPr>
          <a:xfrm>
            <a:off x="3891968" y="1845734"/>
            <a:ext cx="7529039" cy="3977770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10135674" y="4649273"/>
            <a:ext cx="1635616" cy="1045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private key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10089321" y="2636883"/>
            <a:ext cx="1926668" cy="1197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this key to </a:t>
            </a:r>
            <a:r>
              <a:rPr lang="en-US" dirty="0" err="1" smtClean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- Clone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Clone a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</a:rPr>
              <a:t>Perspective - </a:t>
            </a:r>
            <a:r>
              <a:rPr lang="en-US" sz="2100" dirty="0" err="1" smtClean="0">
                <a:latin typeface="Impact" panose="020B0806030902050204" pitchFamily="34" charset="0"/>
              </a:rPr>
              <a:t>Git</a:t>
            </a:r>
            <a:endParaRPr lang="en-US" sz="2100" dirty="0" smtClean="0"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9199"/>
          <a:stretch/>
        </p:blipFill>
        <p:spPr>
          <a:xfrm>
            <a:off x="3376813" y="1845734"/>
            <a:ext cx="8394493" cy="428544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803820" y="2253803"/>
            <a:ext cx="257577" cy="28333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What</a:t>
            </a:r>
            <a:r>
              <a:rPr lang="en-US" dirty="0" smtClean="0"/>
              <a:t> </a:t>
            </a:r>
            <a:r>
              <a:rPr lang="en-US" dirty="0">
                <a:latin typeface="Impact" panose="020B0806030902050204" pitchFamily="34" charset="0"/>
              </a:rPr>
              <a:t>is VCS?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Mechanism to keep track your files and folders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Collaborate your work with fellow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Track of who did what and when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Backup</a:t>
            </a:r>
          </a:p>
          <a:p>
            <a:pPr marL="201168" lvl="1" indent="0">
              <a:buNone/>
            </a:pPr>
            <a:endParaRPr lang="en-US" dirty="0" smtClean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dirty="0" smtClean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dirty="0" smtClean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Impact" panose="020B0806030902050204" pitchFamily="34" charset="0"/>
            </a:endParaRPr>
          </a:p>
          <a:p>
            <a:pPr marL="0" indent="0">
              <a:buNone/>
            </a:pP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- Commit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 smtClean="0">
                <a:latin typeface="Impact" panose="020B0806030902050204" pitchFamily="34" charset="0"/>
              </a:rPr>
              <a:t>Commit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3101" b="12192"/>
          <a:stretch/>
        </p:blipFill>
        <p:spPr>
          <a:xfrm>
            <a:off x="2333625" y="1737360"/>
            <a:ext cx="4304335" cy="4530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122" r="19942" b="13424"/>
          <a:stretch/>
        </p:blipFill>
        <p:spPr>
          <a:xfrm>
            <a:off x="6915954" y="1775413"/>
            <a:ext cx="5070816" cy="44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– History (log)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 smtClean="0">
                <a:latin typeface="Impact" panose="020B0806030902050204" pitchFamily="34" charset="0"/>
              </a:rPr>
              <a:t>Show in History – Commit history in History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8" t="25660" b="8670"/>
          <a:stretch/>
        </p:blipFill>
        <p:spPr>
          <a:xfrm>
            <a:off x="2524260" y="2835024"/>
            <a:ext cx="9013919" cy="33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– Switching Branches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 smtClean="0">
                <a:latin typeface="Impact" panose="020B0806030902050204" pitchFamily="34" charset="0"/>
              </a:rPr>
              <a:t>Switch To</a:t>
            </a:r>
          </a:p>
          <a:p>
            <a:pPr marL="0" indent="0">
              <a:buNone/>
            </a:pPr>
            <a:endParaRPr lang="en-US" sz="2100" dirty="0" smtClean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1345" b="18274"/>
          <a:stretch/>
        </p:blipFill>
        <p:spPr>
          <a:xfrm>
            <a:off x="4797856" y="1845734"/>
            <a:ext cx="5676110" cy="44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– Push to remote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 smtClean="0">
                <a:latin typeface="Impact" panose="020B0806030902050204" pitchFamily="34" charset="0"/>
              </a:rPr>
              <a:t>Remote </a:t>
            </a: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 Push</a:t>
            </a:r>
            <a:endParaRPr lang="en-US" sz="2100" dirty="0" smtClean="0">
              <a:latin typeface="Impact" panose="020B0806030902050204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444" r="20738" b="6409"/>
          <a:stretch/>
        </p:blipFill>
        <p:spPr>
          <a:xfrm>
            <a:off x="5191932" y="1845734"/>
            <a:ext cx="4718979" cy="43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– Pull from remote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 smtClean="0">
                <a:latin typeface="Impact" panose="020B0806030902050204" pitchFamily="34" charset="0"/>
              </a:rPr>
              <a:t>Pull</a:t>
            </a:r>
          </a:p>
          <a:p>
            <a:pPr marL="0" indent="0">
              <a:buNone/>
            </a:pPr>
            <a:endParaRPr lang="en-US" sz="2100" dirty="0" smtClean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54" r="41821" b="13824"/>
          <a:stretch/>
        </p:blipFill>
        <p:spPr>
          <a:xfrm>
            <a:off x="5517398" y="1845735"/>
            <a:ext cx="4530432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– Fetch from remote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 smtClean="0">
                <a:latin typeface="Impact" panose="020B0806030902050204" pitchFamily="34" charset="0"/>
              </a:rPr>
              <a:t>Fetch from Upstream</a:t>
            </a:r>
          </a:p>
          <a:p>
            <a:pPr marL="0" indent="0">
              <a:buNone/>
            </a:pPr>
            <a:endParaRPr lang="en-US" sz="2100" dirty="0" smtClean="0"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39" r="45633" b="13188"/>
          <a:stretch/>
        </p:blipFill>
        <p:spPr>
          <a:xfrm>
            <a:off x="5982345" y="1845734"/>
            <a:ext cx="4666512" cy="45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– Merge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 smtClean="0">
                <a:latin typeface="Impact" panose="020B0806030902050204" pitchFamily="34" charset="0"/>
              </a:rPr>
              <a:t>Merge</a:t>
            </a:r>
          </a:p>
          <a:p>
            <a:pPr marL="0" indent="0">
              <a:buNone/>
            </a:pPr>
            <a:endParaRPr lang="en-US" sz="2100" dirty="0" smtClean="0">
              <a:latin typeface="Impact" panose="020B0806030902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250" r="23715" b="11918"/>
          <a:stretch/>
        </p:blipFill>
        <p:spPr>
          <a:xfrm>
            <a:off x="5486399" y="1936285"/>
            <a:ext cx="4898993" cy="40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First Steps – Merge Conflicts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 smtClean="0">
                <a:latin typeface="Impact" panose="020B0806030902050204" pitchFamily="34" charset="0"/>
              </a:rPr>
              <a:t>Merge Tool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</a:rPr>
              <a:t>(Will show only file</a:t>
            </a:r>
          </a:p>
          <a:p>
            <a:pPr marL="0" indent="0">
              <a:buNone/>
            </a:pPr>
            <a:r>
              <a:rPr lang="en-US" sz="2100" dirty="0" smtClean="0">
                <a:latin typeface="Impact" panose="020B0806030902050204" pitchFamily="34" charset="0"/>
              </a:rPr>
              <a:t>Which have conflicts)</a:t>
            </a:r>
          </a:p>
          <a:p>
            <a:pPr marL="0" indent="0">
              <a:buNone/>
            </a:pPr>
            <a:endParaRPr lang="en-US" sz="2100" dirty="0" smtClean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42" t="9269" r="31458" b="14671"/>
          <a:stretch/>
        </p:blipFill>
        <p:spPr>
          <a:xfrm>
            <a:off x="4076055" y="1737360"/>
            <a:ext cx="7683319" cy="48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Impact" panose="020B0806030902050204" pitchFamily="34" charset="0"/>
              </a:rPr>
              <a:t>Git</a:t>
            </a:r>
            <a:r>
              <a:rPr lang="en-US" dirty="0">
                <a:latin typeface="Impact" panose="020B0806030902050204" pitchFamily="34" charset="0"/>
              </a:rPr>
              <a:t> Staging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24" y="1861344"/>
            <a:ext cx="8938112" cy="43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Impact" panose="020B0806030902050204" pitchFamily="34" charset="0"/>
              </a:rPr>
              <a:t>GitLab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Impact" panose="020B0806030902050204" pitchFamily="34" charset="0"/>
              </a:rPr>
              <a:t>Opensource</a:t>
            </a:r>
            <a:r>
              <a:rPr lang="en-US" sz="2100" dirty="0">
                <a:latin typeface="Impact" panose="020B0806030902050204" pitchFamily="34" charset="0"/>
              </a:rPr>
              <a:t> </a:t>
            </a:r>
            <a:r>
              <a:rPr lang="en-US" sz="2100" dirty="0" err="1">
                <a:latin typeface="Impact" panose="020B0806030902050204" pitchFamily="34" charset="0"/>
              </a:rPr>
              <a:t>Git</a:t>
            </a:r>
            <a:r>
              <a:rPr lang="en-US" sz="2100" dirty="0">
                <a:latin typeface="Impact" panose="020B0806030902050204" pitchFamily="34" charset="0"/>
              </a:rPr>
              <a:t> </a:t>
            </a:r>
            <a:r>
              <a:rPr lang="en-US" sz="2100" dirty="0" smtClean="0">
                <a:latin typeface="Impact" panose="020B0806030902050204" pitchFamily="34" charset="0"/>
              </a:rPr>
              <a:t>dashboard </a:t>
            </a:r>
            <a:r>
              <a:rPr lang="en-US" sz="2100" dirty="0">
                <a:latin typeface="Impact" panose="020B0806030902050204" pitchFamily="34" charset="0"/>
              </a:rPr>
              <a:t>like </a:t>
            </a:r>
            <a:r>
              <a:rPr lang="en-US" sz="2100" dirty="0" err="1">
                <a:latin typeface="Impact" panose="020B0806030902050204" pitchFamily="34" charset="0"/>
              </a:rPr>
              <a:t>GitHub</a:t>
            </a:r>
            <a:endParaRPr lang="en-US" sz="21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Activity Stream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File browser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Integrated wiki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Powerful Code review workflow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Issue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Code snippets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Web hooks (For CI integrations)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44" y="1845734"/>
            <a:ext cx="10058400" cy="4023360"/>
          </a:xfrm>
        </p:spPr>
        <p:txBody>
          <a:bodyPr numCol="2" spcCol="914400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CVCS (Subversion, CVS)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Impact" panose="020B0806030902050204" pitchFamily="34" charset="0"/>
              </a:rPr>
              <a:t>Server is the only master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Impact" panose="020B0806030902050204" pitchFamily="34" charset="0"/>
              </a:rPr>
              <a:t>All commits goes to server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sz="1600" dirty="0" smtClean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sz="1600" dirty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sz="1600" dirty="0" smtClean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sz="1600" dirty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sz="1600" dirty="0" smtClean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sz="1600" dirty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sz="1600" dirty="0" smtClean="0">
              <a:latin typeface="Impact" panose="020B0806030902050204" pitchFamily="34" charset="0"/>
            </a:endParaRPr>
          </a:p>
          <a:p>
            <a:pPr marL="201168" lvl="1" indent="0">
              <a:buNone/>
            </a:pPr>
            <a:endParaRPr lang="en-US" sz="1600" dirty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DVCS (</a:t>
            </a:r>
            <a:r>
              <a:rPr lang="en-US" dirty="0" err="1">
                <a:latin typeface="Impact" panose="020B0806030902050204" pitchFamily="34" charset="0"/>
              </a:rPr>
              <a:t>Git</a:t>
            </a:r>
            <a:r>
              <a:rPr lang="en-US" dirty="0">
                <a:latin typeface="Impact" panose="020B0806030902050204" pitchFamily="34" charset="0"/>
              </a:rPr>
              <a:t>, Mercurial)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You too are a master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Commits goes locally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Work without even connecting to network</a:t>
            </a:r>
          </a:p>
          <a:p>
            <a:pPr marL="201168" lvl="1" indent="0">
              <a:buNone/>
            </a:pPr>
            <a:endParaRPr lang="en-US" sz="1600" dirty="0">
              <a:latin typeface="Impact" panose="020B0806030902050204" pitchFamily="34" charset="0"/>
            </a:endParaRPr>
          </a:p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451292" y="3995223"/>
            <a:ext cx="787791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>
            <a:off x="1280157" y="4157003"/>
            <a:ext cx="773723" cy="59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200000">
            <a:off x="2458326" y="5275226"/>
            <a:ext cx="773723" cy="59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636495" y="4157002"/>
            <a:ext cx="773724" cy="59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2458326" y="3032169"/>
            <a:ext cx="773723" cy="59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7091286" y="5196149"/>
            <a:ext cx="787791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7132320" y="3327590"/>
            <a:ext cx="548640" cy="529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027939" y="3759521"/>
            <a:ext cx="548640" cy="529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479299" y="4644711"/>
            <a:ext cx="548640" cy="529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475155" y="5183785"/>
            <a:ext cx="548640" cy="529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4"/>
            <a:endCxn id="10" idx="1"/>
          </p:cNvCxnSpPr>
          <p:nvPr/>
        </p:nvCxnSpPr>
        <p:spPr>
          <a:xfrm>
            <a:off x="7406640" y="3857414"/>
            <a:ext cx="78542" cy="13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7680960" y="3592502"/>
            <a:ext cx="878685" cy="11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1"/>
          </p:cNvCxnSpPr>
          <p:nvPr/>
        </p:nvCxnSpPr>
        <p:spPr>
          <a:xfrm>
            <a:off x="7680960" y="3592502"/>
            <a:ext cx="2874541" cy="166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6"/>
            <a:endCxn id="11" idx="6"/>
          </p:cNvCxnSpPr>
          <p:nvPr/>
        </p:nvCxnSpPr>
        <p:spPr>
          <a:xfrm flipH="1" flipV="1">
            <a:off x="7680960" y="3592502"/>
            <a:ext cx="1895619" cy="43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</p:cNvCxnSpPr>
          <p:nvPr/>
        </p:nvCxnSpPr>
        <p:spPr>
          <a:xfrm flipH="1">
            <a:off x="7485181" y="4722302"/>
            <a:ext cx="1074464" cy="4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10" idx="1"/>
          </p:cNvCxnSpPr>
          <p:nvPr/>
        </p:nvCxnSpPr>
        <p:spPr>
          <a:xfrm flipH="1">
            <a:off x="7485182" y="3837112"/>
            <a:ext cx="1623103" cy="135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1"/>
            <a:endCxn id="10" idx="1"/>
          </p:cNvCxnSpPr>
          <p:nvPr/>
        </p:nvCxnSpPr>
        <p:spPr>
          <a:xfrm flipH="1" flipV="1">
            <a:off x="7485182" y="5196149"/>
            <a:ext cx="3070319" cy="6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6"/>
            <a:endCxn id="14" idx="1"/>
          </p:cNvCxnSpPr>
          <p:nvPr/>
        </p:nvCxnSpPr>
        <p:spPr>
          <a:xfrm>
            <a:off x="9576579" y="4024433"/>
            <a:ext cx="978922" cy="123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6"/>
            <a:endCxn id="14" idx="1"/>
          </p:cNvCxnSpPr>
          <p:nvPr/>
        </p:nvCxnSpPr>
        <p:spPr>
          <a:xfrm>
            <a:off x="9027939" y="4909623"/>
            <a:ext cx="1527562" cy="35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Workflow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Clone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Create branch with your feature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Write code, Commit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Push branch to </a:t>
            </a:r>
            <a:r>
              <a:rPr lang="en-US" sz="2100" dirty="0" err="1">
                <a:latin typeface="Impact" panose="020B0806030902050204" pitchFamily="34" charset="0"/>
              </a:rPr>
              <a:t>GitLab</a:t>
            </a:r>
            <a:endParaRPr lang="en-US" sz="21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Review code on commit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Create a merge request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Your team lead will review the code &amp; merge it to the main branch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Impact" panose="020B0806030902050204" pitchFamily="34" charset="0"/>
              </a:rPr>
              <a:t>Git</a:t>
            </a:r>
            <a:r>
              <a:rPr lang="en-US" dirty="0" smtClean="0">
                <a:latin typeface="Impact" panose="020B0806030902050204" pitchFamily="34" charset="0"/>
              </a:rPr>
              <a:t> Lab – First Steps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 smtClean="0">
                <a:latin typeface="Impact" panose="020B0806030902050204" pitchFamily="34" charset="0"/>
              </a:rPr>
              <a:t>Create </a:t>
            </a:r>
            <a:r>
              <a:rPr lang="en-US" sz="2100" dirty="0" smtClean="0">
                <a:latin typeface="Impact" panose="020B0806030902050204" pitchFamily="34" charset="0"/>
              </a:rPr>
              <a:t>a New User</a:t>
            </a:r>
          </a:p>
          <a:p>
            <a:r>
              <a:rPr lang="en-US" sz="2100" dirty="0" smtClean="0">
                <a:latin typeface="Impact" panose="020B0806030902050204" pitchFamily="34" charset="0"/>
              </a:rPr>
              <a:t>Activate account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615"/>
          <a:stretch/>
        </p:blipFill>
        <p:spPr>
          <a:xfrm>
            <a:off x="3627007" y="2603715"/>
            <a:ext cx="8206527" cy="38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Impact" panose="020B0806030902050204" pitchFamily="34" charset="0"/>
              </a:rPr>
              <a:t>Git</a:t>
            </a:r>
            <a:r>
              <a:rPr lang="en-US" dirty="0">
                <a:latin typeface="Impact" panose="020B0806030902050204" pitchFamily="34" charset="0"/>
              </a:rPr>
              <a:t> Lab – First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latin typeface="Impact" panose="020B0806030902050204" pitchFamily="34" charset="0"/>
              </a:rPr>
              <a:t>Add SSH Key</a:t>
            </a:r>
          </a:p>
          <a:p>
            <a:r>
              <a:rPr lang="en-US" sz="2100" dirty="0" smtClean="0">
                <a:latin typeface="Impact" panose="020B0806030902050204" pitchFamily="34" charset="0"/>
              </a:rPr>
              <a:t>Profile </a:t>
            </a:r>
            <a:r>
              <a:rPr lang="en-US" sz="2100" dirty="0" smtClean="0">
                <a:latin typeface="Impact" panose="020B0806030902050204" pitchFamily="34" charset="0"/>
                <a:sym typeface="Wingdings" panose="05000000000000000000" pitchFamily="2" charset="2"/>
              </a:rPr>
              <a:t> SSH Key</a:t>
            </a:r>
            <a:endParaRPr lang="en-US" sz="2100" dirty="0">
              <a:latin typeface="Impact" panose="020B080603090205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48689"/>
            <a:ext cx="10429067" cy="34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First Steps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Impact" panose="020B0806030902050204" pitchFamily="34" charset="0"/>
              </a:rPr>
              <a:t>Add SSH Key to your account</a:t>
            </a:r>
            <a:endParaRPr lang="en-US" sz="2100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60" b="14513"/>
          <a:stretch/>
        </p:blipFill>
        <p:spPr>
          <a:xfrm>
            <a:off x="2938061" y="2557220"/>
            <a:ext cx="8916906" cy="37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Dashboard – Activity Stream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latin typeface="Impact" panose="020B0806030902050204" pitchFamily="34" charset="0"/>
              </a:rPr>
              <a:t>Activities on project</a:t>
            </a:r>
          </a:p>
          <a:p>
            <a:endParaRPr lang="en-US" sz="2100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68" y="2355904"/>
            <a:ext cx="922831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File Browser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66258"/>
            <a:ext cx="10058400" cy="33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Wiki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33737"/>
            <a:ext cx="10058400" cy="30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Merge Request &amp; Code Review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1980370"/>
            <a:ext cx="4048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Merge requests from branches which are cloned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Impact" panose="020B0806030902050204" pitchFamily="34" charset="0"/>
              </a:rPr>
              <a:t>Eg</a:t>
            </a:r>
            <a:r>
              <a:rPr lang="en-US" dirty="0">
                <a:latin typeface="Impact" panose="020B0806030902050204" pitchFamily="34" charset="0"/>
              </a:rPr>
              <a:t>:- Merge request </a:t>
            </a:r>
            <a:r>
              <a:rPr lang="en-US" dirty="0" smtClean="0">
                <a:latin typeface="Impact" panose="020B0806030902050204" pitchFamily="34" charset="0"/>
              </a:rPr>
              <a:t>from development branch</a:t>
            </a:r>
            <a:endParaRPr lang="en-US" dirty="0">
              <a:latin typeface="Impact" panose="020B080603090205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Discuss merge requests. Side by side diff is available for 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Suggest/Accept/Reject changes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Once click merge is available from frontend itself if branch is fast-forward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Emails on merge requests and up on completions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500" t="7821"/>
          <a:stretch/>
        </p:blipFill>
        <p:spPr>
          <a:xfrm>
            <a:off x="6558666" y="1737360"/>
            <a:ext cx="4476127" cy="2041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287" r="6459"/>
          <a:stretch/>
        </p:blipFill>
        <p:spPr>
          <a:xfrm>
            <a:off x="6558666" y="4381111"/>
            <a:ext cx="4476127" cy="22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Issue Management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1980370"/>
            <a:ext cx="4048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Release requirements can be an issue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Discussion threads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Designs can be discussed over comments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Milestones can be added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7719"/>
          <a:stretch/>
        </p:blipFill>
        <p:spPr>
          <a:xfrm>
            <a:off x="5145437" y="2660945"/>
            <a:ext cx="6802066" cy="32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Code Snippets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5" y="4002958"/>
            <a:ext cx="6208537" cy="2263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859259"/>
            <a:ext cx="6586296" cy="21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A bit more on DVCS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Your local machine is also like a server master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No need of internet connectivity to use version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Committing changes will commit to your 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No need to bang on server for history of changes or compares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Insanely fast as most of things you do happens on local machine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Effortless creation of branches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Push code to remote (server) when you connect to network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Fetch code from remote when you connect to network to make your code sync with fellow members changes</a:t>
            </a:r>
          </a:p>
        </p:txBody>
      </p:sp>
    </p:spTree>
    <p:extLst>
      <p:ext uri="{BB962C8B-B14F-4D97-AF65-F5344CB8AC3E}">
        <p14:creationId xmlns:p14="http://schemas.microsoft.com/office/powerpoint/2010/main" val="27410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Integration - 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24"/>
          <a:stretch/>
        </p:blipFill>
        <p:spPr>
          <a:xfrm>
            <a:off x="1096963" y="2541721"/>
            <a:ext cx="10058400" cy="29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References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https://www.atlassian.com/git/tutorials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try.github.io/levels/1/challenges/1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git-scm.com/docs/gittutorial</a:t>
            </a:r>
            <a:endParaRPr lang="en-US" dirty="0" smtClean="0"/>
          </a:p>
          <a:p>
            <a:r>
              <a:rPr lang="en-US" dirty="0" smtClean="0"/>
              <a:t>Eclipse Plugin tutorial</a:t>
            </a:r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www.vogella.com/tutorials/EclipseGit/article.html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Where</a:t>
            </a:r>
            <a:r>
              <a:rPr lang="en-US" dirty="0" smtClean="0"/>
              <a:t> </a:t>
            </a:r>
            <a:r>
              <a:rPr lang="en-US" dirty="0" smtClean="0">
                <a:latin typeface="Impact" panose="020B0806030902050204" pitchFamily="34" charset="0"/>
              </a:rPr>
              <a:t>does </a:t>
            </a:r>
            <a:r>
              <a:rPr lang="en-US" dirty="0" err="1" smtClean="0">
                <a:latin typeface="Impact" panose="020B0806030902050204" pitchFamily="34" charset="0"/>
              </a:rPr>
              <a:t>Git</a:t>
            </a:r>
            <a:r>
              <a:rPr lang="en-US" dirty="0" smtClean="0">
                <a:latin typeface="Impact" panose="020B0806030902050204" pitchFamily="34" charset="0"/>
              </a:rPr>
              <a:t> comes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Created by Linus Torvalds for managing Linux kernel back in </a:t>
            </a:r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2005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Open source in nature (that’s obvious isn’t it?)</a:t>
            </a:r>
          </a:p>
        </p:txBody>
      </p:sp>
    </p:spTree>
    <p:extLst>
      <p:ext uri="{BB962C8B-B14F-4D97-AF65-F5344CB8AC3E}">
        <p14:creationId xmlns:p14="http://schemas.microsoft.com/office/powerpoint/2010/main" val="149335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Why is </a:t>
            </a:r>
            <a:r>
              <a:rPr lang="en-US" sz="4800" kern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Git</a:t>
            </a:r>
            <a:r>
              <a:rPr 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 gaining popularity</a:t>
            </a:r>
            <a:r>
              <a:rPr lang="en-US" dirty="0" smtClean="0">
                <a:latin typeface="Impact" panose="020B0806030902050204" pitchFamily="34" charset="0"/>
              </a:rPr>
              <a:t/>
            </a:r>
            <a:br>
              <a:rPr lang="en-US" dirty="0" smtClean="0">
                <a:latin typeface="Impact" panose="020B080603090205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Designed for speed and </a:t>
            </a:r>
            <a:r>
              <a:rPr lang="en-US" dirty="0" smtClean="0">
                <a:latin typeface="Impact" panose="020B0806030902050204" pitchFamily="34" charset="0"/>
              </a:rPr>
              <a:t>efficiency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Insanely fast because of distribute local nature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Local nature makes creating branch process effortless</a:t>
            </a:r>
            <a:endParaRPr lang="en-US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Much better that competing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Your best friend against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Accidental deletes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Remembering what is changed, when and 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Impact" panose="020B0806030902050204" pitchFamily="34" charset="0"/>
              </a:rPr>
              <a:t>Hard drive blow </a:t>
            </a:r>
            <a:r>
              <a:rPr lang="en-US" dirty="0" smtClean="0">
                <a:latin typeface="Impact" panose="020B0806030902050204" pitchFamily="34" charset="0"/>
              </a:rPr>
              <a:t>ups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Impact" panose="020B0806030902050204" pitchFamily="34" charset="0"/>
              </a:rPr>
              <a:t>The local nature of </a:t>
            </a:r>
            <a:r>
              <a:rPr lang="en-US" altLang="en-US" sz="2000" dirty="0" err="1">
                <a:latin typeface="Impact" panose="020B0806030902050204" pitchFamily="34" charset="0"/>
              </a:rPr>
              <a:t>Git</a:t>
            </a:r>
            <a:r>
              <a:rPr lang="en-US" altLang="en-US" sz="2000" dirty="0">
                <a:latin typeface="Impact" panose="020B0806030902050204" pitchFamily="34" charset="0"/>
              </a:rPr>
              <a:t> makes it possible to coalesce a series of changes (local commits) into a single commit on the remote branch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Impact" panose="020B080603090205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Directory structure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2066925"/>
            <a:ext cx="6515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1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GIT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Obtain (</a:t>
            </a:r>
            <a:r>
              <a:rPr lang="en-US" dirty="0" err="1" smtClean="0">
                <a:latin typeface="Impact" panose="020B0806030902050204" pitchFamily="34" charset="0"/>
              </a:rPr>
              <a:t>a.k.a</a:t>
            </a:r>
            <a:r>
              <a:rPr lang="en-US" dirty="0">
                <a:latin typeface="Impact" panose="020B0806030902050204" pitchFamily="34" charset="0"/>
              </a:rPr>
              <a:t> </a:t>
            </a:r>
            <a:r>
              <a:rPr lang="en-US" dirty="0" smtClean="0">
                <a:latin typeface="Impact" panose="020B0806030902050204" pitchFamily="34" charset="0"/>
              </a:rPr>
              <a:t>CLONE) a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 smtClean="0">
                <a:latin typeface="Impact" panose="020B0806030902050204" pitchFamily="34" charset="0"/>
              </a:rPr>
              <a:t>Either </a:t>
            </a:r>
            <a:r>
              <a:rPr lang="en-US" altLang="en-US" sz="1900" dirty="0">
                <a:latin typeface="Impact" panose="020B0806030902050204" pitchFamily="34" charset="0"/>
              </a:rPr>
              <a:t>via </a:t>
            </a:r>
            <a:r>
              <a:rPr lang="en-US" altLang="en-US" sz="19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900" dirty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900" dirty="0" err="1">
                <a:latin typeface="Impact" panose="020B0806030902050204" pitchFamily="34" charset="0"/>
                <a:sym typeface="Consolas" panose="020B0609020204030204" pitchFamily="49" charset="0"/>
              </a:rPr>
              <a:t>init</a:t>
            </a:r>
            <a:r>
              <a:rPr lang="en-US" altLang="en-US" sz="1900" dirty="0">
                <a:latin typeface="Impact" panose="020B0806030902050204" pitchFamily="34" charset="0"/>
              </a:rPr>
              <a:t>, or </a:t>
            </a:r>
            <a:r>
              <a:rPr lang="en-US" altLang="en-US" sz="19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900" dirty="0">
                <a:latin typeface="Impact" panose="020B0806030902050204" pitchFamily="34" charset="0"/>
                <a:sym typeface="Consolas" panose="020B0609020204030204" pitchFamily="49" charset="0"/>
              </a:rPr>
              <a:t> clone, </a:t>
            </a:r>
            <a:r>
              <a:rPr lang="en-US" altLang="en-US" sz="1900" dirty="0">
                <a:latin typeface="Impact" panose="020B0806030902050204" pitchFamily="34" charset="0"/>
              </a:rPr>
              <a:t>or if you already have the repo, </a:t>
            </a:r>
            <a:r>
              <a:rPr lang="en-US" altLang="en-US" sz="1900" dirty="0">
                <a:latin typeface="Impact" panose="020B0806030902050204" pitchFamily="34" charset="0"/>
                <a:sym typeface="Consolas" panose="020B0609020204030204" pitchFamily="49" charset="0"/>
              </a:rPr>
              <a:t>pull</a:t>
            </a:r>
            <a:r>
              <a:rPr lang="en-US" altLang="en-US" sz="1900" dirty="0">
                <a:latin typeface="Impact" panose="020B0806030902050204" pitchFamily="34" charset="0"/>
              </a:rPr>
              <a:t> changes!</a:t>
            </a:r>
            <a:endParaRPr lang="en-US" sz="19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Make some edits</a:t>
            </a:r>
          </a:p>
          <a:p>
            <a:pPr lvl="2"/>
            <a:r>
              <a:rPr lang="en-US" altLang="en-US" sz="1900" dirty="0">
                <a:latin typeface="Impact" panose="020B0806030902050204" pitchFamily="34" charset="0"/>
              </a:rPr>
              <a:t>Use your favorite text editor or source code IDE</a:t>
            </a:r>
          </a:p>
          <a:p>
            <a:pPr lvl="3"/>
            <a:r>
              <a:rPr lang="en-US" altLang="en-US" sz="1900" dirty="0">
                <a:latin typeface="Impact" panose="020B0806030902050204" pitchFamily="34" charset="0"/>
              </a:rPr>
              <a:t>Most IDEs have </a:t>
            </a:r>
            <a:r>
              <a:rPr lang="en-US" altLang="en-US" sz="1900" dirty="0" err="1">
                <a:latin typeface="Impact" panose="020B0806030902050204" pitchFamily="34" charset="0"/>
              </a:rPr>
              <a:t>Git</a:t>
            </a:r>
            <a:r>
              <a:rPr lang="en-US" altLang="en-US" sz="1900" dirty="0">
                <a:latin typeface="Impact" panose="020B0806030902050204" pitchFamily="34" charset="0"/>
              </a:rPr>
              <a:t> integration, including </a:t>
            </a:r>
            <a:r>
              <a:rPr lang="en-US" altLang="en-US" sz="1900" dirty="0" err="1">
                <a:latin typeface="Impact" panose="020B0806030902050204" pitchFamily="34" charset="0"/>
              </a:rPr>
              <a:t>NetBeans</a:t>
            </a:r>
            <a:endParaRPr lang="en-US" altLang="en-US" sz="1900" dirty="0">
              <a:latin typeface="Impact" panose="020B0806030902050204" pitchFamily="34" charset="0"/>
            </a:endParaRPr>
          </a:p>
          <a:p>
            <a:pPr lvl="2"/>
            <a:r>
              <a:rPr lang="en-US" altLang="en-US" sz="1900" dirty="0" err="1">
                <a:latin typeface="Impact" panose="020B0806030902050204" pitchFamily="34" charset="0"/>
              </a:rPr>
              <a:t>git</a:t>
            </a:r>
            <a:r>
              <a:rPr lang="en-US" altLang="en-US" sz="1900" dirty="0">
                <a:latin typeface="Impact" panose="020B0806030902050204" pitchFamily="34" charset="0"/>
              </a:rPr>
              <a:t> tracks changes to binary files too: images, pdf, etc.</a:t>
            </a:r>
          </a:p>
          <a:p>
            <a:pPr lvl="3"/>
            <a:r>
              <a:rPr lang="en-US" altLang="en-US" sz="1900" dirty="0">
                <a:latin typeface="Impact" panose="020B0806030902050204" pitchFamily="34" charset="0"/>
              </a:rPr>
              <a:t>Less useful though, than text-based files</a:t>
            </a:r>
            <a:endParaRPr lang="en-US" sz="19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Stage your changes</a:t>
            </a:r>
          </a:p>
          <a:p>
            <a:pPr lvl="1"/>
            <a:r>
              <a:rPr lang="en-US" altLang="en-US" sz="1900" dirty="0">
                <a:latin typeface="Impact" panose="020B0806030902050204" pitchFamily="34" charset="0"/>
              </a:rPr>
              <a:t>using </a:t>
            </a:r>
            <a:r>
              <a:rPr lang="en-US" altLang="en-US" sz="19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900" dirty="0">
                <a:latin typeface="Impact" panose="020B0806030902050204" pitchFamily="34" charset="0"/>
                <a:sym typeface="Consolas" panose="020B0609020204030204" pitchFamily="49" charset="0"/>
              </a:rPr>
              <a:t> add</a:t>
            </a:r>
            <a:r>
              <a:rPr lang="en-US" altLang="en-US" sz="1900" dirty="0">
                <a:latin typeface="Impact" panose="020B0806030902050204" pitchFamily="34" charset="0"/>
              </a:rPr>
              <a:t> </a:t>
            </a:r>
            <a:endParaRPr lang="en-US" sz="19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Impact" panose="020B0806030902050204" pitchFamily="34" charset="0"/>
              </a:rPr>
              <a:t>Commit your work</a:t>
            </a:r>
          </a:p>
          <a:p>
            <a:pPr lvl="1"/>
            <a:r>
              <a:rPr lang="en-US" altLang="en-US" sz="1900" dirty="0" err="1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900" dirty="0">
                <a:latin typeface="Impact" panose="020B0806030902050204" pitchFamily="34" charset="0"/>
                <a:sym typeface="Consolas" panose="020B0609020204030204" pitchFamily="49" charset="0"/>
              </a:rPr>
              <a:t> commit -m "Always write clear commit messages!"</a:t>
            </a:r>
            <a:endParaRPr lang="en-US" sz="1900" dirty="0">
              <a:latin typeface="Impact" panose="020B080603090205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Impact" panose="020B0806030902050204" pitchFamily="34" charset="0"/>
              </a:rPr>
              <a:t>Push work to </a:t>
            </a:r>
            <a:r>
              <a:rPr lang="en-US" sz="2100" dirty="0" smtClean="0">
                <a:latin typeface="Impact" panose="020B0806030902050204" pitchFamily="34" charset="0"/>
              </a:rPr>
              <a:t>remote</a:t>
            </a:r>
            <a:endParaRPr lang="en-US" dirty="0">
              <a:latin typeface="Impact" panose="020B080603090205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 err="1" smtClean="0">
                <a:latin typeface="Impact" panose="020B080603090205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sz="1900" dirty="0" smtClean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900" dirty="0">
                <a:latin typeface="Impact" panose="020B0806030902050204" pitchFamily="34" charset="0"/>
                <a:sym typeface="Consolas" panose="020B0609020204030204" pitchFamily="49" charset="0"/>
              </a:rPr>
              <a:t>push </a:t>
            </a:r>
            <a:r>
              <a:rPr lang="en-US" altLang="en-US" sz="1900" dirty="0" err="1">
                <a:latin typeface="Impact" panose="020B0806030902050204" pitchFamily="34" charset="0"/>
                <a:sym typeface="Consolas" panose="020B0609020204030204" pitchFamily="49" charset="0"/>
              </a:rPr>
              <a:t>remotename</a:t>
            </a:r>
            <a:r>
              <a:rPr lang="en-US" altLang="en-US" sz="1900" dirty="0">
                <a:latin typeface="Impact" panose="020B0806030902050204" pitchFamily="34" charset="0"/>
                <a:sym typeface="Consolas" panose="020B0609020204030204" pitchFamily="49" charset="0"/>
              </a:rPr>
              <a:t> </a:t>
            </a:r>
            <a:r>
              <a:rPr lang="en-US" altLang="en-US" sz="1900" dirty="0" err="1">
                <a:latin typeface="Impact" panose="020B0806030902050204" pitchFamily="34" charset="0"/>
                <a:sym typeface="Consolas" panose="020B0609020204030204" pitchFamily="49" charset="0"/>
              </a:rPr>
              <a:t>localbranch:remotebranch</a:t>
            </a:r>
            <a:endParaRPr lang="en-US" altLang="en-US" sz="1900" dirty="0">
              <a:latin typeface="Impact" panose="020B0806030902050204" pitchFamily="34" charset="0"/>
              <a:sym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Impact" panose="020B0806030902050204" pitchFamily="34" charset="0"/>
            </a:endParaRPr>
          </a:p>
          <a:p>
            <a:endParaRPr lang="en-US" sz="4800" spc="-50" dirty="0">
              <a:latin typeface="Impact" panose="020B080603090205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17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1911</Words>
  <Application>Microsoft Office PowerPoint</Application>
  <PresentationFormat>Widescreen</PresentationFormat>
  <Paragraphs>389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Droid Serif</vt:lpstr>
      <vt:lpstr>Geneva</vt:lpstr>
      <vt:lpstr>Georgia</vt:lpstr>
      <vt:lpstr>Impact</vt:lpstr>
      <vt:lpstr>Verdana</vt:lpstr>
      <vt:lpstr>Wingdings</vt:lpstr>
      <vt:lpstr>Wingdings 2</vt:lpstr>
      <vt:lpstr>Retrospect</vt:lpstr>
      <vt:lpstr>Git</vt:lpstr>
      <vt:lpstr>Agenda</vt:lpstr>
      <vt:lpstr>What is VCS?</vt:lpstr>
      <vt:lpstr>Types of VCS</vt:lpstr>
      <vt:lpstr>A bit more on DVCS</vt:lpstr>
      <vt:lpstr>Where does Git comes from?</vt:lpstr>
      <vt:lpstr>Why is Git gaining popularity </vt:lpstr>
      <vt:lpstr>Directory structure</vt:lpstr>
      <vt:lpstr>GIT Workflow</vt:lpstr>
      <vt:lpstr>GIT Workflow</vt:lpstr>
      <vt:lpstr>Git for geeks – First Steps</vt:lpstr>
      <vt:lpstr>First Steps cont</vt:lpstr>
      <vt:lpstr>First Steps cont</vt:lpstr>
      <vt:lpstr>First Steps cont</vt:lpstr>
      <vt:lpstr>First Steps cont</vt:lpstr>
      <vt:lpstr>Workflow visualization</vt:lpstr>
      <vt:lpstr>First Steps cont - Branching</vt:lpstr>
      <vt:lpstr>First Steps cont - Branching</vt:lpstr>
      <vt:lpstr>First Steps cont - Branching</vt:lpstr>
      <vt:lpstr>Branching Workflow</vt:lpstr>
      <vt:lpstr>Branching – Best Practices</vt:lpstr>
      <vt:lpstr>PowerPoint Presentation</vt:lpstr>
      <vt:lpstr>Main Branches</vt:lpstr>
      <vt:lpstr>Supporting Branches</vt:lpstr>
      <vt:lpstr>Branch Naming</vt:lpstr>
      <vt:lpstr>Novice gitians</vt:lpstr>
      <vt:lpstr>Eclipse – Egit  First Steps - Configuration</vt:lpstr>
      <vt:lpstr>First Steps – SSH Keys</vt:lpstr>
      <vt:lpstr>First Steps - Clone</vt:lpstr>
      <vt:lpstr>First Steps - Commit</vt:lpstr>
      <vt:lpstr>First Steps – History (log)</vt:lpstr>
      <vt:lpstr>First Steps – Switching Branches</vt:lpstr>
      <vt:lpstr>First Steps – Push to remote</vt:lpstr>
      <vt:lpstr>First Steps – Pull from remote</vt:lpstr>
      <vt:lpstr>First Steps – Fetch from remote</vt:lpstr>
      <vt:lpstr>First Steps – Merge</vt:lpstr>
      <vt:lpstr>First Steps – Merge Conflicts</vt:lpstr>
      <vt:lpstr>Git Staging View</vt:lpstr>
      <vt:lpstr>GitLab</vt:lpstr>
      <vt:lpstr>Workflow</vt:lpstr>
      <vt:lpstr>Git Lab – First Steps</vt:lpstr>
      <vt:lpstr>Git Lab – First Steps</vt:lpstr>
      <vt:lpstr>First Steps</vt:lpstr>
      <vt:lpstr>Dashboard – Activity Stream</vt:lpstr>
      <vt:lpstr>File Browser</vt:lpstr>
      <vt:lpstr>Wiki</vt:lpstr>
      <vt:lpstr>Merge Request &amp; Code Review</vt:lpstr>
      <vt:lpstr>Issue Management</vt:lpstr>
      <vt:lpstr>Code Snippets</vt:lpstr>
      <vt:lpstr>Jenkins Integration - CI</vt:lpstr>
      <vt:lpstr>References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Shinu Suresh01</dc:creator>
  <cp:lastModifiedBy>Shinu Suresh01</cp:lastModifiedBy>
  <cp:revision>118</cp:revision>
  <dcterms:created xsi:type="dcterms:W3CDTF">2015-03-17T14:59:12Z</dcterms:created>
  <dcterms:modified xsi:type="dcterms:W3CDTF">2016-11-09T09:53:48Z</dcterms:modified>
</cp:coreProperties>
</file>