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74760" autoAdjust="0"/>
  </p:normalViewPr>
  <p:slideViewPr>
    <p:cSldViewPr snapToGrid="0" snapToObjects="1">
      <p:cViewPr varScale="1">
        <p:scale>
          <a:sx n="93" d="100"/>
          <a:sy n="93" d="100"/>
        </p:scale>
        <p:origin x="1456" y="200"/>
      </p:cViewPr>
      <p:guideLst>
        <p:guide orient="horz" pos="229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20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6BA5353-FA9E-487E-8E72-3F84F8960453}" type="datetime1">
              <a:rPr lang="ko-KR" altLang="en-US"/>
              <a:pPr lvl="0">
                <a:defRPr/>
              </a:pPr>
              <a:t>2021. 3. 7.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3BB59F-641F-44CA-95FE-FEE75B670CE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34F40FE-28E9-B949-9DB4-EB8A6C78A401}" type="datetime1">
              <a:rPr lang="en-US"/>
              <a:pPr lvl="0">
                <a:defRPr/>
              </a:pPr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9CBDF8-E6AE-714A-B44D-D8A808A8D881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0D42A23D-2C18-4960-85DF-F8B36B24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294140E7-FD82-4597-A2C4-BDCC1231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69D89D9-0ABD-4ACD-BCA1-DAD0B88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50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70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319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A25A-2970-0845-9431-E4A84334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C21AA-630E-F249-956E-755D9C41E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6145-A23A-4B2A-A472-160DD38FB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" y="6578988"/>
            <a:ext cx="5293893" cy="279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ko-KR" altLang="en-US"/>
              <a:t>최지원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1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3579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69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040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736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5794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70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3969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2495-0850-44EF-A108-429105D37777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최지원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E9F7-3214-914C-B9BC-1998A12568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0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069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069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069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E7934A-8492-4EB0-B9EF-B7862DFC297D}"/>
              </a:ext>
            </a:extLst>
          </p:cNvPr>
          <p:cNvSpPr/>
          <p:nvPr userDrawn="1"/>
        </p:nvSpPr>
        <p:spPr>
          <a:xfrm>
            <a:off x="3" y="6578988"/>
            <a:ext cx="1906383" cy="27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97FA8F1-0F65-4266-8408-09B8BA583196}"/>
              </a:ext>
            </a:extLst>
          </p:cNvPr>
          <p:cNvSpPr/>
          <p:nvPr userDrawn="1"/>
        </p:nvSpPr>
        <p:spPr>
          <a:xfrm>
            <a:off x="1906024" y="6579700"/>
            <a:ext cx="10285616" cy="279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4C28D8-BDB0-4442-B8EA-6DA090CCAE37}"/>
              </a:ext>
            </a:extLst>
          </p:cNvPr>
          <p:cNvSpPr/>
          <p:nvPr userDrawn="1"/>
        </p:nvSpPr>
        <p:spPr>
          <a:xfrm>
            <a:off x="-28440" y="1"/>
            <a:ext cx="984190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E1896-85ED-4813-92C3-45AEC2AD406A}"/>
              </a:ext>
            </a:extLst>
          </p:cNvPr>
          <p:cNvSpPr/>
          <p:nvPr userDrawn="1"/>
        </p:nvSpPr>
        <p:spPr>
          <a:xfrm>
            <a:off x="-3" y="456566"/>
            <a:ext cx="12192000" cy="731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61D5238-20BD-46A9-BA7B-B8E3202D5A27}"/>
              </a:ext>
            </a:extLst>
          </p:cNvPr>
          <p:cNvSpPr/>
          <p:nvPr userDrawn="1"/>
        </p:nvSpPr>
        <p:spPr>
          <a:xfrm>
            <a:off x="9842269" y="-2032"/>
            <a:ext cx="234973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483E9-34D3-4065-8CE4-43EB8B8D7CD0}"/>
              </a:ext>
            </a:extLst>
          </p:cNvPr>
          <p:cNvSpPr txBox="1"/>
          <p:nvPr userDrawn="1"/>
        </p:nvSpPr>
        <p:spPr>
          <a:xfrm>
            <a:off x="7825946" y="7401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464C6A4-9DF5-43D3-963A-B6875DAE0F5A}"/>
              </a:ext>
            </a:extLst>
          </p:cNvPr>
          <p:cNvSpPr txBox="1">
            <a:spLocks/>
          </p:cNvSpPr>
          <p:nvPr userDrawn="1"/>
        </p:nvSpPr>
        <p:spPr>
          <a:xfrm>
            <a:off x="9813469" y="97135"/>
            <a:ext cx="18576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latin typeface="+mj-ea"/>
                <a:ea typeface="+mj-ea"/>
                <a:cs typeface="Helvetica Neue" panose="02000503000000020004" pitchFamily="2" charset="0"/>
              </a:rPr>
              <a:t>JEONBUK</a:t>
            </a:r>
          </a:p>
          <a:p>
            <a:pPr algn="l"/>
            <a:r>
              <a:rPr lang="en-US" sz="1100" b="0" dirty="0">
                <a:latin typeface="+mj-ea"/>
                <a:ea typeface="+mj-ea"/>
                <a:cs typeface="Helvetica Neue" panose="02000503000000020004" pitchFamily="2" charset="0"/>
              </a:rPr>
              <a:t>NATIONAL UNIVERSITY</a:t>
            </a:r>
          </a:p>
        </p:txBody>
      </p:sp>
      <p:pic>
        <p:nvPicPr>
          <p:cNvPr id="14" name="Picture 20">
            <a:extLst>
              <a:ext uri="{FF2B5EF4-FFF2-40B4-BE49-F238E27FC236}">
                <a16:creationId xmlns:a16="http://schemas.microsoft.com/office/drawing/2014/main" id="{BFD6DD10-14D3-44BA-9C63-1296FEF54F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667" b="98889" l="2778" r="96667">
                        <a14:foregroundMark x1="55000" y1="11667" x2="17222" y2="29444"/>
                        <a14:foregroundMark x1="17222" y1="29444" x2="26111" y2="74444"/>
                        <a14:foregroundMark x1="26111" y1="74444" x2="68889" y2="79444"/>
                        <a14:foregroundMark x1="68889" y1="79444" x2="75556" y2="36111"/>
                        <a14:foregroundMark x1="75556" y1="36111" x2="43333" y2="65000"/>
                        <a14:foregroundMark x1="43333" y1="65000" x2="43889" y2="22778"/>
                        <a14:foregroundMark x1="43889" y1="22778" x2="80556" y2="45000"/>
                        <a14:foregroundMark x1="80556" y1="45000" x2="55556" y2="80556"/>
                        <a14:foregroundMark x1="55556" y1="80556" x2="26667" y2="43889"/>
                        <a14:foregroundMark x1="26667" y1="43889" x2="62222" y2="31667"/>
                        <a14:foregroundMark x1="72222" y1="19444" x2="30556" y2="11667"/>
                        <a14:foregroundMark x1="30556" y1="11667" x2="8333" y2="47222"/>
                        <a14:foregroundMark x1="8333" y1="47222" x2="25556" y2="85556"/>
                        <a14:foregroundMark x1="25556" y1="85556" x2="67222" y2="90556"/>
                        <a14:foregroundMark x1="67222" y1="90556" x2="96667" y2="60556"/>
                        <a14:foregroundMark x1="96667" y1="60556" x2="85000" y2="20000"/>
                        <a14:foregroundMark x1="85000" y1="20000" x2="46111" y2="3889"/>
                        <a14:foregroundMark x1="46111" y1="3889" x2="13889" y2="22778"/>
                        <a14:foregroundMark x1="13889" y1="20000" x2="6111" y2="61111"/>
                        <a14:foregroundMark x1="6111" y1="61111" x2="34444" y2="91111"/>
                        <a14:foregroundMark x1="34444" y1="91111" x2="67778" y2="90556"/>
                        <a14:foregroundMark x1="22778" y1="30000" x2="9444" y2="69444"/>
                        <a14:foregroundMark x1="9444" y1="69444" x2="43333" y2="92778"/>
                        <a14:foregroundMark x1="43333" y1="92778" x2="70556" y2="92778"/>
                        <a14:foregroundMark x1="57222" y1="86111" x2="55000" y2="96667"/>
                        <a14:foregroundMark x1="8889" y1="23889" x2="6667" y2="66667"/>
                        <a14:foregroundMark x1="6667" y1="66667" x2="13889" y2="78333"/>
                        <a14:foregroundMark x1="19444" y1="21667" x2="11667" y2="63889"/>
                        <a14:foregroundMark x1="11667" y1="63889" x2="12222" y2="65000"/>
                        <a14:foregroundMark x1="12222" y1="27778" x2="3333" y2="52222"/>
                        <a14:foregroundMark x1="36111" y1="7778" x2="43333" y2="7778"/>
                        <a14:foregroundMark x1="46111" y1="2222" x2="83889" y2="20000"/>
                        <a14:foregroundMark x1="83889" y1="20000" x2="96111" y2="60000"/>
                        <a14:foregroundMark x1="96111" y1="60000" x2="67222" y2="92778"/>
                        <a14:foregroundMark x1="67222" y1="92778" x2="52778" y2="95556"/>
                        <a14:foregroundMark x1="88889" y1="35000" x2="95556" y2="53333"/>
                        <a14:foregroundMark x1="96111" y1="45000" x2="97222" y2="55556"/>
                        <a14:foregroundMark x1="57778" y1="8333" x2="45000" y2="2222"/>
                        <a14:foregroundMark x1="41667" y1="98889" x2="58889" y2="9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66440" y="387"/>
            <a:ext cx="525200" cy="456428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863E424-DA2E-418C-B19D-DC20A0F85C4A}"/>
              </a:ext>
            </a:extLst>
          </p:cNvPr>
          <p:cNvSpPr txBox="1">
            <a:spLocks/>
          </p:cNvSpPr>
          <p:nvPr userDrawn="1"/>
        </p:nvSpPr>
        <p:spPr>
          <a:xfrm>
            <a:off x="1976257" y="6578988"/>
            <a:ext cx="7755176" cy="261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C0AC5BB-2CA2-4472-8CF7-9A904473C8C1}"/>
              </a:ext>
            </a:extLst>
          </p:cNvPr>
          <p:cNvSpPr txBox="1">
            <a:spLocks/>
          </p:cNvSpPr>
          <p:nvPr userDrawn="1"/>
        </p:nvSpPr>
        <p:spPr>
          <a:xfrm>
            <a:off x="-3" y="6587938"/>
            <a:ext cx="838203" cy="261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0" i="0" kern="120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이정훈</a:t>
            </a:r>
            <a:endParaRPr lang="en-US" sz="900" dirty="0">
              <a:latin typeface="+mj-ea"/>
              <a:ea typeface="+mj-ea"/>
              <a:cs typeface="Helvetica Neue" panose="02000503000000020004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62" y="463414"/>
            <a:ext cx="8220453" cy="7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3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53D34-086E-448D-859A-EBE6207D0057}"/>
              </a:ext>
            </a:extLst>
          </p:cNvPr>
          <p:cNvSpPr/>
          <p:nvPr/>
        </p:nvSpPr>
        <p:spPr>
          <a:xfrm>
            <a:off x="0" y="453006"/>
            <a:ext cx="12192000" cy="740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8C567-482A-45DF-A285-2DBB672C7F02}"/>
              </a:ext>
            </a:extLst>
          </p:cNvPr>
          <p:cNvSpPr/>
          <p:nvPr/>
        </p:nvSpPr>
        <p:spPr>
          <a:xfrm>
            <a:off x="0" y="453006"/>
            <a:ext cx="12191999" cy="60666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alpha val="7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2B64060-DC92-4BAC-88E2-01DA2C08E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945" y="1954289"/>
            <a:ext cx="10348165" cy="15819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Multiple 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4B2F2-5143-44DB-A677-9417F20697BE}"/>
              </a:ext>
            </a:extLst>
          </p:cNvPr>
          <p:cNvSpPr txBox="1"/>
          <p:nvPr/>
        </p:nvSpPr>
        <p:spPr>
          <a:xfrm>
            <a:off x="3719734" y="4516742"/>
            <a:ext cx="47525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JEONBUK NATIONAL UNIVERSITY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2021. 03. 07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8AD5-2434-4716-9C02-3CA6685A4073}"/>
              </a:ext>
            </a:extLst>
          </p:cNvPr>
          <p:cNvSpPr txBox="1"/>
          <p:nvPr/>
        </p:nvSpPr>
        <p:spPr>
          <a:xfrm>
            <a:off x="970156" y="2015866"/>
            <a:ext cx="818108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은 주어진 데이터에 가장 가까운 일차함수를 알아내기 위해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h</a:t>
            </a:r>
            <a:r>
              <a:rPr lang="el-GR" altLang="ko-KR" sz="1800" dirty="0"/>
              <a:t> θ​</a:t>
            </a:r>
            <a:r>
              <a:rPr lang="en-US" altLang="ko-KR" dirty="0"/>
              <a:t>(x</a:t>
            </a:r>
            <a:r>
              <a:rPr lang="el-GR" altLang="ko-KR" sz="1800" dirty="0"/>
              <a:t>​</a:t>
            </a:r>
            <a:r>
              <a:rPr lang="en-US" altLang="ko-KR" dirty="0"/>
              <a:t>) = </a:t>
            </a:r>
            <a:r>
              <a:rPr lang="el-GR" altLang="ko-KR" sz="1800" dirty="0"/>
              <a:t>θ​ </a:t>
            </a:r>
            <a:r>
              <a:rPr lang="en-US" altLang="ko-KR" sz="1800" dirty="0"/>
              <a:t>1</a:t>
            </a:r>
            <a:r>
              <a:rPr lang="en-US" altLang="ko-KR" dirty="0"/>
              <a:t>x + </a:t>
            </a:r>
            <a:r>
              <a:rPr lang="el-GR" altLang="ko-KR" sz="1800" dirty="0"/>
              <a:t>θ​</a:t>
            </a:r>
            <a:r>
              <a:rPr lang="en-US" altLang="ko-KR" sz="1800" dirty="0"/>
              <a:t>0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- J(</a:t>
            </a:r>
            <a:r>
              <a:rPr lang="el-GR" altLang="ko-KR" sz="1800" dirty="0"/>
              <a:t>θ​</a:t>
            </a:r>
            <a:r>
              <a:rPr lang="en-US" altLang="ko-KR" sz="1800" dirty="0"/>
              <a:t>0,</a:t>
            </a:r>
            <a:r>
              <a:rPr lang="el-GR" altLang="ko-KR" sz="1800" dirty="0"/>
              <a:t> θ​</a:t>
            </a:r>
            <a:r>
              <a:rPr lang="en-US" altLang="ko-KR" sz="1800" dirty="0"/>
              <a:t>1</a:t>
            </a:r>
            <a:r>
              <a:rPr lang="en-US" altLang="ko-KR" dirty="0"/>
              <a:t>) = 1/2m*</a:t>
            </a:r>
            <a:r>
              <a:rPr lang="el-GR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el-GR" altLang="ko-KR" dirty="0"/>
              <a:t>Σ</a:t>
            </a:r>
            <a:r>
              <a:rPr lang="en-US" altLang="ko-KR" dirty="0"/>
              <a:t>(h(x)-y)^2</a:t>
            </a:r>
            <a:endParaRPr lang="ko-KR" alt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A4DC7AC-98D3-41E9-9ED2-C8E435C3A631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B8F111-3DE4-48CA-B65C-7B8A8EA789C3}"/>
              </a:ext>
            </a:extLst>
          </p:cNvPr>
          <p:cNvSpPr txBox="1"/>
          <p:nvPr/>
        </p:nvSpPr>
        <p:spPr>
          <a:xfrm>
            <a:off x="602166" y="1598858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Cost</a:t>
            </a:r>
            <a:r>
              <a:rPr lang="ko-KR" altLang="en-US" b="1" dirty="0"/>
              <a:t> </a:t>
            </a:r>
            <a:r>
              <a:rPr lang="en-US" altLang="ko-KR" b="1" dirty="0"/>
              <a:t>Function</a:t>
            </a:r>
            <a:endParaRPr lang="ko-KR" altLang="en-US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66A966C-10AF-4300-89B2-32651DA43579}"/>
              </a:ext>
            </a:extLst>
          </p:cNvPr>
          <p:cNvGrpSpPr/>
          <p:nvPr/>
        </p:nvGrpSpPr>
        <p:grpSpPr>
          <a:xfrm>
            <a:off x="961053" y="3557418"/>
            <a:ext cx="3625166" cy="2573395"/>
            <a:chOff x="545123" y="1145750"/>
            <a:chExt cx="3625166" cy="257339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761C348-5B71-4CCA-BBA0-FAFB18FC20B9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6BE4263-3183-48A2-B8CE-E6426239F472}"/>
                </a:ext>
              </a:extLst>
            </p:cNvPr>
            <p:cNvSpPr/>
            <p:nvPr/>
          </p:nvSpPr>
          <p:spPr>
            <a:xfrm>
              <a:off x="565443" y="1145750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BD64FF8B-803C-456F-84DB-1C42F77E6B50}"/>
              </a:ext>
            </a:extLst>
          </p:cNvPr>
          <p:cNvSpPr/>
          <p:nvPr/>
        </p:nvSpPr>
        <p:spPr>
          <a:xfrm>
            <a:off x="1428361" y="551806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225323-5F72-4BC0-8A21-A70951601924}"/>
              </a:ext>
            </a:extLst>
          </p:cNvPr>
          <p:cNvSpPr/>
          <p:nvPr/>
        </p:nvSpPr>
        <p:spPr>
          <a:xfrm>
            <a:off x="1651881" y="480645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8A7C281-D127-4638-B03F-F2A9231B3F52}"/>
              </a:ext>
            </a:extLst>
          </p:cNvPr>
          <p:cNvSpPr/>
          <p:nvPr/>
        </p:nvSpPr>
        <p:spPr>
          <a:xfrm>
            <a:off x="2078549" y="5289875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0428CF4-D426-4FC9-93E1-EBE2AC532CD0}"/>
              </a:ext>
            </a:extLst>
          </p:cNvPr>
          <p:cNvSpPr/>
          <p:nvPr/>
        </p:nvSpPr>
        <p:spPr>
          <a:xfrm>
            <a:off x="2265702" y="421259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FA45BEC-7938-4DFD-BA5F-919309BCEE5B}"/>
              </a:ext>
            </a:extLst>
          </p:cNvPr>
          <p:cNvSpPr/>
          <p:nvPr/>
        </p:nvSpPr>
        <p:spPr>
          <a:xfrm>
            <a:off x="2190309" y="475695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AE0032-F189-40EC-B749-D102651D56D2}"/>
              </a:ext>
            </a:extLst>
          </p:cNvPr>
          <p:cNvSpPr/>
          <p:nvPr/>
        </p:nvSpPr>
        <p:spPr>
          <a:xfrm>
            <a:off x="2804116" y="400052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6D9EDA-DB02-491E-A966-CA9617DCB9A0}"/>
              </a:ext>
            </a:extLst>
          </p:cNvPr>
          <p:cNvSpPr/>
          <p:nvPr/>
        </p:nvSpPr>
        <p:spPr>
          <a:xfrm>
            <a:off x="2728737" y="458972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E525574-13C3-4D23-8EC9-D554B8542EC6}"/>
              </a:ext>
            </a:extLst>
          </p:cNvPr>
          <p:cNvSpPr/>
          <p:nvPr/>
        </p:nvSpPr>
        <p:spPr>
          <a:xfrm>
            <a:off x="3397603" y="377700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20F08EA-3A5F-4B79-BAA6-7AFD6065D332}"/>
              </a:ext>
            </a:extLst>
          </p:cNvPr>
          <p:cNvSpPr/>
          <p:nvPr/>
        </p:nvSpPr>
        <p:spPr>
          <a:xfrm>
            <a:off x="3665047" y="422155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B94D598-D332-4567-987D-9E054A2D19E4}"/>
              </a:ext>
            </a:extLst>
          </p:cNvPr>
          <p:cNvCxnSpPr>
            <a:cxnSpLocks/>
          </p:cNvCxnSpPr>
          <p:nvPr/>
        </p:nvCxnSpPr>
        <p:spPr>
          <a:xfrm flipV="1">
            <a:off x="997330" y="3699946"/>
            <a:ext cx="2763520" cy="24055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8DEC372-C01D-4FC9-90A7-162C65E9BCDD}"/>
              </a:ext>
            </a:extLst>
          </p:cNvPr>
          <p:cNvCxnSpPr>
            <a:cxnSpLocks/>
          </p:cNvCxnSpPr>
          <p:nvPr/>
        </p:nvCxnSpPr>
        <p:spPr>
          <a:xfrm flipV="1">
            <a:off x="997330" y="5259142"/>
            <a:ext cx="3318192" cy="871671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743C0B8-19CD-4C94-9714-1F4D055986B3}"/>
              </a:ext>
            </a:extLst>
          </p:cNvPr>
          <p:cNvGrpSpPr/>
          <p:nvPr/>
        </p:nvGrpSpPr>
        <p:grpSpPr>
          <a:xfrm>
            <a:off x="6428567" y="3525296"/>
            <a:ext cx="3625166" cy="2584546"/>
            <a:chOff x="545123" y="1134599"/>
            <a:chExt cx="3625166" cy="258454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BEB4AE7-6DA2-4134-96FC-B1DB606AAD36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C44B3D-969F-4A18-8F4F-F79179836B01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F463C7F-CCD9-4EFD-A5E4-A38A58778784}"/>
              </a:ext>
            </a:extLst>
          </p:cNvPr>
          <p:cNvSpPr txBox="1"/>
          <p:nvPr/>
        </p:nvSpPr>
        <p:spPr>
          <a:xfrm>
            <a:off x="2289505" y="6071869"/>
            <a:ext cx="54694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h(x)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2BF4CF-045C-41E1-ABC9-24636B68841E}"/>
              </a:ext>
            </a:extLst>
          </p:cNvPr>
          <p:cNvSpPr txBox="1"/>
          <p:nvPr/>
        </p:nvSpPr>
        <p:spPr>
          <a:xfrm>
            <a:off x="8164842" y="6059273"/>
            <a:ext cx="689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C252BBE6-1766-49E6-A7B3-DAA6A279B1D7}"/>
              </a:ext>
            </a:extLst>
          </p:cNvPr>
          <p:cNvSpPr/>
          <p:nvPr/>
        </p:nvSpPr>
        <p:spPr>
          <a:xfrm>
            <a:off x="6746488" y="3423424"/>
            <a:ext cx="2765502" cy="2698603"/>
          </a:xfrm>
          <a:custGeom>
            <a:avLst/>
            <a:gdLst>
              <a:gd name="connsiteX0" fmla="*/ 0 w 2765502"/>
              <a:gd name="connsiteY0" fmla="*/ 22303 h 2698603"/>
              <a:gd name="connsiteX1" fmla="*/ 1538868 w 2765502"/>
              <a:gd name="connsiteY1" fmla="*/ 2698596 h 2698603"/>
              <a:gd name="connsiteX2" fmla="*/ 2765502 w 2765502"/>
              <a:gd name="connsiteY2" fmla="*/ 0 h 269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5502" h="2698603">
                <a:moveTo>
                  <a:pt x="0" y="22303"/>
                </a:moveTo>
                <a:cubicBezTo>
                  <a:pt x="538975" y="1362308"/>
                  <a:pt x="1077951" y="2702313"/>
                  <a:pt x="1538868" y="2698596"/>
                </a:cubicBezTo>
                <a:cubicBezTo>
                  <a:pt x="1999785" y="2694879"/>
                  <a:pt x="2507165" y="516673"/>
                  <a:pt x="2765502" y="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500A62-215C-463E-87CC-A182909B0DCE}"/>
              </a:ext>
            </a:extLst>
          </p:cNvPr>
          <p:cNvSpPr/>
          <p:nvPr/>
        </p:nvSpPr>
        <p:spPr>
          <a:xfrm>
            <a:off x="8164842" y="5993476"/>
            <a:ext cx="223520" cy="2235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C8F5980-0FCE-47F0-9D0A-7A748755CEB6}"/>
              </a:ext>
            </a:extLst>
          </p:cNvPr>
          <p:cNvSpPr/>
          <p:nvPr/>
        </p:nvSpPr>
        <p:spPr>
          <a:xfrm>
            <a:off x="7124062" y="4533623"/>
            <a:ext cx="223520" cy="2235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2367A9-6AA3-4E4E-9206-13F99D4ED1EF}"/>
              </a:ext>
            </a:extLst>
          </p:cNvPr>
          <p:cNvCxnSpPr>
            <a:stCxn id="102" idx="3"/>
          </p:cNvCxnSpPr>
          <p:nvPr/>
        </p:nvCxnSpPr>
        <p:spPr>
          <a:xfrm flipH="1" flipV="1">
            <a:off x="3760850" y="4000522"/>
            <a:ext cx="4436726" cy="21837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B89A0DA-F4BC-442A-82E6-74A3F157C290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4565899" y="4724409"/>
            <a:ext cx="2590897" cy="5347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8AD5-2434-4716-9C02-3CA6685A4073}"/>
              </a:ext>
            </a:extLst>
          </p:cNvPr>
          <p:cNvSpPr txBox="1"/>
          <p:nvPr/>
        </p:nvSpPr>
        <p:spPr>
          <a:xfrm>
            <a:off x="884862" y="2245828"/>
            <a:ext cx="5153975" cy="421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최소 함수 값을 갖도록 하는 독립변수 값을 찾는 방법</a:t>
            </a:r>
            <a:endParaRPr lang="en-US" altLang="ko-KR" sz="16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A4DC7AC-98D3-41E9-9ED2-C8E435C3A631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B8F111-3DE4-48CA-B65C-7B8A8EA789C3}"/>
              </a:ext>
            </a:extLst>
          </p:cNvPr>
          <p:cNvSpPr txBox="1"/>
          <p:nvPr/>
        </p:nvSpPr>
        <p:spPr>
          <a:xfrm>
            <a:off x="296366" y="1626840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b="1" dirty="0"/>
              <a:t>Gradient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Descent</a:t>
            </a:r>
            <a:endParaRPr lang="ko-KR" altLang="en-US" sz="2800" b="1" dirty="0"/>
          </a:p>
        </p:txBody>
      </p:sp>
      <p:pic>
        <p:nvPicPr>
          <p:cNvPr id="1026" name="Picture 2" descr="Gradient Descent: All You Need to Know | by Suryansh S. | HackerNoon.com |  Medium">
            <a:extLst>
              <a:ext uri="{FF2B5EF4-FFF2-40B4-BE49-F238E27FC236}">
                <a16:creationId xmlns:a16="http://schemas.microsoft.com/office/drawing/2014/main" id="{EB19B274-5470-4109-82D0-7BB194B5A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9" b="9852"/>
          <a:stretch/>
        </p:blipFill>
        <p:spPr bwMode="auto">
          <a:xfrm>
            <a:off x="2663382" y="2718667"/>
            <a:ext cx="6865236" cy="36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90F0E-2D90-469C-B358-6057B44180D7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/>
              <a:t>미분의 기하학적 의미</a:t>
            </a:r>
            <a:endParaRPr lang="ko-KR" alt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4204BC-3DC8-484B-82A9-F66FD6BDA7C6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45BB92-0ABB-43CC-8E08-B36F7CF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7" y="2838749"/>
            <a:ext cx="3631481" cy="2414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CE6F7-6C6E-4E7C-BCBE-451A88689645}"/>
              </a:ext>
            </a:extLst>
          </p:cNvPr>
          <p:cNvSpPr txBox="1"/>
          <p:nvPr/>
        </p:nvSpPr>
        <p:spPr>
          <a:xfrm>
            <a:off x="4852991" y="2503363"/>
            <a:ext cx="6215163" cy="102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일반적으로 함수 </a:t>
            </a:r>
            <a:r>
              <a:rPr lang="en-US" altLang="ko-KR" sz="1400" dirty="0"/>
              <a:t>y = f(x)</a:t>
            </a:r>
            <a:r>
              <a:rPr lang="ko-KR" altLang="en-US" sz="1400" dirty="0"/>
              <a:t>의 그래프 위의 두 점 </a:t>
            </a:r>
            <a:r>
              <a:rPr lang="en-US" altLang="ko-KR" sz="1400" dirty="0"/>
              <a:t>P(a, f(a)), Q(a+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△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x, f(</a:t>
            </a:r>
            <a:r>
              <a:rPr lang="en-US" altLang="ko-KR" sz="1400" dirty="0"/>
              <a:t>a+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△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x)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대한 평균 변화율은 직선 </a:t>
            </a:r>
            <a:r>
              <a:rPr lang="en-US" altLang="ko-KR" sz="1400" dirty="0"/>
              <a:t>PQ</a:t>
            </a:r>
            <a:r>
              <a:rPr lang="ko-KR" altLang="en-US" sz="1400" dirty="0"/>
              <a:t>의 기울기를 뜻한다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이때 직선 </a:t>
            </a:r>
            <a:r>
              <a:rPr lang="en-US" altLang="ko-KR" sz="1400" dirty="0"/>
              <a:t>PT</a:t>
            </a:r>
            <a:r>
              <a:rPr lang="ko-KR" altLang="en-US" sz="1400" dirty="0"/>
              <a:t>를 </a:t>
            </a:r>
            <a:r>
              <a:rPr lang="en-US" altLang="ko-KR" sz="1400" dirty="0"/>
              <a:t>y= f(x)</a:t>
            </a:r>
            <a:r>
              <a:rPr lang="ko-KR" altLang="en-US" sz="1400" dirty="0"/>
              <a:t>의 접선이라고 하며 점 </a:t>
            </a:r>
            <a:r>
              <a:rPr lang="en-US" altLang="ko-KR" sz="1400" dirty="0"/>
              <a:t>P</a:t>
            </a:r>
            <a:r>
              <a:rPr lang="ko-KR" altLang="en-US" sz="1400" dirty="0"/>
              <a:t>를 접점이라고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71F0FE-61A7-48C6-B76A-90137451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97" y="3710612"/>
            <a:ext cx="2984335" cy="781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B9C5E-EAF9-4C90-8CBD-674E216B11C2}"/>
              </a:ext>
            </a:extLst>
          </p:cNvPr>
          <p:cNvSpPr txBox="1"/>
          <p:nvPr/>
        </p:nvSpPr>
        <p:spPr>
          <a:xfrm>
            <a:off x="4852991" y="4667710"/>
            <a:ext cx="6898042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△</a:t>
            </a:r>
            <a:r>
              <a:rPr lang="en-US" altLang="ko-KR" sz="1400" dirty="0"/>
              <a:t>x -&gt; 0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직선 </a:t>
            </a:r>
            <a:r>
              <a:rPr lang="en-US" altLang="ko-KR" sz="1400" dirty="0"/>
              <a:t>PQ</a:t>
            </a:r>
            <a:r>
              <a:rPr lang="ko-KR" altLang="en-US" sz="1400" dirty="0"/>
              <a:t>의 기울기의 극한값인 </a:t>
            </a:r>
            <a:r>
              <a:rPr lang="en-US" altLang="ko-KR" sz="1400" dirty="0"/>
              <a:t>y=f(x)</a:t>
            </a:r>
            <a:r>
              <a:rPr lang="ko-KR" altLang="en-US" sz="1400" dirty="0"/>
              <a:t>의 </a:t>
            </a:r>
            <a:r>
              <a:rPr lang="en-US" altLang="ko-KR" sz="1400" dirty="0"/>
              <a:t>x =a </a:t>
            </a:r>
            <a:r>
              <a:rPr lang="ko-KR" altLang="en-US" sz="1400" dirty="0"/>
              <a:t>에서의 미분 계수는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y =f(x) </a:t>
            </a:r>
            <a:r>
              <a:rPr lang="ko-KR" altLang="en-US" sz="1400" dirty="0"/>
              <a:t>위의 점 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P(</a:t>
            </a:r>
            <a:r>
              <a:rPr lang="en-US" altLang="ko-KR" sz="1400" dirty="0" err="1">
                <a:solidFill>
                  <a:srgbClr val="4D5156"/>
                </a:solidFill>
                <a:latin typeface="Apple SD Gothic Neo"/>
              </a:rPr>
              <a:t>a,f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(a))</a:t>
            </a:r>
            <a:r>
              <a:rPr lang="ko-KR" altLang="en-US" sz="1400" dirty="0"/>
              <a:t> 에서의 접선 </a:t>
            </a:r>
            <a:r>
              <a:rPr lang="en-US" altLang="ko-KR" sz="1400" dirty="0"/>
              <a:t>PT</a:t>
            </a:r>
            <a:r>
              <a:rPr lang="ko-KR" altLang="en-US" sz="1400" dirty="0"/>
              <a:t>의 기울기와 같습니다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179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EA03-4D46-4C8D-A803-3FBFB7D930F9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편미분의 기하학적 의미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5985A-46F3-494E-B846-370CF8C95AEC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CCA21D-1E58-4B69-AD0A-46A2E690EC16}"/>
              </a:ext>
            </a:extLst>
          </p:cNvPr>
          <p:cNvGrpSpPr/>
          <p:nvPr/>
        </p:nvGrpSpPr>
        <p:grpSpPr>
          <a:xfrm>
            <a:off x="460310" y="3037233"/>
            <a:ext cx="4573587" cy="1332968"/>
            <a:chOff x="991369" y="2357288"/>
            <a:chExt cx="5998087" cy="17481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C9A4D8-5F7C-4054-8EC7-5E090B6A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1369" y="2357288"/>
              <a:ext cx="5415865" cy="159290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468DDB-7C3C-4564-8DEB-CEBF2E95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5012" y="3077976"/>
              <a:ext cx="1164444" cy="1027450"/>
            </a:xfrm>
            <a:prstGeom prst="rect">
              <a:avLst/>
            </a:prstGeom>
          </p:spPr>
        </p:pic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76FFF2-1B8D-4742-956E-7E4BDDA1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74" y="1497322"/>
            <a:ext cx="5573777" cy="41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6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EA03-4D46-4C8D-A803-3FBFB7D930F9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b="1" dirty="0"/>
              <a:t>Gradient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Descent</a:t>
            </a:r>
            <a:endParaRPr lang="ko-KR" alt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5985A-46F3-494E-B846-370CF8C95AEC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3D267-F11D-4A1E-9DD2-111712765DE2}"/>
              </a:ext>
            </a:extLst>
          </p:cNvPr>
          <p:cNvSpPr txBox="1"/>
          <p:nvPr/>
        </p:nvSpPr>
        <p:spPr>
          <a:xfrm>
            <a:off x="682436" y="2010585"/>
            <a:ext cx="7523294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함수의 기울기를 이용해 </a:t>
            </a:r>
            <a:r>
              <a:rPr lang="en-US" altLang="ko-KR" sz="1400" dirty="0"/>
              <a:t>X</a:t>
            </a:r>
            <a:r>
              <a:rPr lang="ko-KR" altLang="en-US" sz="1400" dirty="0"/>
              <a:t>의 값을 어디로 옮겼을 때 함수가 최소값을 찾는지 알아보는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기울기가 양수라는 것은 </a:t>
            </a:r>
            <a:r>
              <a:rPr lang="en-US" altLang="ko-KR" sz="1400" dirty="0"/>
              <a:t>x </a:t>
            </a:r>
            <a:r>
              <a:rPr lang="ko-KR" altLang="en-US" sz="1400" dirty="0"/>
              <a:t>값이 커질 수록 함수 값이 커진다는 것을 의미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기울기가 음수라는 것은 </a:t>
            </a:r>
            <a:r>
              <a:rPr lang="en-US" altLang="ko-KR" sz="1400" dirty="0"/>
              <a:t>x </a:t>
            </a:r>
            <a:r>
              <a:rPr lang="ko-KR" altLang="en-US" sz="1400" dirty="0"/>
              <a:t>값이 커질 수록 함수의 값이 작아진다는 것을 의미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기울기 값이 크다는 것은 가파르다는 것을 의미하며 </a:t>
            </a:r>
            <a:r>
              <a:rPr lang="en-US" altLang="ko-KR" sz="1400" dirty="0"/>
              <a:t>x</a:t>
            </a:r>
            <a:r>
              <a:rPr lang="ko-KR" altLang="en-US" sz="1400" dirty="0"/>
              <a:t>의 위치가 최소값</a:t>
            </a:r>
            <a:r>
              <a:rPr lang="en-US" altLang="ko-KR" sz="1400" dirty="0"/>
              <a:t>, </a:t>
            </a:r>
            <a:r>
              <a:rPr lang="ko-KR" altLang="en-US" sz="1400" dirty="0"/>
              <a:t>최대값에 해당하는 </a:t>
            </a:r>
            <a:r>
              <a:rPr lang="en-US" altLang="ko-KR" sz="1400" dirty="0"/>
              <a:t>x </a:t>
            </a:r>
            <a:r>
              <a:rPr lang="ko-KR" altLang="en-US" sz="1400" dirty="0"/>
              <a:t>좌표로 부터 멀리 떨어져 있는 것을 의미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DB83DC-E81D-4339-82CC-548B727D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83" y="3311579"/>
            <a:ext cx="5435897" cy="32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EA03-4D46-4C8D-A803-3FBFB7D930F9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b="1" dirty="0"/>
              <a:t>Gradient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Descent</a:t>
            </a:r>
            <a:endParaRPr lang="ko-KR" alt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5985A-46F3-494E-B846-370CF8C95AEC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BF68F-D702-42FF-B5AF-26199FF31075}"/>
              </a:ext>
            </a:extLst>
          </p:cNvPr>
          <p:cNvSpPr txBox="1"/>
          <p:nvPr/>
        </p:nvSpPr>
        <p:spPr>
          <a:xfrm>
            <a:off x="1306903" y="2312404"/>
            <a:ext cx="7523294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특정 지점의 </a:t>
            </a:r>
            <a:r>
              <a:rPr lang="en-US" altLang="ko-KR" sz="1400" dirty="0"/>
              <a:t>X</a:t>
            </a:r>
            <a:r>
              <a:rPr lang="ko-KR" altLang="en-US" sz="1400" dirty="0"/>
              <a:t>에서 </a:t>
            </a:r>
            <a:r>
              <a:rPr lang="en-US" altLang="ko-KR" sz="1400" dirty="0"/>
              <a:t>x</a:t>
            </a:r>
            <a:r>
              <a:rPr lang="ko-KR" altLang="en-US" sz="1400" dirty="0"/>
              <a:t>가 커질수록 함수 값이 커지는 중이라면 음의 방향으로 </a:t>
            </a:r>
            <a:r>
              <a:rPr lang="en-US" altLang="ko-KR" sz="1400" dirty="0"/>
              <a:t>x </a:t>
            </a:r>
            <a:r>
              <a:rPr lang="ko-KR" altLang="en-US" sz="1400" dirty="0"/>
              <a:t>를 옮긴다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특정 지점의 </a:t>
            </a:r>
            <a:r>
              <a:rPr lang="en-US" altLang="ko-KR" sz="1400" dirty="0"/>
              <a:t>X</a:t>
            </a:r>
            <a:r>
              <a:rPr lang="ko-KR" altLang="en-US" sz="1400" dirty="0"/>
              <a:t>에서 </a:t>
            </a:r>
            <a:r>
              <a:rPr lang="en-US" altLang="ko-KR" sz="1400" dirty="0"/>
              <a:t>x</a:t>
            </a:r>
            <a:r>
              <a:rPr lang="ko-KR" altLang="en-US" sz="1400" dirty="0"/>
              <a:t>가 작아질수록 </a:t>
            </a:r>
            <a:r>
              <a:rPr lang="ko-KR" altLang="en-US" sz="1400" dirty="0" err="1"/>
              <a:t>함수값이</a:t>
            </a:r>
            <a:r>
              <a:rPr lang="ko-KR" altLang="en-US" sz="1400" dirty="0"/>
              <a:t> 작아지는 중이라면 양의 방향으로 </a:t>
            </a:r>
            <a:r>
              <a:rPr lang="en-US" altLang="ko-KR" sz="1400" dirty="0"/>
              <a:t>x</a:t>
            </a:r>
            <a:r>
              <a:rPr lang="ko-KR" altLang="en-US" sz="1400" dirty="0"/>
              <a:t>를 옮긴다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9EF3686-A8C7-4FFC-BDE1-D7439F667454}"/>
              </a:ext>
            </a:extLst>
          </p:cNvPr>
          <p:cNvSpPr/>
          <p:nvPr/>
        </p:nvSpPr>
        <p:spPr>
          <a:xfrm>
            <a:off x="1400336" y="3495808"/>
            <a:ext cx="602166" cy="50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7EFB1B-C87B-4CD2-B966-DC2AF58B7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99" t="51189" r="15305" b="29422"/>
          <a:stretch/>
        </p:blipFill>
        <p:spPr>
          <a:xfrm>
            <a:off x="1998785" y="4255363"/>
            <a:ext cx="4293219" cy="13710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DE69391-6BB7-4CA1-A7D5-1D7B2D017C9E}"/>
              </a:ext>
            </a:extLst>
          </p:cNvPr>
          <p:cNvSpPr/>
          <p:nvPr/>
        </p:nvSpPr>
        <p:spPr>
          <a:xfrm>
            <a:off x="1430073" y="4688978"/>
            <a:ext cx="602166" cy="50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1327D2-FE58-445E-AF6E-75083ED0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17" t="48277" r="7570" b="42660"/>
          <a:stretch/>
        </p:blipFill>
        <p:spPr>
          <a:xfrm>
            <a:off x="2032239" y="3430764"/>
            <a:ext cx="7029986" cy="6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EA03-4D46-4C8D-A803-3FBFB7D930F9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b="1" dirty="0"/>
              <a:t>Step Size</a:t>
            </a:r>
            <a:endParaRPr lang="ko-KR" alt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5985A-46F3-494E-B846-370CF8C95AEC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BF68F-D702-42FF-B5AF-26199FF31075}"/>
              </a:ext>
            </a:extLst>
          </p:cNvPr>
          <p:cNvSpPr txBox="1"/>
          <p:nvPr/>
        </p:nvSpPr>
        <p:spPr>
          <a:xfrm>
            <a:off x="916610" y="2010066"/>
            <a:ext cx="9855468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size</a:t>
            </a:r>
            <a:r>
              <a:rPr lang="ko-KR" altLang="en-US" sz="1400" dirty="0"/>
              <a:t>가 큰 경우 한번 이동하는 거리가 커지므로 빠르게 수렴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size</a:t>
            </a:r>
            <a:r>
              <a:rPr lang="ko-KR" altLang="en-US" sz="1400" dirty="0"/>
              <a:t>가 너무 큰 경우 최소값을 수렴하지 못하고 함수 값이 계속 커지는 방향으로 최적화가 진행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size</a:t>
            </a:r>
            <a:r>
              <a:rPr lang="ko-KR" altLang="en-US" sz="1400" dirty="0"/>
              <a:t>가 너무 작은 경우 발산하지는 않을 수 있지만 최적의 </a:t>
            </a:r>
            <a:r>
              <a:rPr lang="en-US" altLang="ko-KR" sz="1400" dirty="0"/>
              <a:t>x</a:t>
            </a:r>
            <a:r>
              <a:rPr lang="ko-KR" altLang="en-US" sz="1400" dirty="0"/>
              <a:t>를 구하는데 소요되는 시간이 오래 걸림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0F32B6-552B-4665-9802-54BB6B0A1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19" t="34836" r="903" b="16059"/>
          <a:stretch/>
        </p:blipFill>
        <p:spPr>
          <a:xfrm>
            <a:off x="1419922" y="3359923"/>
            <a:ext cx="9099395" cy="31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EA03-4D46-4C8D-A803-3FBFB7D930F9}"/>
              </a:ext>
            </a:extLst>
          </p:cNvPr>
          <p:cNvSpPr txBox="1"/>
          <p:nvPr/>
        </p:nvSpPr>
        <p:spPr>
          <a:xfrm>
            <a:off x="296366" y="1448421"/>
            <a:ext cx="6110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800" b="1" dirty="0"/>
              <a:t>Local minima </a:t>
            </a:r>
            <a:r>
              <a:rPr lang="ko-KR" altLang="en-US" sz="2800" b="1" dirty="0"/>
              <a:t>문제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5985A-46F3-494E-B846-370CF8C95AEC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D0E14D-D0B9-4285-99E6-CBF8D10E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00" y="2803447"/>
            <a:ext cx="4663998" cy="3710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E72F6-A670-44E2-8AB2-0C67F48DCD1B}"/>
              </a:ext>
            </a:extLst>
          </p:cNvPr>
          <p:cNvSpPr txBox="1"/>
          <p:nvPr/>
        </p:nvSpPr>
        <p:spPr>
          <a:xfrm>
            <a:off x="916610" y="2010066"/>
            <a:ext cx="985546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Gradient descent</a:t>
            </a:r>
            <a:r>
              <a:rPr lang="ko-KR" altLang="en-US" sz="1400" dirty="0"/>
              <a:t> 알고리즘을 시작하는 위치는 매번 랜덤하기 때문에 어떤 경우에는 </a:t>
            </a:r>
            <a:r>
              <a:rPr lang="en-US" altLang="ko-KR" sz="1400" dirty="0"/>
              <a:t>local minima</a:t>
            </a:r>
            <a:r>
              <a:rPr lang="ko-KR" altLang="en-US" sz="1400" dirty="0"/>
              <a:t>에 빠져 계속 헤어나오지 못하는 경우가 생긴다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423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>
                <a:solidFill>
                  <a:schemeClr val="bg1"/>
                </a:solidFill>
              </a:rPr>
              <a:t>지도학습 </a:t>
            </a:r>
            <a:r>
              <a:rPr lang="en-US" altLang="ko-KR" sz="2800" b="1" dirty="0">
                <a:solidFill>
                  <a:schemeClr val="bg1"/>
                </a:solidFill>
              </a:rPr>
              <a:t>(Supervised Learning)</a:t>
            </a:r>
            <a:endParaRPr lang="en-KR" sz="36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613DE4-0AAF-4102-B238-CBDD399672A8}"/>
              </a:ext>
            </a:extLst>
          </p:cNvPr>
          <p:cNvGrpSpPr/>
          <p:nvPr/>
        </p:nvGrpSpPr>
        <p:grpSpPr>
          <a:xfrm>
            <a:off x="1430767" y="1932585"/>
            <a:ext cx="3625166" cy="2584546"/>
            <a:chOff x="545123" y="1134599"/>
            <a:chExt cx="3625166" cy="25845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E5202A-9876-414B-93CB-6371FC0A4ED9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CF325-2473-4EC3-9D09-F9791DF02231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AA0F14F-1A1B-4B52-B605-B3B96595F8D7}"/>
              </a:ext>
            </a:extLst>
          </p:cNvPr>
          <p:cNvSpPr/>
          <p:nvPr/>
        </p:nvSpPr>
        <p:spPr>
          <a:xfrm>
            <a:off x="1877755" y="387138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32DB65-95A0-4642-AC81-74D12F9EB9BE}"/>
              </a:ext>
            </a:extLst>
          </p:cNvPr>
          <p:cNvSpPr/>
          <p:nvPr/>
        </p:nvSpPr>
        <p:spPr>
          <a:xfrm>
            <a:off x="2101275" y="315977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62BC23-69CE-47B4-81F0-37455DE7FEFE}"/>
              </a:ext>
            </a:extLst>
          </p:cNvPr>
          <p:cNvSpPr/>
          <p:nvPr/>
        </p:nvSpPr>
        <p:spPr>
          <a:xfrm>
            <a:off x="2527943" y="364319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4D9CE2-9D2F-47C9-8131-157133C006EF}"/>
              </a:ext>
            </a:extLst>
          </p:cNvPr>
          <p:cNvSpPr/>
          <p:nvPr/>
        </p:nvSpPr>
        <p:spPr>
          <a:xfrm>
            <a:off x="2660023" y="257736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70BB21-AD3C-4384-873B-B772D5FC3DF9}"/>
              </a:ext>
            </a:extLst>
          </p:cNvPr>
          <p:cNvSpPr/>
          <p:nvPr/>
        </p:nvSpPr>
        <p:spPr>
          <a:xfrm>
            <a:off x="2639703" y="3110280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71BA069-F3CC-46BD-9DEB-3F70D089B158}"/>
              </a:ext>
            </a:extLst>
          </p:cNvPr>
          <p:cNvSpPr/>
          <p:nvPr/>
        </p:nvSpPr>
        <p:spPr>
          <a:xfrm>
            <a:off x="3253510" y="235384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EE92EF-F04C-4D92-B8D3-D215E6F1DE10}"/>
              </a:ext>
            </a:extLst>
          </p:cNvPr>
          <p:cNvSpPr/>
          <p:nvPr/>
        </p:nvSpPr>
        <p:spPr>
          <a:xfrm>
            <a:off x="3178131" y="294305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78EC95-51DF-44B6-BB43-34F6AC3226B5}"/>
              </a:ext>
            </a:extLst>
          </p:cNvPr>
          <p:cNvSpPr/>
          <p:nvPr/>
        </p:nvSpPr>
        <p:spPr>
          <a:xfrm>
            <a:off x="3846997" y="213032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3F3365A-32D3-47FA-BBE2-B0A071773CEA}"/>
              </a:ext>
            </a:extLst>
          </p:cNvPr>
          <p:cNvSpPr/>
          <p:nvPr/>
        </p:nvSpPr>
        <p:spPr>
          <a:xfrm>
            <a:off x="4442126" y="2532055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8F13F-7CB8-434F-BB8A-191602AC3C95}"/>
              </a:ext>
            </a:extLst>
          </p:cNvPr>
          <p:cNvSpPr txBox="1"/>
          <p:nvPr/>
        </p:nvSpPr>
        <p:spPr>
          <a:xfrm>
            <a:off x="492170" y="2800884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집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56350-7423-49C3-B694-6CBC88880CCC}"/>
              </a:ext>
            </a:extLst>
          </p:cNvPr>
          <p:cNvSpPr txBox="1"/>
          <p:nvPr/>
        </p:nvSpPr>
        <p:spPr>
          <a:xfrm>
            <a:off x="2733175" y="4718779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600" b="1" dirty="0"/>
              <a:t>집 크기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A14B0F-A102-45A6-8DEC-8A33541A6DDC}"/>
              </a:ext>
            </a:extLst>
          </p:cNvPr>
          <p:cNvCxnSpPr>
            <a:cxnSpLocks/>
          </p:cNvCxnSpPr>
          <p:nvPr/>
        </p:nvCxnSpPr>
        <p:spPr>
          <a:xfrm flipV="1">
            <a:off x="1603435" y="1958570"/>
            <a:ext cx="2763520" cy="24055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6689F5AC-B64B-4AA7-B7B0-170B7C312FE2}"/>
              </a:ext>
            </a:extLst>
          </p:cNvPr>
          <p:cNvSpPr/>
          <p:nvPr/>
        </p:nvSpPr>
        <p:spPr>
          <a:xfrm>
            <a:off x="2212931" y="4332465"/>
            <a:ext cx="315012" cy="36933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CFEAE6-DF49-4497-AAB9-A380CB9F3E93}"/>
              </a:ext>
            </a:extLst>
          </p:cNvPr>
          <p:cNvCxnSpPr>
            <a:cxnSpLocks/>
          </p:cNvCxnSpPr>
          <p:nvPr/>
        </p:nvCxnSpPr>
        <p:spPr>
          <a:xfrm>
            <a:off x="2355275" y="3660527"/>
            <a:ext cx="0" cy="747248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D469DF-7112-4615-A414-58E31E7A1990}"/>
              </a:ext>
            </a:extLst>
          </p:cNvPr>
          <p:cNvCxnSpPr>
            <a:cxnSpLocks/>
          </p:cNvCxnSpPr>
          <p:nvPr/>
        </p:nvCxnSpPr>
        <p:spPr>
          <a:xfrm flipH="1">
            <a:off x="1410447" y="3643197"/>
            <a:ext cx="944830" cy="17330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61C7FEA-B766-46E3-8093-4103CCACF37E}"/>
              </a:ext>
            </a:extLst>
          </p:cNvPr>
          <p:cNvSpPr/>
          <p:nvPr/>
        </p:nvSpPr>
        <p:spPr>
          <a:xfrm>
            <a:off x="1308847" y="3548767"/>
            <a:ext cx="223520" cy="2235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6DFF4-DA6A-48B3-ABDF-209B16EA851B}"/>
              </a:ext>
            </a:extLst>
          </p:cNvPr>
          <p:cNvSpPr txBox="1"/>
          <p:nvPr/>
        </p:nvSpPr>
        <p:spPr>
          <a:xfrm>
            <a:off x="1645920" y="5424244"/>
            <a:ext cx="1054608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지도 학습은 말 그대로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정답이 있는 데이터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활용해 데이터를 학습시키는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입력 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(X data)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주어지면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입력값에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Label(Y data)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주어 학습시킨다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ED302D7-B110-4B14-89CB-A779667F1CCF}"/>
              </a:ext>
            </a:extLst>
          </p:cNvPr>
          <p:cNvGrpSpPr/>
          <p:nvPr/>
        </p:nvGrpSpPr>
        <p:grpSpPr>
          <a:xfrm>
            <a:off x="6916492" y="2353844"/>
            <a:ext cx="3638613" cy="1365537"/>
            <a:chOff x="545123" y="1134599"/>
            <a:chExt cx="3638613" cy="258454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22FF0D-5FD3-48CF-8837-5535C82F63DB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BA5D1A9-B8BA-45D6-8E6F-EE965DB5B46D}"/>
                </a:ext>
              </a:extLst>
            </p:cNvPr>
            <p:cNvSpPr/>
            <p:nvPr/>
          </p:nvSpPr>
          <p:spPr>
            <a:xfrm>
              <a:off x="578890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A5CEABE8-6338-4737-A2C6-A59D3BCE00DD}"/>
              </a:ext>
            </a:extLst>
          </p:cNvPr>
          <p:cNvSpPr/>
          <p:nvPr/>
        </p:nvSpPr>
        <p:spPr>
          <a:xfrm>
            <a:off x="7133902" y="360762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0AB39463-1F00-4798-8562-D912B24E46B4}"/>
              </a:ext>
            </a:extLst>
          </p:cNvPr>
          <p:cNvSpPr/>
          <p:nvPr/>
        </p:nvSpPr>
        <p:spPr>
          <a:xfrm>
            <a:off x="8143479" y="2744348"/>
            <a:ext cx="315012" cy="369332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D759365-A9A8-43CA-8392-0FD19AFB9EE7}"/>
              </a:ext>
            </a:extLst>
          </p:cNvPr>
          <p:cNvSpPr/>
          <p:nvPr/>
        </p:nvSpPr>
        <p:spPr>
          <a:xfrm>
            <a:off x="7622591" y="361361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F28D3D-C988-48F3-9C48-E5EA13196A61}"/>
              </a:ext>
            </a:extLst>
          </p:cNvPr>
          <p:cNvSpPr/>
          <p:nvPr/>
        </p:nvSpPr>
        <p:spPr>
          <a:xfrm>
            <a:off x="8512279" y="362797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47188D-6831-48C1-87D9-FC9DEA5127ED}"/>
              </a:ext>
            </a:extLst>
          </p:cNvPr>
          <p:cNvSpPr/>
          <p:nvPr/>
        </p:nvSpPr>
        <p:spPr>
          <a:xfrm>
            <a:off x="9401967" y="364050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8F98F51-DE64-4639-98AB-82BDB20E698A}"/>
              </a:ext>
            </a:extLst>
          </p:cNvPr>
          <p:cNvSpPr/>
          <p:nvPr/>
        </p:nvSpPr>
        <p:spPr>
          <a:xfrm>
            <a:off x="8616533" y="2744630"/>
            <a:ext cx="315012" cy="369332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9E32E834-F2DA-46ED-9B6C-CDDD12CD73C6}"/>
              </a:ext>
            </a:extLst>
          </p:cNvPr>
          <p:cNvSpPr/>
          <p:nvPr/>
        </p:nvSpPr>
        <p:spPr>
          <a:xfrm>
            <a:off x="8921286" y="2744630"/>
            <a:ext cx="315012" cy="369332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2B864730-27B9-46EE-B5C5-3869258AAF08}"/>
              </a:ext>
            </a:extLst>
          </p:cNvPr>
          <p:cNvSpPr/>
          <p:nvPr/>
        </p:nvSpPr>
        <p:spPr>
          <a:xfrm>
            <a:off x="9571699" y="2744630"/>
            <a:ext cx="315012" cy="369332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C2E247FF-E0D1-4D74-9270-EFCB4CE460A1}"/>
              </a:ext>
            </a:extLst>
          </p:cNvPr>
          <p:cNvSpPr/>
          <p:nvPr/>
        </p:nvSpPr>
        <p:spPr>
          <a:xfrm>
            <a:off x="9886711" y="2744630"/>
            <a:ext cx="315012" cy="369332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BBCA4B-F0A2-42F2-91BC-E4D413F1EFA6}"/>
              </a:ext>
            </a:extLst>
          </p:cNvPr>
          <p:cNvSpPr txBox="1"/>
          <p:nvPr/>
        </p:nvSpPr>
        <p:spPr>
          <a:xfrm>
            <a:off x="6235800" y="2775126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103D46-6FCF-402E-A9D9-E556A0AEB093}"/>
              </a:ext>
            </a:extLst>
          </p:cNvPr>
          <p:cNvSpPr txBox="1"/>
          <p:nvPr/>
        </p:nvSpPr>
        <p:spPr>
          <a:xfrm>
            <a:off x="8143479" y="4049411"/>
            <a:ext cx="142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종양</a:t>
            </a:r>
            <a:r>
              <a:rPr lang="ko-KR" altLang="en-US" sz="1600" b="1" dirty="0"/>
              <a:t> 크기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830A3B-4F43-4943-B1B3-D454CB045308}"/>
              </a:ext>
            </a:extLst>
          </p:cNvPr>
          <p:cNvSpPr txBox="1"/>
          <p:nvPr/>
        </p:nvSpPr>
        <p:spPr>
          <a:xfrm>
            <a:off x="6286745" y="3488841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2C9DB8-BF7E-4E21-8B21-91373927C4A5}"/>
              </a:ext>
            </a:extLst>
          </p:cNvPr>
          <p:cNvSpPr/>
          <p:nvPr/>
        </p:nvSpPr>
        <p:spPr>
          <a:xfrm>
            <a:off x="2082775" y="1338352"/>
            <a:ext cx="2254784" cy="302853"/>
          </a:xfrm>
          <a:prstGeom prst="wedgeRoundRectCallout">
            <a:avLst>
              <a:gd name="adj1" fmla="val -20782"/>
              <a:gd name="adj2" fmla="val 4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 problem</a:t>
            </a:r>
            <a:endParaRPr lang="ko-KR" altLang="en-US" dirty="0"/>
          </a:p>
        </p:txBody>
      </p:sp>
      <p:sp>
        <p:nvSpPr>
          <p:cNvPr id="82" name="말풍선: 모서리가 둥근 사각형 81">
            <a:extLst>
              <a:ext uri="{FF2B5EF4-FFF2-40B4-BE49-F238E27FC236}">
                <a16:creationId xmlns:a16="http://schemas.microsoft.com/office/drawing/2014/main" id="{9B5C7ADB-E052-4933-88F9-71CC7229FBB9}"/>
              </a:ext>
            </a:extLst>
          </p:cNvPr>
          <p:cNvSpPr/>
          <p:nvPr/>
        </p:nvSpPr>
        <p:spPr>
          <a:xfrm>
            <a:off x="7637699" y="1389006"/>
            <a:ext cx="2471526" cy="302853"/>
          </a:xfrm>
          <a:prstGeom prst="wedgeRoundRectCallout">
            <a:avLst>
              <a:gd name="adj1" fmla="val -20782"/>
              <a:gd name="adj2" fmla="val 4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>
                <a:solidFill>
                  <a:schemeClr val="bg1"/>
                </a:solidFill>
              </a:rPr>
              <a:t>지도학습 </a:t>
            </a:r>
            <a:r>
              <a:rPr lang="en-US" altLang="ko-KR" sz="2800" b="1" dirty="0">
                <a:solidFill>
                  <a:schemeClr val="bg1"/>
                </a:solidFill>
              </a:rPr>
              <a:t>(Supervised Learning)</a:t>
            </a:r>
            <a:endParaRPr lang="en-KR" sz="36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613DE4-0AAF-4102-B238-CBDD399672A8}"/>
              </a:ext>
            </a:extLst>
          </p:cNvPr>
          <p:cNvGrpSpPr/>
          <p:nvPr/>
        </p:nvGrpSpPr>
        <p:grpSpPr>
          <a:xfrm>
            <a:off x="1430767" y="1932585"/>
            <a:ext cx="3625166" cy="2584546"/>
            <a:chOff x="545123" y="1134599"/>
            <a:chExt cx="3625166" cy="25845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E5202A-9876-414B-93CB-6371FC0A4ED9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CF325-2473-4EC3-9D09-F9791DF02231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AA0F14F-1A1B-4B52-B605-B3B96595F8D7}"/>
              </a:ext>
            </a:extLst>
          </p:cNvPr>
          <p:cNvSpPr/>
          <p:nvPr/>
        </p:nvSpPr>
        <p:spPr>
          <a:xfrm>
            <a:off x="1877755" y="387138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32DB65-95A0-4642-AC81-74D12F9EB9BE}"/>
              </a:ext>
            </a:extLst>
          </p:cNvPr>
          <p:cNvSpPr/>
          <p:nvPr/>
        </p:nvSpPr>
        <p:spPr>
          <a:xfrm>
            <a:off x="2101275" y="315977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62BC23-69CE-47B4-81F0-37455DE7FEFE}"/>
              </a:ext>
            </a:extLst>
          </p:cNvPr>
          <p:cNvSpPr/>
          <p:nvPr/>
        </p:nvSpPr>
        <p:spPr>
          <a:xfrm>
            <a:off x="2527943" y="364319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4D9CE2-9D2F-47C9-8131-157133C006EF}"/>
              </a:ext>
            </a:extLst>
          </p:cNvPr>
          <p:cNvSpPr/>
          <p:nvPr/>
        </p:nvSpPr>
        <p:spPr>
          <a:xfrm>
            <a:off x="2660023" y="257736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70BB21-AD3C-4384-873B-B772D5FC3DF9}"/>
              </a:ext>
            </a:extLst>
          </p:cNvPr>
          <p:cNvSpPr/>
          <p:nvPr/>
        </p:nvSpPr>
        <p:spPr>
          <a:xfrm>
            <a:off x="2639703" y="3110280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71BA069-F3CC-46BD-9DEB-3F70D089B158}"/>
              </a:ext>
            </a:extLst>
          </p:cNvPr>
          <p:cNvSpPr/>
          <p:nvPr/>
        </p:nvSpPr>
        <p:spPr>
          <a:xfrm>
            <a:off x="3253510" y="235384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EE92EF-F04C-4D92-B8D3-D215E6F1DE10}"/>
              </a:ext>
            </a:extLst>
          </p:cNvPr>
          <p:cNvSpPr/>
          <p:nvPr/>
        </p:nvSpPr>
        <p:spPr>
          <a:xfrm>
            <a:off x="3178131" y="294305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78EC95-51DF-44B6-BB43-34F6AC3226B5}"/>
              </a:ext>
            </a:extLst>
          </p:cNvPr>
          <p:cNvSpPr/>
          <p:nvPr/>
        </p:nvSpPr>
        <p:spPr>
          <a:xfrm>
            <a:off x="3846997" y="213032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3F3365A-32D3-47FA-BBE2-B0A071773CEA}"/>
              </a:ext>
            </a:extLst>
          </p:cNvPr>
          <p:cNvSpPr/>
          <p:nvPr/>
        </p:nvSpPr>
        <p:spPr>
          <a:xfrm>
            <a:off x="4442126" y="2532055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8F13F-7CB8-434F-BB8A-191602AC3C95}"/>
              </a:ext>
            </a:extLst>
          </p:cNvPr>
          <p:cNvSpPr txBox="1"/>
          <p:nvPr/>
        </p:nvSpPr>
        <p:spPr>
          <a:xfrm>
            <a:off x="492170" y="2800884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집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56350-7423-49C3-B694-6CBC88880CCC}"/>
              </a:ext>
            </a:extLst>
          </p:cNvPr>
          <p:cNvSpPr txBox="1"/>
          <p:nvPr/>
        </p:nvSpPr>
        <p:spPr>
          <a:xfrm>
            <a:off x="2733175" y="4718779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600" b="1" dirty="0"/>
              <a:t>집 크기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A14B0F-A102-45A6-8DEC-8A33541A6DDC}"/>
              </a:ext>
            </a:extLst>
          </p:cNvPr>
          <p:cNvCxnSpPr>
            <a:cxnSpLocks/>
          </p:cNvCxnSpPr>
          <p:nvPr/>
        </p:nvCxnSpPr>
        <p:spPr>
          <a:xfrm flipV="1">
            <a:off x="1603435" y="1958570"/>
            <a:ext cx="2763520" cy="24055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6689F5AC-B64B-4AA7-B7B0-170B7C312FE2}"/>
              </a:ext>
            </a:extLst>
          </p:cNvPr>
          <p:cNvSpPr/>
          <p:nvPr/>
        </p:nvSpPr>
        <p:spPr>
          <a:xfrm>
            <a:off x="2212931" y="4332465"/>
            <a:ext cx="315012" cy="36933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CFEAE6-DF49-4497-AAB9-A380CB9F3E93}"/>
              </a:ext>
            </a:extLst>
          </p:cNvPr>
          <p:cNvCxnSpPr>
            <a:cxnSpLocks/>
          </p:cNvCxnSpPr>
          <p:nvPr/>
        </p:nvCxnSpPr>
        <p:spPr>
          <a:xfrm>
            <a:off x="2355275" y="3660527"/>
            <a:ext cx="0" cy="747248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D469DF-7112-4615-A414-58E31E7A1990}"/>
              </a:ext>
            </a:extLst>
          </p:cNvPr>
          <p:cNvCxnSpPr>
            <a:cxnSpLocks/>
          </p:cNvCxnSpPr>
          <p:nvPr/>
        </p:nvCxnSpPr>
        <p:spPr>
          <a:xfrm flipH="1">
            <a:off x="1410447" y="3643197"/>
            <a:ext cx="944830" cy="17330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61C7FEA-B766-46E3-8093-4103CCACF37E}"/>
              </a:ext>
            </a:extLst>
          </p:cNvPr>
          <p:cNvSpPr/>
          <p:nvPr/>
        </p:nvSpPr>
        <p:spPr>
          <a:xfrm>
            <a:off x="1308847" y="3548767"/>
            <a:ext cx="223520" cy="2235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6DFF4-DA6A-48B3-ABDF-209B16EA851B}"/>
              </a:ext>
            </a:extLst>
          </p:cNvPr>
          <p:cNvSpPr txBox="1"/>
          <p:nvPr/>
        </p:nvSpPr>
        <p:spPr>
          <a:xfrm>
            <a:off x="1645920" y="5424244"/>
            <a:ext cx="1054608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지도 학습은 말 그대로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정답이 있는 데이터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활용해 데이터를 학습시키는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입력 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(X data)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주어지면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입력값에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Label(Y data)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주어 학습시킨다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FCBFF68-DC85-4F75-8FCA-869408AB3621}"/>
              </a:ext>
            </a:extLst>
          </p:cNvPr>
          <p:cNvGrpSpPr/>
          <p:nvPr/>
        </p:nvGrpSpPr>
        <p:grpSpPr>
          <a:xfrm>
            <a:off x="6593273" y="1958570"/>
            <a:ext cx="3638613" cy="2584546"/>
            <a:chOff x="545123" y="1134599"/>
            <a:chExt cx="3638613" cy="258454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ECEBE1-D364-457C-92E6-6A2B146B7AEF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B036D8-24FB-48D9-949E-FBCDF777CA89}"/>
                </a:ext>
              </a:extLst>
            </p:cNvPr>
            <p:cNvSpPr/>
            <p:nvPr/>
          </p:nvSpPr>
          <p:spPr>
            <a:xfrm>
              <a:off x="578890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9C7DAD5-FB02-4D2A-AA06-2479C8CB9A63}"/>
              </a:ext>
            </a:extLst>
          </p:cNvPr>
          <p:cNvSpPr txBox="1"/>
          <p:nvPr/>
        </p:nvSpPr>
        <p:spPr>
          <a:xfrm>
            <a:off x="5904295" y="2811320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나이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3324ED-0AB4-4793-AE88-551E69CF6511}"/>
              </a:ext>
            </a:extLst>
          </p:cNvPr>
          <p:cNvSpPr txBox="1"/>
          <p:nvPr/>
        </p:nvSpPr>
        <p:spPr>
          <a:xfrm>
            <a:off x="7899668" y="4744764"/>
            <a:ext cx="12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ko-KR" altLang="en-US" sz="1600" b="1"/>
              <a:t>종양 크기</a:t>
            </a:r>
            <a:endParaRPr lang="ko-KR" altLang="en-US" sz="16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0F16544-CC90-44B1-A785-D73A60567875}"/>
              </a:ext>
            </a:extLst>
          </p:cNvPr>
          <p:cNvSpPr/>
          <p:nvPr/>
        </p:nvSpPr>
        <p:spPr>
          <a:xfrm>
            <a:off x="6860782" y="338200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056A44-37AE-4679-BE4A-8166BE66B999}"/>
              </a:ext>
            </a:extLst>
          </p:cNvPr>
          <p:cNvSpPr/>
          <p:nvPr/>
        </p:nvSpPr>
        <p:spPr>
          <a:xfrm>
            <a:off x="7287450" y="386542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0087151-ED36-4EE3-91FB-FE5B4E8BDEF3}"/>
              </a:ext>
            </a:extLst>
          </p:cNvPr>
          <p:cNvSpPr/>
          <p:nvPr/>
        </p:nvSpPr>
        <p:spPr>
          <a:xfrm>
            <a:off x="8465928" y="253320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F2E8BF-37DD-4F07-AFEA-BD375B85DBF9}"/>
              </a:ext>
            </a:extLst>
          </p:cNvPr>
          <p:cNvSpPr/>
          <p:nvPr/>
        </p:nvSpPr>
        <p:spPr>
          <a:xfrm>
            <a:off x="7258886" y="2778705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A86EAA7-17EC-4580-B23D-BE9467BCBE3D}"/>
              </a:ext>
            </a:extLst>
          </p:cNvPr>
          <p:cNvSpPr/>
          <p:nvPr/>
        </p:nvSpPr>
        <p:spPr>
          <a:xfrm>
            <a:off x="7643050" y="3454327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525387-997B-4674-A792-20D2566B13DC}"/>
              </a:ext>
            </a:extLst>
          </p:cNvPr>
          <p:cNvSpPr/>
          <p:nvPr/>
        </p:nvSpPr>
        <p:spPr>
          <a:xfrm>
            <a:off x="7911621" y="406013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7E3AF6-C00C-4748-9330-1C72392BEA19}"/>
              </a:ext>
            </a:extLst>
          </p:cNvPr>
          <p:cNvSpPr/>
          <p:nvPr/>
        </p:nvSpPr>
        <p:spPr>
          <a:xfrm>
            <a:off x="9111884" y="2587800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6E0527F-F295-4C0E-BAD9-848E22889166}"/>
              </a:ext>
            </a:extLst>
          </p:cNvPr>
          <p:cNvSpPr/>
          <p:nvPr/>
        </p:nvSpPr>
        <p:spPr>
          <a:xfrm>
            <a:off x="9090828" y="3112812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E7D8A00-85D8-4845-ABA5-572CB52DFA2F}"/>
              </a:ext>
            </a:extLst>
          </p:cNvPr>
          <p:cNvSpPr/>
          <p:nvPr/>
        </p:nvSpPr>
        <p:spPr>
          <a:xfrm>
            <a:off x="7419530" y="1924823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0802AF6-F4AE-488F-870D-2AECA4589F77}"/>
              </a:ext>
            </a:extLst>
          </p:cNvPr>
          <p:cNvSpPr/>
          <p:nvPr/>
        </p:nvSpPr>
        <p:spPr>
          <a:xfrm>
            <a:off x="8867308" y="2036583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B788B3F-49F7-46D9-9DF9-D2EF3411C806}"/>
              </a:ext>
            </a:extLst>
          </p:cNvPr>
          <p:cNvSpPr/>
          <p:nvPr/>
        </p:nvSpPr>
        <p:spPr>
          <a:xfrm>
            <a:off x="8272888" y="1787106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ED2BF90-9480-461F-80FE-7BB5739B72D6}"/>
              </a:ext>
            </a:extLst>
          </p:cNvPr>
          <p:cNvSpPr/>
          <p:nvPr/>
        </p:nvSpPr>
        <p:spPr>
          <a:xfrm>
            <a:off x="8018988" y="2325857"/>
            <a:ext cx="223520" cy="223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021DB5C-1836-402C-93E3-0BC764D2EF0F}"/>
              </a:ext>
            </a:extLst>
          </p:cNvPr>
          <p:cNvSpPr/>
          <p:nvPr/>
        </p:nvSpPr>
        <p:spPr>
          <a:xfrm>
            <a:off x="8283936" y="350224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8304CA-C544-4C97-8487-D9602AF435A3}"/>
              </a:ext>
            </a:extLst>
          </p:cNvPr>
          <p:cNvSpPr/>
          <p:nvPr/>
        </p:nvSpPr>
        <p:spPr>
          <a:xfrm>
            <a:off x="9046105" y="392085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0542ADF-2FC0-4054-8F47-637BF44B2748}"/>
              </a:ext>
            </a:extLst>
          </p:cNvPr>
          <p:cNvCxnSpPr>
            <a:cxnSpLocks/>
          </p:cNvCxnSpPr>
          <p:nvPr/>
        </p:nvCxnSpPr>
        <p:spPr>
          <a:xfrm>
            <a:off x="6972542" y="2131487"/>
            <a:ext cx="2910721" cy="2226963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곱하기 기호 66">
            <a:extLst>
              <a:ext uri="{FF2B5EF4-FFF2-40B4-BE49-F238E27FC236}">
                <a16:creationId xmlns:a16="http://schemas.microsoft.com/office/drawing/2014/main" id="{01BBDC4F-CCBC-4E3D-8DC0-C95F739DCFB8}"/>
              </a:ext>
            </a:extLst>
          </p:cNvPr>
          <p:cNvSpPr/>
          <p:nvPr/>
        </p:nvSpPr>
        <p:spPr>
          <a:xfrm>
            <a:off x="7223348" y="3138001"/>
            <a:ext cx="315012" cy="36933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말풍선: 모서리가 둥근 사각형 67">
            <a:extLst>
              <a:ext uri="{FF2B5EF4-FFF2-40B4-BE49-F238E27FC236}">
                <a16:creationId xmlns:a16="http://schemas.microsoft.com/office/drawing/2014/main" id="{E6040D6E-B779-4FC1-B970-0FCBD57FF6F4}"/>
              </a:ext>
            </a:extLst>
          </p:cNvPr>
          <p:cNvSpPr/>
          <p:nvPr/>
        </p:nvSpPr>
        <p:spPr>
          <a:xfrm>
            <a:off x="2082775" y="1338352"/>
            <a:ext cx="2254784" cy="302853"/>
          </a:xfrm>
          <a:prstGeom prst="wedgeRoundRectCallout">
            <a:avLst>
              <a:gd name="adj1" fmla="val -20782"/>
              <a:gd name="adj2" fmla="val 4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 problem</a:t>
            </a:r>
            <a:endParaRPr lang="ko-KR" altLang="en-US" dirty="0"/>
          </a:p>
        </p:txBody>
      </p:sp>
      <p:sp>
        <p:nvSpPr>
          <p:cNvPr id="69" name="말풍선: 모서리가 둥근 사각형 68">
            <a:extLst>
              <a:ext uri="{FF2B5EF4-FFF2-40B4-BE49-F238E27FC236}">
                <a16:creationId xmlns:a16="http://schemas.microsoft.com/office/drawing/2014/main" id="{EEBF433E-E390-42EF-8470-0B9E6526E7C4}"/>
              </a:ext>
            </a:extLst>
          </p:cNvPr>
          <p:cNvSpPr/>
          <p:nvPr/>
        </p:nvSpPr>
        <p:spPr>
          <a:xfrm>
            <a:off x="7637699" y="1389006"/>
            <a:ext cx="2471526" cy="302853"/>
          </a:xfrm>
          <a:prstGeom prst="wedgeRoundRectCallout">
            <a:avLst>
              <a:gd name="adj1" fmla="val -20782"/>
              <a:gd name="adj2" fmla="val 43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Classification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>
                <a:solidFill>
                  <a:schemeClr val="bg1"/>
                </a:solidFill>
              </a:rPr>
              <a:t>비지도학습 </a:t>
            </a:r>
            <a:r>
              <a:rPr lang="en-US" altLang="ko-KR" sz="2800" b="1" dirty="0">
                <a:solidFill>
                  <a:schemeClr val="bg1"/>
                </a:solidFill>
              </a:rPr>
              <a:t>(Unsupervised Learning)</a:t>
            </a:r>
            <a:endParaRPr lang="en-KR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8770C5-6F72-4C2B-AEB7-515FE7F1D831}"/>
              </a:ext>
            </a:extLst>
          </p:cNvPr>
          <p:cNvGrpSpPr/>
          <p:nvPr/>
        </p:nvGrpSpPr>
        <p:grpSpPr>
          <a:xfrm>
            <a:off x="4168676" y="1735546"/>
            <a:ext cx="3638613" cy="2584546"/>
            <a:chOff x="545123" y="1134599"/>
            <a:chExt cx="3638613" cy="25845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10093E-590F-4430-A595-C5648082F246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1BAEDA-64D0-4AD9-B290-BC6A1F25A3A6}"/>
                </a:ext>
              </a:extLst>
            </p:cNvPr>
            <p:cNvSpPr/>
            <p:nvPr/>
          </p:nvSpPr>
          <p:spPr>
            <a:xfrm>
              <a:off x="578890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FCAF6F-10E6-4E73-A2A2-FAFD7FCE80DB}"/>
              </a:ext>
            </a:extLst>
          </p:cNvPr>
          <p:cNvSpPr txBox="1"/>
          <p:nvPr/>
        </p:nvSpPr>
        <p:spPr>
          <a:xfrm>
            <a:off x="3443102" y="2588296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나이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83B7B-A629-46DD-B09C-ADC879922A1C}"/>
              </a:ext>
            </a:extLst>
          </p:cNvPr>
          <p:cNvSpPr txBox="1"/>
          <p:nvPr/>
        </p:nvSpPr>
        <p:spPr>
          <a:xfrm>
            <a:off x="5438475" y="4521740"/>
            <a:ext cx="12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600" b="1" dirty="0"/>
              <a:t>종양 크기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F91D1C-C106-4282-991C-547DFC97FDDF}"/>
              </a:ext>
            </a:extLst>
          </p:cNvPr>
          <p:cNvSpPr/>
          <p:nvPr/>
        </p:nvSpPr>
        <p:spPr>
          <a:xfrm>
            <a:off x="4399589" y="315897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7299DF-CE39-429A-A566-DC5FAFAD387F}"/>
              </a:ext>
            </a:extLst>
          </p:cNvPr>
          <p:cNvSpPr/>
          <p:nvPr/>
        </p:nvSpPr>
        <p:spPr>
          <a:xfrm>
            <a:off x="4826257" y="3642400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775AA6-4C7D-412B-8B46-0924A86CD4B9}"/>
              </a:ext>
            </a:extLst>
          </p:cNvPr>
          <p:cNvSpPr/>
          <p:nvPr/>
        </p:nvSpPr>
        <p:spPr>
          <a:xfrm>
            <a:off x="6004735" y="231018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8B7551-1281-46B7-B136-D7B243F58E34}"/>
              </a:ext>
            </a:extLst>
          </p:cNvPr>
          <p:cNvSpPr/>
          <p:nvPr/>
        </p:nvSpPr>
        <p:spPr>
          <a:xfrm>
            <a:off x="4797693" y="255568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4FB2E8-F1B9-4256-9C79-59861ED71563}"/>
              </a:ext>
            </a:extLst>
          </p:cNvPr>
          <p:cNvSpPr/>
          <p:nvPr/>
        </p:nvSpPr>
        <p:spPr>
          <a:xfrm>
            <a:off x="5218453" y="323130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1781324-9A68-423D-BF93-23263866B1D8}"/>
              </a:ext>
            </a:extLst>
          </p:cNvPr>
          <p:cNvSpPr/>
          <p:nvPr/>
        </p:nvSpPr>
        <p:spPr>
          <a:xfrm>
            <a:off x="5450428" y="383711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37009D-B744-4E49-8E3F-243177CF1CF0}"/>
              </a:ext>
            </a:extLst>
          </p:cNvPr>
          <p:cNvSpPr/>
          <p:nvPr/>
        </p:nvSpPr>
        <p:spPr>
          <a:xfrm>
            <a:off x="6650691" y="236477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FB63252-17C2-4C34-A010-81A5789B4BE9}"/>
              </a:ext>
            </a:extLst>
          </p:cNvPr>
          <p:cNvSpPr/>
          <p:nvPr/>
        </p:nvSpPr>
        <p:spPr>
          <a:xfrm>
            <a:off x="6666231" y="288978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39BC83-1B03-4D52-846E-0F7A6509E00A}"/>
              </a:ext>
            </a:extLst>
          </p:cNvPr>
          <p:cNvSpPr/>
          <p:nvPr/>
        </p:nvSpPr>
        <p:spPr>
          <a:xfrm>
            <a:off x="4994933" y="170179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AE3B24-8AD1-4E27-95A0-ABED6A82C7DA}"/>
              </a:ext>
            </a:extLst>
          </p:cNvPr>
          <p:cNvSpPr/>
          <p:nvPr/>
        </p:nvSpPr>
        <p:spPr>
          <a:xfrm>
            <a:off x="6406115" y="181355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D475EE-4D67-44F6-9D8D-D52385CED74A}"/>
              </a:ext>
            </a:extLst>
          </p:cNvPr>
          <p:cNvSpPr/>
          <p:nvPr/>
        </p:nvSpPr>
        <p:spPr>
          <a:xfrm>
            <a:off x="5848291" y="156408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DED1C5-18F8-4D2C-AD3F-88BE1F793E1D}"/>
              </a:ext>
            </a:extLst>
          </p:cNvPr>
          <p:cNvSpPr/>
          <p:nvPr/>
        </p:nvSpPr>
        <p:spPr>
          <a:xfrm>
            <a:off x="5594391" y="210283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20991C-3AEA-4BE0-9A08-38005A3B3C01}"/>
              </a:ext>
            </a:extLst>
          </p:cNvPr>
          <p:cNvSpPr/>
          <p:nvPr/>
        </p:nvSpPr>
        <p:spPr>
          <a:xfrm>
            <a:off x="5822743" y="327921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7BFEDB-15CD-4DC8-9B5A-8E82D53DDD37}"/>
              </a:ext>
            </a:extLst>
          </p:cNvPr>
          <p:cNvSpPr/>
          <p:nvPr/>
        </p:nvSpPr>
        <p:spPr>
          <a:xfrm>
            <a:off x="6584912" y="369783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389AE2E-0D23-4AFE-94A6-9B113EA126C6}"/>
              </a:ext>
            </a:extLst>
          </p:cNvPr>
          <p:cNvSpPr/>
          <p:nvPr/>
        </p:nvSpPr>
        <p:spPr>
          <a:xfrm>
            <a:off x="4219574" y="2386693"/>
            <a:ext cx="2945206" cy="1816840"/>
          </a:xfrm>
          <a:custGeom>
            <a:avLst/>
            <a:gdLst>
              <a:gd name="connsiteX0" fmla="*/ 699512 w 2945206"/>
              <a:gd name="connsiteY0" fmla="*/ 1781437 h 1816840"/>
              <a:gd name="connsiteX1" fmla="*/ 265 w 2945206"/>
              <a:gd name="connsiteY1" fmla="*/ 1001507 h 1816840"/>
              <a:gd name="connsiteX2" fmla="*/ 753300 w 2945206"/>
              <a:gd name="connsiteY2" fmla="*/ 6425 h 1816840"/>
              <a:gd name="connsiteX3" fmla="*/ 2945171 w 2945206"/>
              <a:gd name="connsiteY3" fmla="*/ 1512496 h 1816840"/>
              <a:gd name="connsiteX4" fmla="*/ 699512 w 2945206"/>
              <a:gd name="connsiteY4" fmla="*/ 1781437 h 181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5206" h="1816840">
                <a:moveTo>
                  <a:pt x="699512" y="1781437"/>
                </a:moveTo>
                <a:cubicBezTo>
                  <a:pt x="208694" y="1696272"/>
                  <a:pt x="-8700" y="1297342"/>
                  <a:pt x="265" y="1001507"/>
                </a:cubicBezTo>
                <a:cubicBezTo>
                  <a:pt x="9230" y="705672"/>
                  <a:pt x="262482" y="-78740"/>
                  <a:pt x="753300" y="6425"/>
                </a:cubicBezTo>
                <a:cubicBezTo>
                  <a:pt x="1244118" y="91590"/>
                  <a:pt x="2954136" y="1218902"/>
                  <a:pt x="2945171" y="1512496"/>
                </a:cubicBezTo>
                <a:cubicBezTo>
                  <a:pt x="2936206" y="1806090"/>
                  <a:pt x="1190330" y="1866602"/>
                  <a:pt x="699512" y="1781437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FAD113A-E783-4CF9-BC0F-6EC071300EBA}"/>
              </a:ext>
            </a:extLst>
          </p:cNvPr>
          <p:cNvSpPr/>
          <p:nvPr/>
        </p:nvSpPr>
        <p:spPr>
          <a:xfrm>
            <a:off x="4783642" y="1360884"/>
            <a:ext cx="2636557" cy="2010742"/>
          </a:xfrm>
          <a:custGeom>
            <a:avLst/>
            <a:gdLst>
              <a:gd name="connsiteX0" fmla="*/ 2288323 w 2636557"/>
              <a:gd name="connsiteY0" fmla="*/ 1972444 h 2010742"/>
              <a:gd name="connsiteX1" fmla="*/ 2323 w 2636557"/>
              <a:gd name="connsiteY1" fmla="*/ 466374 h 2010742"/>
              <a:gd name="connsiteX2" fmla="*/ 1871465 w 2636557"/>
              <a:gd name="connsiteY2" fmla="*/ 49515 h 2010742"/>
              <a:gd name="connsiteX3" fmla="*/ 2584159 w 2636557"/>
              <a:gd name="connsiteY3" fmla="*/ 1434562 h 2010742"/>
              <a:gd name="connsiteX4" fmla="*/ 2288323 w 2636557"/>
              <a:gd name="connsiteY4" fmla="*/ 1972444 h 201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557" h="2010742">
                <a:moveTo>
                  <a:pt x="2288323" y="1972444"/>
                </a:moveTo>
                <a:cubicBezTo>
                  <a:pt x="1858017" y="1811079"/>
                  <a:pt x="71799" y="786862"/>
                  <a:pt x="2323" y="466374"/>
                </a:cubicBezTo>
                <a:cubicBezTo>
                  <a:pt x="-67153" y="145886"/>
                  <a:pt x="1441159" y="-111850"/>
                  <a:pt x="1871465" y="49515"/>
                </a:cubicBezTo>
                <a:cubicBezTo>
                  <a:pt x="2301771" y="210880"/>
                  <a:pt x="2510200" y="1116315"/>
                  <a:pt x="2584159" y="1434562"/>
                </a:cubicBezTo>
                <a:cubicBezTo>
                  <a:pt x="2658118" y="1752809"/>
                  <a:pt x="2718629" y="2133809"/>
                  <a:pt x="2288323" y="1972444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67BC9-6033-4F35-B865-B8A6018E2453}"/>
              </a:ext>
            </a:extLst>
          </p:cNvPr>
          <p:cNvSpPr txBox="1"/>
          <p:nvPr/>
        </p:nvSpPr>
        <p:spPr>
          <a:xfrm>
            <a:off x="384156" y="4846479"/>
            <a:ext cx="105460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지도학습과는 다르게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Label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주어지지 않음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데이터로 무엇을 할 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각 데이터가 무엇인지 알 수 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정답 라벨이 없는 데이터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비슷한 특징끼리 군집화 하여 새로운 데이터에 대한 결과를 예측하는 방법</a:t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80240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>
                <a:solidFill>
                  <a:schemeClr val="bg1"/>
                </a:solidFill>
              </a:rPr>
              <a:t>지도학습 </a:t>
            </a:r>
            <a:r>
              <a:rPr lang="en-US" altLang="ko-KR" sz="2800" b="1" dirty="0">
                <a:solidFill>
                  <a:schemeClr val="bg1"/>
                </a:solidFill>
              </a:rPr>
              <a:t>(Supervised Learning)</a:t>
            </a:r>
            <a:endParaRPr lang="en-KR" sz="36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D338CA-47AF-493E-A2B4-4709F06756DB}"/>
              </a:ext>
            </a:extLst>
          </p:cNvPr>
          <p:cNvSpPr/>
          <p:nvPr/>
        </p:nvSpPr>
        <p:spPr>
          <a:xfrm>
            <a:off x="473783" y="3526087"/>
            <a:ext cx="341522" cy="3497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29F7E0C-EC8B-4EDE-9CDE-802214E2FFC6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15305" y="3700980"/>
            <a:ext cx="811517" cy="1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6641F-EB3E-482E-9A20-547EE62428E8}"/>
              </a:ext>
            </a:extLst>
          </p:cNvPr>
          <p:cNvSpPr/>
          <p:nvPr/>
        </p:nvSpPr>
        <p:spPr>
          <a:xfrm>
            <a:off x="1626822" y="3429000"/>
            <a:ext cx="1402815" cy="5646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135A131-DAE8-4E4D-900A-BE6F6C1E3F3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029637" y="3711308"/>
            <a:ext cx="98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1461B-7969-4500-94DC-CB023AF4A32E}"/>
              </a:ext>
            </a:extLst>
          </p:cNvPr>
          <p:cNvSpPr/>
          <p:nvPr/>
        </p:nvSpPr>
        <p:spPr>
          <a:xfrm>
            <a:off x="4011915" y="2929623"/>
            <a:ext cx="841074" cy="15633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Green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98E21-EAD0-4719-9193-1DD33AC4C121}"/>
              </a:ext>
            </a:extLst>
          </p:cNvPr>
          <p:cNvSpPr txBox="1"/>
          <p:nvPr/>
        </p:nvSpPr>
        <p:spPr>
          <a:xfrm>
            <a:off x="925416" y="333164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95725-5520-4F50-8986-874036452863}"/>
              </a:ext>
            </a:extLst>
          </p:cNvPr>
          <p:cNvSpPr txBox="1"/>
          <p:nvPr/>
        </p:nvSpPr>
        <p:spPr>
          <a:xfrm>
            <a:off x="3051049" y="329938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7A8F5-7358-4701-AB25-6F857D138DCE}"/>
              </a:ext>
            </a:extLst>
          </p:cNvPr>
          <p:cNvSpPr txBox="1"/>
          <p:nvPr/>
        </p:nvSpPr>
        <p:spPr>
          <a:xfrm>
            <a:off x="473783" y="5620741"/>
            <a:ext cx="474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Classify input into categorical output</a:t>
            </a:r>
            <a:endParaRPr lang="ko-KR" altLang="en-US" sz="2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08915F-2993-41D0-8585-DA6B74B9A680}"/>
              </a:ext>
            </a:extLst>
          </p:cNvPr>
          <p:cNvGrpSpPr/>
          <p:nvPr/>
        </p:nvGrpSpPr>
        <p:grpSpPr>
          <a:xfrm>
            <a:off x="6874334" y="2558732"/>
            <a:ext cx="3625166" cy="2584546"/>
            <a:chOff x="545123" y="1134599"/>
            <a:chExt cx="3625166" cy="258454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7BF9FA-6806-4A80-920E-91CECDDC63A0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32806D-0B98-4DA2-9A70-74F5986155B4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DDF4F25-A873-4C5E-ABFA-7F810D955442}"/>
              </a:ext>
            </a:extLst>
          </p:cNvPr>
          <p:cNvSpPr/>
          <p:nvPr/>
        </p:nvSpPr>
        <p:spPr>
          <a:xfrm>
            <a:off x="7321322" y="449753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17881D-FEB6-456B-B6F1-7F826D7792B1}"/>
              </a:ext>
            </a:extLst>
          </p:cNvPr>
          <p:cNvSpPr/>
          <p:nvPr/>
        </p:nvSpPr>
        <p:spPr>
          <a:xfrm>
            <a:off x="7544842" y="378592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A4754ED-ED52-4EA5-A70F-A6B7A4C86B0A}"/>
              </a:ext>
            </a:extLst>
          </p:cNvPr>
          <p:cNvSpPr/>
          <p:nvPr/>
        </p:nvSpPr>
        <p:spPr>
          <a:xfrm>
            <a:off x="7971510" y="426934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33B9DD-AA8A-4F88-BF4B-201BF88C4166}"/>
              </a:ext>
            </a:extLst>
          </p:cNvPr>
          <p:cNvSpPr/>
          <p:nvPr/>
        </p:nvSpPr>
        <p:spPr>
          <a:xfrm>
            <a:off x="8103590" y="320351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3C4F3F-51EA-4348-A2FF-CF1690D0389E}"/>
              </a:ext>
            </a:extLst>
          </p:cNvPr>
          <p:cNvSpPr/>
          <p:nvPr/>
        </p:nvSpPr>
        <p:spPr>
          <a:xfrm>
            <a:off x="8083270" y="373642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CBF76E1-1A78-424F-AB22-70B11F052231}"/>
              </a:ext>
            </a:extLst>
          </p:cNvPr>
          <p:cNvSpPr/>
          <p:nvPr/>
        </p:nvSpPr>
        <p:spPr>
          <a:xfrm>
            <a:off x="8697077" y="297999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136F838-335C-41B2-BA5F-04CAAAC403D7}"/>
              </a:ext>
            </a:extLst>
          </p:cNvPr>
          <p:cNvSpPr/>
          <p:nvPr/>
        </p:nvSpPr>
        <p:spPr>
          <a:xfrm>
            <a:off x="8621698" y="356919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A69D53-1546-4C9C-8D59-4862ECE99913}"/>
              </a:ext>
            </a:extLst>
          </p:cNvPr>
          <p:cNvSpPr/>
          <p:nvPr/>
        </p:nvSpPr>
        <p:spPr>
          <a:xfrm>
            <a:off x="9290564" y="275647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551DDA2-EF8D-43B2-99FF-765825B52D42}"/>
              </a:ext>
            </a:extLst>
          </p:cNvPr>
          <p:cNvSpPr/>
          <p:nvPr/>
        </p:nvSpPr>
        <p:spPr>
          <a:xfrm>
            <a:off x="9885693" y="315820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4B032A-49E9-4006-97C6-50420CAA8003}"/>
              </a:ext>
            </a:extLst>
          </p:cNvPr>
          <p:cNvSpPr txBox="1"/>
          <p:nvPr/>
        </p:nvSpPr>
        <p:spPr>
          <a:xfrm>
            <a:off x="6116320" y="2753197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D7BAD-1B07-4D60-BE41-91E2A7FD8677}"/>
              </a:ext>
            </a:extLst>
          </p:cNvPr>
          <p:cNvSpPr txBox="1"/>
          <p:nvPr/>
        </p:nvSpPr>
        <p:spPr>
          <a:xfrm>
            <a:off x="9588878" y="5203465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606E2F-0C19-42FF-AF1E-26DD2AAB39F4}"/>
              </a:ext>
            </a:extLst>
          </p:cNvPr>
          <p:cNvSpPr txBox="1"/>
          <p:nvPr/>
        </p:nvSpPr>
        <p:spPr>
          <a:xfrm>
            <a:off x="6485566" y="5619288"/>
            <a:ext cx="449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tall is he if his weight is 80kg?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E411F8-111E-4D5F-B7D6-93AD13B79C41}"/>
              </a:ext>
            </a:extLst>
          </p:cNvPr>
          <p:cNvSpPr txBox="1"/>
          <p:nvPr/>
        </p:nvSpPr>
        <p:spPr>
          <a:xfrm>
            <a:off x="3143831" y="1383766"/>
            <a:ext cx="543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Classification    VS    Regression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38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CA5F8A-62EA-46CB-9E36-E0BD987C0457}"/>
              </a:ext>
            </a:extLst>
          </p:cNvPr>
          <p:cNvGrpSpPr/>
          <p:nvPr/>
        </p:nvGrpSpPr>
        <p:grpSpPr>
          <a:xfrm>
            <a:off x="4122876" y="2046599"/>
            <a:ext cx="3625166" cy="2584546"/>
            <a:chOff x="545123" y="1134599"/>
            <a:chExt cx="3625166" cy="25845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58D328-4920-48F7-8167-058F7DCFD20A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F8D5E1-698A-48C3-A88C-6B0AFA134659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C1A87C69-D62F-469A-A381-63EC4E4FAB28}"/>
              </a:ext>
            </a:extLst>
          </p:cNvPr>
          <p:cNvSpPr/>
          <p:nvPr/>
        </p:nvSpPr>
        <p:spPr>
          <a:xfrm>
            <a:off x="4590184" y="401839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D2D304-9992-476E-982C-0F098361B5D6}"/>
              </a:ext>
            </a:extLst>
          </p:cNvPr>
          <p:cNvSpPr/>
          <p:nvPr/>
        </p:nvSpPr>
        <p:spPr>
          <a:xfrm>
            <a:off x="4813704" y="330678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4731D2-1D7A-47E2-8D26-4FB232C4E798}"/>
              </a:ext>
            </a:extLst>
          </p:cNvPr>
          <p:cNvSpPr/>
          <p:nvPr/>
        </p:nvSpPr>
        <p:spPr>
          <a:xfrm>
            <a:off x="5240372" y="3790207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6DB02D-E406-4BAE-A642-03B56C8EA097}"/>
              </a:ext>
            </a:extLst>
          </p:cNvPr>
          <p:cNvSpPr/>
          <p:nvPr/>
        </p:nvSpPr>
        <p:spPr>
          <a:xfrm>
            <a:off x="5372452" y="272437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8EB1C4-A865-4B98-877A-4F6D740F4E50}"/>
              </a:ext>
            </a:extLst>
          </p:cNvPr>
          <p:cNvSpPr/>
          <p:nvPr/>
        </p:nvSpPr>
        <p:spPr>
          <a:xfrm>
            <a:off x="5352132" y="3257290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D2E7B7-E66A-4BCD-AF1C-F64B4D44FD81}"/>
              </a:ext>
            </a:extLst>
          </p:cNvPr>
          <p:cNvSpPr/>
          <p:nvPr/>
        </p:nvSpPr>
        <p:spPr>
          <a:xfrm>
            <a:off x="5965939" y="250085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4E4852-912F-4486-8179-ED9406E1D1F6}"/>
              </a:ext>
            </a:extLst>
          </p:cNvPr>
          <p:cNvSpPr/>
          <p:nvPr/>
        </p:nvSpPr>
        <p:spPr>
          <a:xfrm>
            <a:off x="5890560" y="309006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086BE8-BDE1-485B-A78A-1BFFF4F9F28F}"/>
              </a:ext>
            </a:extLst>
          </p:cNvPr>
          <p:cNvSpPr/>
          <p:nvPr/>
        </p:nvSpPr>
        <p:spPr>
          <a:xfrm>
            <a:off x="6559426" y="2277334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035F43-326A-4D54-87D1-A3B6F22FB47D}"/>
              </a:ext>
            </a:extLst>
          </p:cNvPr>
          <p:cNvSpPr/>
          <p:nvPr/>
        </p:nvSpPr>
        <p:spPr>
          <a:xfrm>
            <a:off x="7154555" y="2679065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2D487-4EFA-41C2-B3EE-777D83B900A1}"/>
              </a:ext>
            </a:extLst>
          </p:cNvPr>
          <p:cNvSpPr txBox="1"/>
          <p:nvPr/>
        </p:nvSpPr>
        <p:spPr>
          <a:xfrm>
            <a:off x="3385182" y="2274060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06078-F5AC-4BEB-90DE-36473D967554}"/>
              </a:ext>
            </a:extLst>
          </p:cNvPr>
          <p:cNvSpPr txBox="1"/>
          <p:nvPr/>
        </p:nvSpPr>
        <p:spPr>
          <a:xfrm>
            <a:off x="6857740" y="4724328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FAC89-E466-46BD-98F1-371C7C9FDE09}"/>
              </a:ext>
            </a:extLst>
          </p:cNvPr>
          <p:cNvSpPr txBox="1"/>
          <p:nvPr/>
        </p:nvSpPr>
        <p:spPr>
          <a:xfrm>
            <a:off x="680451" y="5659518"/>
            <a:ext cx="1140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Linear</a:t>
            </a:r>
            <a:r>
              <a:rPr lang="ko-KR" altLang="en-US" sz="2400" dirty="0"/>
              <a:t> </a:t>
            </a:r>
            <a:r>
              <a:rPr lang="en-US" altLang="ko-KR" sz="2400" dirty="0"/>
              <a:t>regression predict output by fitting a linear </a:t>
            </a:r>
            <a:r>
              <a:rPr lang="en-US" altLang="ko-KR" sz="2800" dirty="0"/>
              <a:t>equation (y =ax +b</a:t>
            </a:r>
            <a:r>
              <a:rPr lang="en-US" altLang="ko-KR" sz="2400" dirty="0"/>
              <a:t>) to observed data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13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9D4F14-49B4-4F6F-8D04-B3EA128B46CF}"/>
              </a:ext>
            </a:extLst>
          </p:cNvPr>
          <p:cNvGrpSpPr/>
          <p:nvPr/>
        </p:nvGrpSpPr>
        <p:grpSpPr>
          <a:xfrm>
            <a:off x="1188538" y="3090061"/>
            <a:ext cx="3625166" cy="2584546"/>
            <a:chOff x="545123" y="1134599"/>
            <a:chExt cx="3625166" cy="25845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4F292C-C392-41C2-91BF-52EEAAE472E1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35CB2A-56B9-45DE-AB5A-4D153092AEA7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C86D9E7-54B4-4E34-93DF-4B453662AC5C}"/>
              </a:ext>
            </a:extLst>
          </p:cNvPr>
          <p:cNvSpPr/>
          <p:nvPr/>
        </p:nvSpPr>
        <p:spPr>
          <a:xfrm>
            <a:off x="1655846" y="506185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B9A8C7-25A0-454D-B8EF-4DC591541160}"/>
              </a:ext>
            </a:extLst>
          </p:cNvPr>
          <p:cNvSpPr/>
          <p:nvPr/>
        </p:nvSpPr>
        <p:spPr>
          <a:xfrm>
            <a:off x="1879366" y="435024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CAC80E-E9D2-4EDC-B10A-6C344D07042C}"/>
              </a:ext>
            </a:extLst>
          </p:cNvPr>
          <p:cNvSpPr/>
          <p:nvPr/>
        </p:nvSpPr>
        <p:spPr>
          <a:xfrm>
            <a:off x="2306034" y="483366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983B5F-2698-48A2-A18E-FC63D4B343A8}"/>
              </a:ext>
            </a:extLst>
          </p:cNvPr>
          <p:cNvSpPr/>
          <p:nvPr/>
        </p:nvSpPr>
        <p:spPr>
          <a:xfrm>
            <a:off x="2438114" y="376783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669E62-E3EB-4657-AE83-A28E837E2084}"/>
              </a:ext>
            </a:extLst>
          </p:cNvPr>
          <p:cNvSpPr/>
          <p:nvPr/>
        </p:nvSpPr>
        <p:spPr>
          <a:xfrm>
            <a:off x="2417794" y="430075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9F1079-2CDF-4AEE-AD8C-BA7A3AC98208}"/>
              </a:ext>
            </a:extLst>
          </p:cNvPr>
          <p:cNvSpPr/>
          <p:nvPr/>
        </p:nvSpPr>
        <p:spPr>
          <a:xfrm>
            <a:off x="3031601" y="354431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070AA3-BE72-419A-B865-32F931B9BE91}"/>
              </a:ext>
            </a:extLst>
          </p:cNvPr>
          <p:cNvSpPr/>
          <p:nvPr/>
        </p:nvSpPr>
        <p:spPr>
          <a:xfrm>
            <a:off x="2956222" y="413352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A2A2B5-C7A4-4773-AF6D-1802DE5FDEEF}"/>
              </a:ext>
            </a:extLst>
          </p:cNvPr>
          <p:cNvSpPr/>
          <p:nvPr/>
        </p:nvSpPr>
        <p:spPr>
          <a:xfrm>
            <a:off x="3625088" y="332079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E22ED3-0E9A-4CCF-820A-18CA7B87B1F0}"/>
              </a:ext>
            </a:extLst>
          </p:cNvPr>
          <p:cNvSpPr/>
          <p:nvPr/>
        </p:nvSpPr>
        <p:spPr>
          <a:xfrm>
            <a:off x="3894586" y="374456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413E0A-D387-43F2-A71E-CA98E39B58B8}"/>
              </a:ext>
            </a:extLst>
          </p:cNvPr>
          <p:cNvSpPr txBox="1"/>
          <p:nvPr/>
        </p:nvSpPr>
        <p:spPr>
          <a:xfrm>
            <a:off x="450844" y="3317522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6B113-EB54-4D21-96CC-C2D97E6B1F98}"/>
              </a:ext>
            </a:extLst>
          </p:cNvPr>
          <p:cNvSpPr txBox="1"/>
          <p:nvPr/>
        </p:nvSpPr>
        <p:spPr>
          <a:xfrm>
            <a:off x="3923402" y="5767790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E62D2-338B-4EB4-8570-0A11AE773D7C}"/>
              </a:ext>
            </a:extLst>
          </p:cNvPr>
          <p:cNvSpPr txBox="1"/>
          <p:nvPr/>
        </p:nvSpPr>
        <p:spPr>
          <a:xfrm>
            <a:off x="2756891" y="1574198"/>
            <a:ext cx="633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Which line will predict more likely to true height?</a:t>
            </a:r>
            <a:endParaRPr lang="ko-KR" altLang="en-US" sz="2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E47281-1453-4CA3-ADA8-4DBED6E9C1A5}"/>
              </a:ext>
            </a:extLst>
          </p:cNvPr>
          <p:cNvGrpSpPr/>
          <p:nvPr/>
        </p:nvGrpSpPr>
        <p:grpSpPr>
          <a:xfrm>
            <a:off x="7029031" y="3064770"/>
            <a:ext cx="3625166" cy="2584546"/>
            <a:chOff x="545123" y="1134599"/>
            <a:chExt cx="3625166" cy="258454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3F4049-4C71-4F38-9859-C41E4F3AD2C9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8C7D68-C6A9-46F5-897C-74927FABDCD6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89B40A1C-6330-4986-9322-88AF0FBE11C3}"/>
              </a:ext>
            </a:extLst>
          </p:cNvPr>
          <p:cNvSpPr/>
          <p:nvPr/>
        </p:nvSpPr>
        <p:spPr>
          <a:xfrm>
            <a:off x="7496339" y="5036567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DF1929-9406-440A-8C73-597C17A2A7FE}"/>
              </a:ext>
            </a:extLst>
          </p:cNvPr>
          <p:cNvSpPr/>
          <p:nvPr/>
        </p:nvSpPr>
        <p:spPr>
          <a:xfrm>
            <a:off x="7719859" y="4324957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CA6E89-3B6A-4B53-9250-41F9E4D7523A}"/>
              </a:ext>
            </a:extLst>
          </p:cNvPr>
          <p:cNvSpPr/>
          <p:nvPr/>
        </p:nvSpPr>
        <p:spPr>
          <a:xfrm>
            <a:off x="8146527" y="4808378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9FBFC0-4BB7-46F9-9180-7A8B204D098A}"/>
              </a:ext>
            </a:extLst>
          </p:cNvPr>
          <p:cNvSpPr/>
          <p:nvPr/>
        </p:nvSpPr>
        <p:spPr>
          <a:xfrm>
            <a:off x="8278607" y="374254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B0706A-797F-477B-B37A-FECC3281868A}"/>
              </a:ext>
            </a:extLst>
          </p:cNvPr>
          <p:cNvSpPr/>
          <p:nvPr/>
        </p:nvSpPr>
        <p:spPr>
          <a:xfrm>
            <a:off x="8258287" y="4275461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49F088-609C-4F74-80C4-DF507B41CB56}"/>
              </a:ext>
            </a:extLst>
          </p:cNvPr>
          <p:cNvSpPr/>
          <p:nvPr/>
        </p:nvSpPr>
        <p:spPr>
          <a:xfrm>
            <a:off x="8872094" y="351902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990657-2712-42A2-AC8D-628312C518ED}"/>
              </a:ext>
            </a:extLst>
          </p:cNvPr>
          <p:cNvSpPr/>
          <p:nvPr/>
        </p:nvSpPr>
        <p:spPr>
          <a:xfrm>
            <a:off x="8796715" y="4108232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274E35-5E94-4756-9E6B-8BE9A25379CE}"/>
              </a:ext>
            </a:extLst>
          </p:cNvPr>
          <p:cNvSpPr/>
          <p:nvPr/>
        </p:nvSpPr>
        <p:spPr>
          <a:xfrm>
            <a:off x="9465581" y="329550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A2C8F4-086E-4873-9F35-CD0EC19EF0C3}"/>
              </a:ext>
            </a:extLst>
          </p:cNvPr>
          <p:cNvSpPr/>
          <p:nvPr/>
        </p:nvSpPr>
        <p:spPr>
          <a:xfrm>
            <a:off x="9773399" y="374254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83EFC-A51A-470F-B229-61C379CECC7B}"/>
              </a:ext>
            </a:extLst>
          </p:cNvPr>
          <p:cNvSpPr txBox="1"/>
          <p:nvPr/>
        </p:nvSpPr>
        <p:spPr>
          <a:xfrm>
            <a:off x="6291337" y="3292231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63176-56B5-41F9-8E1C-F5EA6CF0D899}"/>
              </a:ext>
            </a:extLst>
          </p:cNvPr>
          <p:cNvSpPr txBox="1"/>
          <p:nvPr/>
        </p:nvSpPr>
        <p:spPr>
          <a:xfrm>
            <a:off x="9763895" y="5742499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C27F253-917C-4CEF-9E3F-3D9C48739AEC}"/>
              </a:ext>
            </a:extLst>
          </p:cNvPr>
          <p:cNvCxnSpPr>
            <a:cxnSpLocks/>
          </p:cNvCxnSpPr>
          <p:nvPr/>
        </p:nvCxnSpPr>
        <p:spPr>
          <a:xfrm flipV="1">
            <a:off x="1224815" y="3243740"/>
            <a:ext cx="2763520" cy="24055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61075C-0F85-4DBD-BBDC-5A79BBF56A1E}"/>
              </a:ext>
            </a:extLst>
          </p:cNvPr>
          <p:cNvCxnSpPr>
            <a:cxnSpLocks/>
          </p:cNvCxnSpPr>
          <p:nvPr/>
        </p:nvCxnSpPr>
        <p:spPr>
          <a:xfrm flipV="1">
            <a:off x="7049351" y="4108232"/>
            <a:ext cx="3486803" cy="155656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0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FE20-D14C-4B3A-B608-48F08273C552}"/>
              </a:ext>
            </a:extLst>
          </p:cNvPr>
          <p:cNvSpPr txBox="1">
            <a:spLocks/>
          </p:cNvSpPr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>
                <a:solidFill>
                  <a:schemeClr val="bg1"/>
                </a:solidFill>
              </a:rPr>
              <a:t>Linear Regression</a:t>
            </a:r>
            <a:endParaRPr lang="en-KR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9D4F14-49B4-4F6F-8D04-B3EA128B46CF}"/>
              </a:ext>
            </a:extLst>
          </p:cNvPr>
          <p:cNvGrpSpPr/>
          <p:nvPr/>
        </p:nvGrpSpPr>
        <p:grpSpPr>
          <a:xfrm>
            <a:off x="1188538" y="3090061"/>
            <a:ext cx="3625166" cy="2584546"/>
            <a:chOff x="545123" y="1134599"/>
            <a:chExt cx="3625166" cy="25845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4F292C-C392-41C2-91BF-52EEAAE472E1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35CB2A-56B9-45DE-AB5A-4D153092AEA7}"/>
                </a:ext>
              </a:extLst>
            </p:cNvPr>
            <p:cNvSpPr/>
            <p:nvPr/>
          </p:nvSpPr>
          <p:spPr>
            <a:xfrm>
              <a:off x="565443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C86D9E7-54B4-4E34-93DF-4B453662AC5C}"/>
              </a:ext>
            </a:extLst>
          </p:cNvPr>
          <p:cNvSpPr/>
          <p:nvPr/>
        </p:nvSpPr>
        <p:spPr>
          <a:xfrm>
            <a:off x="1655846" y="506185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B9A8C7-25A0-454D-B8EF-4DC591541160}"/>
              </a:ext>
            </a:extLst>
          </p:cNvPr>
          <p:cNvSpPr/>
          <p:nvPr/>
        </p:nvSpPr>
        <p:spPr>
          <a:xfrm>
            <a:off x="1879366" y="4350248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CAC80E-E9D2-4EDC-B10A-6C344D07042C}"/>
              </a:ext>
            </a:extLst>
          </p:cNvPr>
          <p:cNvSpPr/>
          <p:nvPr/>
        </p:nvSpPr>
        <p:spPr>
          <a:xfrm>
            <a:off x="2306034" y="4833669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983B5F-2698-48A2-A18E-FC63D4B343A8}"/>
              </a:ext>
            </a:extLst>
          </p:cNvPr>
          <p:cNvSpPr/>
          <p:nvPr/>
        </p:nvSpPr>
        <p:spPr>
          <a:xfrm>
            <a:off x="2493187" y="3756391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669E62-E3EB-4657-AE83-A28E837E2084}"/>
              </a:ext>
            </a:extLst>
          </p:cNvPr>
          <p:cNvSpPr/>
          <p:nvPr/>
        </p:nvSpPr>
        <p:spPr>
          <a:xfrm>
            <a:off x="2417794" y="4300752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9F1079-2CDF-4AEE-AD8C-BA7A3AC98208}"/>
              </a:ext>
            </a:extLst>
          </p:cNvPr>
          <p:cNvSpPr/>
          <p:nvPr/>
        </p:nvSpPr>
        <p:spPr>
          <a:xfrm>
            <a:off x="3031601" y="354431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070AA3-BE72-419A-B865-32F931B9BE91}"/>
              </a:ext>
            </a:extLst>
          </p:cNvPr>
          <p:cNvSpPr/>
          <p:nvPr/>
        </p:nvSpPr>
        <p:spPr>
          <a:xfrm>
            <a:off x="2956222" y="4133523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A2A2B5-C7A4-4773-AF6D-1802DE5FDEEF}"/>
              </a:ext>
            </a:extLst>
          </p:cNvPr>
          <p:cNvSpPr/>
          <p:nvPr/>
        </p:nvSpPr>
        <p:spPr>
          <a:xfrm>
            <a:off x="3625088" y="332079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E22ED3-0E9A-4CCF-820A-18CA7B87B1F0}"/>
              </a:ext>
            </a:extLst>
          </p:cNvPr>
          <p:cNvSpPr/>
          <p:nvPr/>
        </p:nvSpPr>
        <p:spPr>
          <a:xfrm>
            <a:off x="3892532" y="3765346"/>
            <a:ext cx="223520" cy="223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413E0A-D387-43F2-A71E-CA98E39B58B8}"/>
              </a:ext>
            </a:extLst>
          </p:cNvPr>
          <p:cNvSpPr txBox="1"/>
          <p:nvPr/>
        </p:nvSpPr>
        <p:spPr>
          <a:xfrm>
            <a:off x="450844" y="3317522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6B113-EB54-4D21-96CC-C2D97E6B1F98}"/>
              </a:ext>
            </a:extLst>
          </p:cNvPr>
          <p:cNvSpPr txBox="1"/>
          <p:nvPr/>
        </p:nvSpPr>
        <p:spPr>
          <a:xfrm>
            <a:off x="3923402" y="5767790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E62D2-338B-4EB4-8570-0A11AE773D7C}"/>
              </a:ext>
            </a:extLst>
          </p:cNvPr>
          <p:cNvSpPr txBox="1"/>
          <p:nvPr/>
        </p:nvSpPr>
        <p:spPr>
          <a:xfrm>
            <a:off x="2756891" y="1574198"/>
            <a:ext cx="633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Which line will predict more likely to true height?</a:t>
            </a:r>
            <a:endParaRPr lang="ko-KR" altLang="en-US" sz="2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E47281-1453-4CA3-ADA8-4DBED6E9C1A5}"/>
              </a:ext>
            </a:extLst>
          </p:cNvPr>
          <p:cNvGrpSpPr/>
          <p:nvPr/>
        </p:nvGrpSpPr>
        <p:grpSpPr>
          <a:xfrm>
            <a:off x="7029031" y="3064770"/>
            <a:ext cx="3636317" cy="2584546"/>
            <a:chOff x="545123" y="1134599"/>
            <a:chExt cx="3636317" cy="258454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3F4049-4C71-4F38-9859-C41E4F3AD2C9}"/>
                </a:ext>
              </a:extLst>
            </p:cNvPr>
            <p:cNvSpPr/>
            <p:nvPr/>
          </p:nvSpPr>
          <p:spPr>
            <a:xfrm>
              <a:off x="545123" y="1160584"/>
              <a:ext cx="3604846" cy="2558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8C7D68-C6A9-46F5-897C-74927FABDCD6}"/>
                </a:ext>
              </a:extLst>
            </p:cNvPr>
            <p:cNvSpPr/>
            <p:nvPr/>
          </p:nvSpPr>
          <p:spPr>
            <a:xfrm>
              <a:off x="576594" y="1134599"/>
              <a:ext cx="3604846" cy="255856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89B40A1C-6330-4986-9322-88AF0FBE11C3}"/>
              </a:ext>
            </a:extLst>
          </p:cNvPr>
          <p:cNvSpPr/>
          <p:nvPr/>
        </p:nvSpPr>
        <p:spPr>
          <a:xfrm>
            <a:off x="7496339" y="5036567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DF1929-9406-440A-8C73-597C17A2A7FE}"/>
              </a:ext>
            </a:extLst>
          </p:cNvPr>
          <p:cNvSpPr/>
          <p:nvPr/>
        </p:nvSpPr>
        <p:spPr>
          <a:xfrm>
            <a:off x="7719859" y="4324957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CA6E89-3B6A-4B53-9250-41F9E4D7523A}"/>
              </a:ext>
            </a:extLst>
          </p:cNvPr>
          <p:cNvSpPr/>
          <p:nvPr/>
        </p:nvSpPr>
        <p:spPr>
          <a:xfrm>
            <a:off x="8146527" y="4808378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9FBFC0-4BB7-46F9-9180-7A8B204D098A}"/>
              </a:ext>
            </a:extLst>
          </p:cNvPr>
          <p:cNvSpPr/>
          <p:nvPr/>
        </p:nvSpPr>
        <p:spPr>
          <a:xfrm>
            <a:off x="8278607" y="374254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B0706A-797F-477B-B37A-FECC3281868A}"/>
              </a:ext>
            </a:extLst>
          </p:cNvPr>
          <p:cNvSpPr/>
          <p:nvPr/>
        </p:nvSpPr>
        <p:spPr>
          <a:xfrm>
            <a:off x="8258287" y="4275461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349F088-609C-4F74-80C4-DF507B41CB56}"/>
              </a:ext>
            </a:extLst>
          </p:cNvPr>
          <p:cNvSpPr/>
          <p:nvPr/>
        </p:nvSpPr>
        <p:spPr>
          <a:xfrm>
            <a:off x="8872094" y="351902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990657-2712-42A2-AC8D-628312C518ED}"/>
              </a:ext>
            </a:extLst>
          </p:cNvPr>
          <p:cNvSpPr/>
          <p:nvPr/>
        </p:nvSpPr>
        <p:spPr>
          <a:xfrm>
            <a:off x="8796715" y="4108232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274E35-5E94-4756-9E6B-8BE9A25379CE}"/>
              </a:ext>
            </a:extLst>
          </p:cNvPr>
          <p:cNvSpPr/>
          <p:nvPr/>
        </p:nvSpPr>
        <p:spPr>
          <a:xfrm>
            <a:off x="9465581" y="329550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A2C8F4-086E-4873-9F35-CD0EC19EF0C3}"/>
              </a:ext>
            </a:extLst>
          </p:cNvPr>
          <p:cNvSpPr/>
          <p:nvPr/>
        </p:nvSpPr>
        <p:spPr>
          <a:xfrm>
            <a:off x="9744278" y="3740975"/>
            <a:ext cx="223520" cy="2235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83EFC-A51A-470F-B229-61C379CECC7B}"/>
              </a:ext>
            </a:extLst>
          </p:cNvPr>
          <p:cNvSpPr txBox="1"/>
          <p:nvPr/>
        </p:nvSpPr>
        <p:spPr>
          <a:xfrm>
            <a:off x="6291337" y="3292231"/>
            <a:ext cx="95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Height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263176-56B5-41F9-8E1C-F5EA6CF0D899}"/>
              </a:ext>
            </a:extLst>
          </p:cNvPr>
          <p:cNvSpPr txBox="1"/>
          <p:nvPr/>
        </p:nvSpPr>
        <p:spPr>
          <a:xfrm>
            <a:off x="9763895" y="5742499"/>
            <a:ext cx="10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600" b="1" dirty="0"/>
              <a:t>Weight</a:t>
            </a:r>
            <a:endParaRPr lang="ko-KR" altLang="en-US" sz="16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C27F253-917C-4CEF-9E3F-3D9C48739AEC}"/>
              </a:ext>
            </a:extLst>
          </p:cNvPr>
          <p:cNvCxnSpPr>
            <a:cxnSpLocks/>
          </p:cNvCxnSpPr>
          <p:nvPr/>
        </p:nvCxnSpPr>
        <p:spPr>
          <a:xfrm flipV="1">
            <a:off x="1224815" y="3243740"/>
            <a:ext cx="2763520" cy="240557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61075C-0F85-4DBD-BBDC-5A79BBF56A1E}"/>
              </a:ext>
            </a:extLst>
          </p:cNvPr>
          <p:cNvCxnSpPr>
            <a:cxnSpLocks/>
          </p:cNvCxnSpPr>
          <p:nvPr/>
        </p:nvCxnSpPr>
        <p:spPr>
          <a:xfrm flipV="1">
            <a:off x="7049351" y="4108232"/>
            <a:ext cx="3486803" cy="155656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9BEC7-1A53-4C38-8E26-A31847D4F26D}"/>
              </a:ext>
            </a:extLst>
          </p:cNvPr>
          <p:cNvCxnSpPr>
            <a:stCxn id="7" idx="4"/>
          </p:cNvCxnSpPr>
          <p:nvPr/>
        </p:nvCxnSpPr>
        <p:spPr>
          <a:xfrm>
            <a:off x="1991126" y="4573768"/>
            <a:ext cx="2927" cy="45813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D47837-EF5F-4288-AD8F-82759D2FEA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17794" y="4657449"/>
            <a:ext cx="0" cy="17622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DCED2A-5735-4933-802F-33EE88FC5992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2596894" y="3979911"/>
            <a:ext cx="11686" cy="5116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BF17C5B-F5EA-4E49-98F1-ABF463576B25}"/>
              </a:ext>
            </a:extLst>
          </p:cNvPr>
          <p:cNvCxnSpPr>
            <a:cxnSpLocks/>
          </p:cNvCxnSpPr>
          <p:nvPr/>
        </p:nvCxnSpPr>
        <p:spPr>
          <a:xfrm>
            <a:off x="3152799" y="3760991"/>
            <a:ext cx="0" cy="21158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D339C12-75C8-4611-8F5E-0AB58576EF0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11281" y="4100269"/>
            <a:ext cx="56701" cy="3325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994559-8B28-4850-9C3F-2539243CA6AB}"/>
              </a:ext>
            </a:extLst>
          </p:cNvPr>
          <p:cNvCxnSpPr>
            <a:cxnSpLocks/>
          </p:cNvCxnSpPr>
          <p:nvPr/>
        </p:nvCxnSpPr>
        <p:spPr>
          <a:xfrm>
            <a:off x="3974143" y="3281850"/>
            <a:ext cx="22971" cy="47914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1AE8115-30CD-4414-8129-110D0A6B2388}"/>
              </a:ext>
            </a:extLst>
          </p:cNvPr>
          <p:cNvCxnSpPr>
            <a:cxnSpLocks/>
          </p:cNvCxnSpPr>
          <p:nvPr/>
        </p:nvCxnSpPr>
        <p:spPr>
          <a:xfrm>
            <a:off x="7608099" y="5260087"/>
            <a:ext cx="2928" cy="10275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447228A-75BE-4901-A3E5-60D7F8456DB1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831619" y="4548477"/>
            <a:ext cx="11598" cy="73532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AEEEF0-A8D8-4B13-B837-760D1FE184F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8258287" y="5031898"/>
            <a:ext cx="20320" cy="1164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E14B8F-9F37-495D-9EB6-D81F8126E2A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370047" y="4498981"/>
            <a:ext cx="23248" cy="521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1792619-7937-4500-A241-5EDE1C99E075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8390367" y="3966065"/>
            <a:ext cx="62398" cy="114150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DB58D8B-7A68-4F78-8256-7BBB2BA901D3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908475" y="4331752"/>
            <a:ext cx="11650" cy="5019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29974E7-6989-49AD-AB47-47F9B7EC678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983854" y="3742545"/>
            <a:ext cx="36381" cy="102890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5129267-76EA-4D09-88F1-C41A79F4553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577341" y="3519025"/>
            <a:ext cx="9672" cy="102945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891ECD4-D11B-4332-8ADA-0D4EED287F7D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856038" y="3964495"/>
            <a:ext cx="0" cy="39254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말풍선: 모서리가 둥근 사각형 79">
            <a:extLst>
              <a:ext uri="{FF2B5EF4-FFF2-40B4-BE49-F238E27FC236}">
                <a16:creationId xmlns:a16="http://schemas.microsoft.com/office/drawing/2014/main" id="{0D269C4E-20B1-4D04-B64F-986CDB322610}"/>
              </a:ext>
            </a:extLst>
          </p:cNvPr>
          <p:cNvSpPr/>
          <p:nvPr/>
        </p:nvSpPr>
        <p:spPr>
          <a:xfrm>
            <a:off x="9309464" y="2077694"/>
            <a:ext cx="2354712" cy="763646"/>
          </a:xfrm>
          <a:prstGeom prst="wedgeRoundRectCallout">
            <a:avLst>
              <a:gd name="adj1" fmla="val -28410"/>
              <a:gd name="adj2" fmla="val 117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Yellow</a:t>
            </a:r>
            <a:r>
              <a:rPr lang="ko-KR" altLang="en-US" dirty="0"/>
              <a:t> </a:t>
            </a:r>
            <a:r>
              <a:rPr lang="en-US" altLang="ko-KR" dirty="0"/>
              <a:t>lines are errors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4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129098" y="555630"/>
            <a:ext cx="7886700" cy="50260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Linear Regression with Multiple Variables</a:t>
            </a:r>
            <a:endParaRPr lang="en-KR" altLang="ko-KR" sz="36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379" y="1589779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ko-KR" altLang="en-US" dirty="0"/>
              <a:t>단일 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D040A-53DB-4EE2-92DE-8A5B4859D456}"/>
              </a:ext>
            </a:extLst>
          </p:cNvPr>
          <p:cNvSpPr txBox="1"/>
          <p:nvPr/>
        </p:nvSpPr>
        <p:spPr>
          <a:xfrm>
            <a:off x="470087" y="266207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/>
              <a:t>다중 선형회귀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D06CF-0575-4783-AECB-FBA8CBE41A09}"/>
              </a:ext>
            </a:extLst>
          </p:cNvPr>
          <p:cNvSpPr txBox="1"/>
          <p:nvPr/>
        </p:nvSpPr>
        <p:spPr>
          <a:xfrm>
            <a:off x="784031" y="2056154"/>
            <a:ext cx="610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altLang="ko-KR" sz="2400" dirty="0"/>
              <a:t>hθ​(x)=θ0​+θ1​x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E79B-16B9-4D99-9498-A636214F8068}"/>
              </a:ext>
            </a:extLst>
          </p:cNvPr>
          <p:cNvSpPr txBox="1"/>
          <p:nvPr/>
        </p:nvSpPr>
        <p:spPr>
          <a:xfrm>
            <a:off x="784031" y="3136223"/>
            <a:ext cx="610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dirty="0"/>
              <a:t>h</a:t>
            </a:r>
            <a:r>
              <a:rPr lang="el-GR" altLang="ko-KR" sz="2400" dirty="0"/>
              <a:t>θ​(</a:t>
            </a:r>
            <a:r>
              <a:rPr lang="en-US" altLang="ko-KR" sz="2400" dirty="0"/>
              <a:t>x)=</a:t>
            </a:r>
            <a:r>
              <a:rPr lang="el-GR" altLang="ko-KR" sz="2400" dirty="0"/>
              <a:t>θ0​+θ1​</a:t>
            </a:r>
            <a:r>
              <a:rPr lang="en-US" altLang="ko-KR" sz="2400" dirty="0"/>
              <a:t>x1​+</a:t>
            </a:r>
            <a:r>
              <a:rPr lang="el-GR" altLang="ko-KR" sz="2400" dirty="0"/>
              <a:t>θ2​</a:t>
            </a:r>
            <a:r>
              <a:rPr lang="en-US" altLang="ko-KR" sz="2400" dirty="0"/>
              <a:t>x2​+⋯+</a:t>
            </a:r>
            <a:r>
              <a:rPr lang="el-GR" altLang="ko-KR" sz="2400" dirty="0"/>
              <a:t>θ</a:t>
            </a:r>
            <a:r>
              <a:rPr lang="en-US" altLang="ko-KR" sz="2400" dirty="0"/>
              <a:t>n​</a:t>
            </a:r>
            <a:r>
              <a:rPr lang="en-US" altLang="ko-KR" sz="2400" dirty="0" err="1"/>
              <a:t>xn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E419B-AB3D-45BE-AA2E-B4E215C72FEA}"/>
              </a:ext>
            </a:extLst>
          </p:cNvPr>
          <p:cNvSpPr txBox="1"/>
          <p:nvPr/>
        </p:nvSpPr>
        <p:spPr>
          <a:xfrm>
            <a:off x="784031" y="4372406"/>
            <a:ext cx="3851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h</a:t>
            </a:r>
            <a:r>
              <a:rPr lang="el-GR" altLang="ko-KR" sz="2400" dirty="0"/>
              <a:t>θ​(</a:t>
            </a:r>
            <a:r>
              <a:rPr lang="en-US" altLang="ko-KR" sz="2400" dirty="0"/>
              <a:t>x) =  [</a:t>
            </a:r>
            <a:r>
              <a:rPr lang="el-GR" altLang="ko-KR" sz="2400" dirty="0"/>
              <a:t>θ</a:t>
            </a:r>
            <a:r>
              <a:rPr lang="en-US" altLang="ko-KR" sz="2400" dirty="0"/>
              <a:t>0 </a:t>
            </a:r>
            <a:r>
              <a:rPr lang="el-GR" altLang="ko-KR" sz="2400" dirty="0"/>
              <a:t>θ</a:t>
            </a:r>
            <a:r>
              <a:rPr lang="en-US" altLang="ko-KR" sz="2400" dirty="0"/>
              <a:t>1 </a:t>
            </a:r>
            <a:r>
              <a:rPr lang="el-GR" altLang="ko-KR" sz="2400" dirty="0"/>
              <a:t>θ</a:t>
            </a:r>
            <a:r>
              <a:rPr lang="en-US" altLang="ko-KR" sz="2400" dirty="0"/>
              <a:t>2 …. </a:t>
            </a:r>
            <a:r>
              <a:rPr lang="el-GR" altLang="ko-KR" sz="2400" dirty="0"/>
              <a:t>θ</a:t>
            </a:r>
            <a:r>
              <a:rPr lang="en-US" altLang="ko-KR" sz="2400" dirty="0"/>
              <a:t>n]  </a:t>
            </a:r>
            <a:endParaRPr lang="ko-KR" altLang="en-US" sz="2400" dirty="0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81046CE8-D2F1-4457-9E3E-E9AB4AB1847C}"/>
              </a:ext>
            </a:extLst>
          </p:cNvPr>
          <p:cNvSpPr/>
          <p:nvPr/>
        </p:nvSpPr>
        <p:spPr>
          <a:xfrm>
            <a:off x="4431324" y="3804138"/>
            <a:ext cx="820615" cy="2137764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X0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X1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X2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…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Xn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698</Words>
  <Application>Microsoft Macintosh PowerPoint</Application>
  <PresentationFormat>와이드스크린</PresentationFormat>
  <Paragraphs>128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Apple SD Gothic Neo</vt:lpstr>
      <vt:lpstr>Arial</vt:lpstr>
      <vt:lpstr>Calibri</vt:lpstr>
      <vt:lpstr>Calibri Light</vt:lpstr>
      <vt:lpstr>Helvetica</vt:lpstr>
      <vt:lpstr>Helvetica Neue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Jeongwhan Choi</dc:creator>
  <cp:lastModifiedBy>이정훈</cp:lastModifiedBy>
  <cp:revision>1087</cp:revision>
  <dcterms:created xsi:type="dcterms:W3CDTF">2019-09-21T16:39:13Z</dcterms:created>
  <dcterms:modified xsi:type="dcterms:W3CDTF">2021-03-07T10:17:57Z</dcterms:modified>
  <cp:version/>
</cp:coreProperties>
</file>