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6" r:id="rId7"/>
    <p:sldId id="264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D6D"/>
    <a:srgbClr val="E2B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17645-8671-4E86-B3CF-8F6DFB58C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5328C6-D1CF-469E-8612-A52128625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86ADD-6A00-4CC4-8819-2DD3DAEA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5740-ECFF-4917-852C-7ACE58AA362B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565411-F77F-48A6-B823-BF4A0BB5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601768-121F-4874-B4D5-4D23A625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EDA6-B3B4-40EB-B4C4-40FD0B85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76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E543B-890B-46D7-9A46-CA7BBD05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FB0163-7153-49C7-822F-B05962D29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37804-56C2-4547-8425-58C139B4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5740-ECFF-4917-852C-7ACE58AA362B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2DEF8-F9BB-4C7C-8BBD-1F6B2FE4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825A0-7020-4B12-A8DD-D161494F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EDA6-B3B4-40EB-B4C4-40FD0B85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2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9DB5E3-59E7-4706-89AA-3551B3B99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B7665A-FC51-493A-BCD3-EFE1BE0A0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5BD0B-60C1-4236-9D6D-7AABCED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5740-ECFF-4917-852C-7ACE58AA362B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431988-85DD-4DE3-95AD-4C2524EF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40EDB-0DD9-4EC2-A7ED-338D7B91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EDA6-B3B4-40EB-B4C4-40FD0B85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4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C30A6-7ACB-4671-8CA7-A123CC7D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3A0CD-021C-468D-B345-C82506A3C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65120-BBF8-4427-8B0F-7448E9A4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5740-ECFF-4917-852C-7ACE58AA362B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92F99-2E16-46D7-861C-B9B4BE38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Saens – Dimentionality Reduction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ED6DB-A96D-442B-93ED-5B0BBE2E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EDA6-B3B4-40EB-B4C4-40FD0B85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29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3A669-C0B6-4C66-ADB7-86E7652F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70AA3E-5603-4C99-9B04-B3644B1ED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B945B-31A0-4D71-8F3D-B6B23E04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5740-ECFF-4917-852C-7ACE58AA362B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EB84EE-C40C-4814-8C1C-86DE7E01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75CC83-F099-4EAC-9BEC-A77D688D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EDA6-B3B4-40EB-B4C4-40FD0B85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2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AC896-43BF-49A7-A013-18BF68D0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24AD2-7BC0-4071-8BC2-5F90D4B03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65B5AA-A493-4FD6-8DA0-CA726F24F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8FFCD3-9FD9-479D-B1D3-B873F9B3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5740-ECFF-4917-852C-7ACE58AA362B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6BDD1D-89F2-48F4-87D9-1E398AF5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8D9FFB-58E6-46D2-9714-7AFA0D48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EDA6-B3B4-40EB-B4C4-40FD0B85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7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C00B1-7EC1-40A9-A3D9-EECE092F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F84A3E-7A42-4E03-B2F8-D709103F7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774F98-4AA5-4961-973C-545B68ECF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AAF723-9CCB-4546-BA9D-D0E935A00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095741-F556-474C-A05F-C982CCC56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3080FB-B0F0-4800-A1E8-1D06400F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5740-ECFF-4917-852C-7ACE58AA362B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582BD0-A7D1-49DE-8F86-77963D3D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EEFA9F-684A-4994-AFFB-A90306E6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EDA6-B3B4-40EB-B4C4-40FD0B85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21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6DF79-6B27-40D9-BCEC-5FAA6AA0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73AFA0-AE27-4293-9AF6-E86BEC6C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5740-ECFF-4917-852C-7ACE58AA362B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696F38-C37A-4A3F-A145-4C752CD6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F46CF-780F-44A7-B61D-A0F46714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EDA6-B3B4-40EB-B4C4-40FD0B85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29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B7E7C6-8796-4BA6-964E-11C20C49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5740-ECFF-4917-852C-7ACE58AA362B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FEE802-E50B-4845-B79A-9C0BDE83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3CF0A7-ABF0-4DCA-AFCF-75DD791F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EDA6-B3B4-40EB-B4C4-40FD0B85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1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8A8EA-E826-49A4-9CBE-D893B1AD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FCE150-DB55-4AF9-9096-B8910B675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4CDBF3-104C-4053-AA1F-61B923BC6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2F55E-37D1-4CCA-9F44-C230425B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5740-ECFF-4917-852C-7ACE58AA362B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1C64DC-5E73-4B96-86E5-EE20796A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8CAD25-3BC8-4380-BC78-A0C6A4A3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EDA6-B3B4-40EB-B4C4-40FD0B85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21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9C1B4-3E9E-491E-8ABB-91238F17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DA261E-595F-4467-8430-F5DE1530C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055C89-103E-4D32-9D72-29BD7091E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601675-D102-4108-AFE8-F71C11E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5740-ECFF-4917-852C-7ACE58AA362B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F6C32-8365-480C-BE10-256BA01F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736BB0-83C0-4D20-943C-AA88D6BA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EDA6-B3B4-40EB-B4C4-40FD0B85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59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39043F-0227-434C-A37A-4A837FBB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38DB55-AA1B-42B4-834C-2AE662196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AEB5F-F47E-4600-9C62-F36227FD0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25740-ECFF-4917-852C-7ACE58AA362B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9F2FA-04B0-4A58-A8DF-D7F14ACBE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IBM Plex Mono Light" panose="020B0409050203000203" pitchFamily="49" charset="0"/>
              </a:defRPr>
            </a:lvl1pPr>
          </a:lstStyle>
          <a:p>
            <a:r>
              <a:rPr lang="en-US" altLang="ko-KR"/>
              <a:t>Saens – Dimentionality Reduction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059E3-2AE4-4551-9FC4-0BB5291DC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3EDA6-B3B4-40EB-B4C4-40FD0B85F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35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975433-2C9B-4841-9CC4-926A624572CC}"/>
              </a:ext>
            </a:extLst>
          </p:cNvPr>
          <p:cNvSpPr txBox="1"/>
          <p:nvPr/>
        </p:nvSpPr>
        <p:spPr>
          <a:xfrm>
            <a:off x="3812852" y="3313345"/>
            <a:ext cx="456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IBM Plex Sans KR" panose="020B0503050203000203" pitchFamily="34" charset="-127"/>
                <a:ea typeface="IBM Plex Sans KR" panose="020B0503050203000203" pitchFamily="34" charset="-127"/>
              </a:rPr>
              <a:t>PCA </a:t>
            </a:r>
            <a:r>
              <a:rPr lang="en-US" altLang="ko-KR" sz="1400">
                <a:latin typeface="IBM Plex Sans KR" panose="020B0503050203000203" pitchFamily="34" charset="-127"/>
                <a:ea typeface="IBM Plex Sans KR" panose="020B0503050203000203" pitchFamily="34" charset="-127"/>
              </a:rPr>
              <a:t>and</a:t>
            </a:r>
            <a:r>
              <a:rPr lang="en-US" altLang="ko-KR">
                <a:latin typeface="IBM Plex Sans KR" panose="020B0503050203000203" pitchFamily="34" charset="-127"/>
                <a:ea typeface="IBM Plex Sans KR" panose="020B0503050203000203" pitchFamily="34" charset="-127"/>
              </a:rPr>
              <a:t> ICA</a:t>
            </a:r>
            <a:endParaRPr lang="ko-KR" altLang="en-US"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22A25-7DC8-45D8-BEDA-727EA301EFF9}"/>
              </a:ext>
            </a:extLst>
          </p:cNvPr>
          <p:cNvSpPr txBox="1"/>
          <p:nvPr/>
        </p:nvSpPr>
        <p:spPr>
          <a:xfrm>
            <a:off x="3812852" y="2679221"/>
            <a:ext cx="456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IBM Plex Sans KR" panose="020B0503050203000203" pitchFamily="34" charset="-127"/>
                <a:ea typeface="IBM Plex Sans KR" panose="020B0503050203000203" pitchFamily="34" charset="-127"/>
              </a:rPr>
              <a:t>Dimensionality Reduction</a:t>
            </a:r>
            <a:endParaRPr lang="ko-KR" altLang="en-US" sz="2800"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011634-C146-4450-B762-A9C8CD78238D}"/>
              </a:ext>
            </a:extLst>
          </p:cNvPr>
          <p:cNvSpPr txBox="1"/>
          <p:nvPr/>
        </p:nvSpPr>
        <p:spPr>
          <a:xfrm>
            <a:off x="5316744" y="6060775"/>
            <a:ext cx="1558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IBM Plex Sans KR" panose="020B0503050203000203" pitchFamily="34" charset="-127"/>
                <a:ea typeface="IBM Plex Sans KR" panose="020B0503050203000203" pitchFamily="34" charset="-127"/>
              </a:rPr>
              <a:t>Sanghun</a:t>
            </a:r>
            <a:endParaRPr lang="ko-KR" altLang="en-US" sz="2000"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851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321105-C024-480B-9EFC-CED9F8A471DD}"/>
              </a:ext>
            </a:extLst>
          </p:cNvPr>
          <p:cNvSpPr txBox="1"/>
          <p:nvPr/>
        </p:nvSpPr>
        <p:spPr>
          <a:xfrm>
            <a:off x="4571639" y="1255040"/>
            <a:ext cx="3048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>
                <a:effectLst/>
                <a:latin typeface="IBM Plex Sans KR" panose="020B0503050203000203" pitchFamily="34" charset="-127"/>
                <a:ea typeface="IBM Plex Sans KR" panose="020B0503050203000203" pitchFamily="34" charset="-127"/>
              </a:rPr>
              <a:t>Dimensionality Reduction</a:t>
            </a:r>
            <a:endParaRPr lang="ko-KR" altLang="en-US"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31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127F6594-94DA-4E44-A267-4E62A4997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193" y="2761661"/>
            <a:ext cx="5797609" cy="23143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5D0104F-2E49-4455-B220-C964467055A4}"/>
              </a:ext>
            </a:extLst>
          </p:cNvPr>
          <p:cNvSpPr txBox="1"/>
          <p:nvPr/>
        </p:nvSpPr>
        <p:spPr>
          <a:xfrm>
            <a:off x="4571639" y="1255040"/>
            <a:ext cx="3048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>
                <a:effectLst/>
                <a:latin typeface="IBM Plex Sans KR" panose="020B0503050203000203" pitchFamily="34" charset="-127"/>
                <a:ea typeface="IBM Plex Sans KR" panose="020B0503050203000203" pitchFamily="34" charset="-127"/>
              </a:rPr>
              <a:t>“ Curse of dimensionality ”</a:t>
            </a:r>
            <a:endParaRPr lang="ko-KR" altLang="en-US"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D557F9-80F0-44D3-8F30-42DD0551B276}"/>
              </a:ext>
            </a:extLst>
          </p:cNvPr>
          <p:cNvSpPr txBox="1"/>
          <p:nvPr/>
        </p:nvSpPr>
        <p:spPr>
          <a:xfrm>
            <a:off x="3048718" y="1900629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0" i="0">
                <a:solidFill>
                  <a:srgbClr val="111111"/>
                </a:solidFill>
                <a:effectLst/>
                <a:latin typeface="Open Sans"/>
              </a:rPr>
              <a:t>As the number of features or dimensions grows, the amount of data we need to generalize accurately grows exponentially.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66031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urse of dimensionality">
            <a:extLst>
              <a:ext uri="{FF2B5EF4-FFF2-40B4-BE49-F238E27FC236}">
                <a16:creationId xmlns:a16="http://schemas.microsoft.com/office/drawing/2014/main" id="{E162061D-AC47-417E-A5C0-888ADE84A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280" y="2761661"/>
            <a:ext cx="5763436" cy="229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D07661-6342-43C0-B767-431646BCF00C}"/>
              </a:ext>
            </a:extLst>
          </p:cNvPr>
          <p:cNvSpPr txBox="1"/>
          <p:nvPr/>
        </p:nvSpPr>
        <p:spPr>
          <a:xfrm>
            <a:off x="4571639" y="1255040"/>
            <a:ext cx="3048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>
                <a:effectLst/>
                <a:latin typeface="IBM Plex Sans KR" panose="020B0503050203000203" pitchFamily="34" charset="-127"/>
                <a:ea typeface="IBM Plex Sans KR" panose="020B0503050203000203" pitchFamily="34" charset="-127"/>
              </a:rPr>
              <a:t>“ Curse of dimensionality ”</a:t>
            </a:r>
            <a:endParaRPr lang="ko-KR" altLang="en-US"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D5C097-C00B-4902-A1D9-60004D578FFC}"/>
              </a:ext>
            </a:extLst>
          </p:cNvPr>
          <p:cNvSpPr txBox="1"/>
          <p:nvPr/>
        </p:nvSpPr>
        <p:spPr>
          <a:xfrm>
            <a:off x="3048718" y="1900629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0" i="0">
                <a:solidFill>
                  <a:srgbClr val="111111"/>
                </a:solidFill>
                <a:effectLst/>
                <a:latin typeface="Open Sans"/>
              </a:rPr>
              <a:t>As the number of features or dimensions grows, the amount of data we need to generalize accurately grows exponentially.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01933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321105-C024-480B-9EFC-CED9F8A471DD}"/>
              </a:ext>
            </a:extLst>
          </p:cNvPr>
          <p:cNvSpPr txBox="1"/>
          <p:nvPr/>
        </p:nvSpPr>
        <p:spPr>
          <a:xfrm>
            <a:off x="4571639" y="1255040"/>
            <a:ext cx="3048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>
                <a:effectLst/>
                <a:latin typeface="IBM Plex Sans KR" panose="020B0503050203000203" pitchFamily="34" charset="-127"/>
                <a:ea typeface="IBM Plex Sans KR" panose="020B0503050203000203" pitchFamily="34" charset="-127"/>
              </a:rPr>
              <a:t>“ Curse of dimensionality ”</a:t>
            </a:r>
            <a:endParaRPr lang="ko-KR" altLang="en-US"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82EAD-4AD1-4F92-B442-CE15AF9A252E}"/>
              </a:ext>
            </a:extLst>
          </p:cNvPr>
          <p:cNvSpPr txBox="1"/>
          <p:nvPr/>
        </p:nvSpPr>
        <p:spPr>
          <a:xfrm>
            <a:off x="3048718" y="1900629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0" i="0">
                <a:solidFill>
                  <a:srgbClr val="111111"/>
                </a:solidFill>
                <a:effectLst/>
                <a:latin typeface="Open Sans"/>
              </a:rPr>
              <a:t>As the number of features or dimensions grows, the amount of data we need to generalize accurately grows exponentially.</a:t>
            </a:r>
            <a:endParaRPr lang="ko-KR" altLang="en-US" sz="1600"/>
          </a:p>
        </p:txBody>
      </p:sp>
      <p:pic>
        <p:nvPicPr>
          <p:cNvPr id="10" name="Picture 2" descr="Image for post">
            <a:extLst>
              <a:ext uri="{FF2B5EF4-FFF2-40B4-BE49-F238E27FC236}">
                <a16:creationId xmlns:a16="http://schemas.microsoft.com/office/drawing/2014/main" id="{4847D76E-8B2B-4815-8A28-22E0A594B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506" y="2761661"/>
            <a:ext cx="3880988" cy="248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53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D4BA75DD-C168-4573-B61E-0A36E1AB72CE}"/>
              </a:ext>
            </a:extLst>
          </p:cNvPr>
          <p:cNvSpPr txBox="1"/>
          <p:nvPr/>
        </p:nvSpPr>
        <p:spPr>
          <a:xfrm>
            <a:off x="4571638" y="3244334"/>
            <a:ext cx="3048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>
                <a:effectLst/>
                <a:latin typeface="IBM Plex Sans KR" panose="020B0503050203000203" pitchFamily="34" charset="-127"/>
                <a:ea typeface="IBM Plex Sans KR" panose="020B0503050203000203" pitchFamily="34" charset="-127"/>
              </a:rPr>
              <a:t>Dimensionality Reduction</a:t>
            </a:r>
            <a:endParaRPr lang="ko-KR" altLang="en-US"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8192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898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321105-C024-480B-9EFC-CED9F8A471DD}"/>
              </a:ext>
            </a:extLst>
          </p:cNvPr>
          <p:cNvSpPr txBox="1"/>
          <p:nvPr/>
        </p:nvSpPr>
        <p:spPr>
          <a:xfrm>
            <a:off x="4571639" y="1255040"/>
            <a:ext cx="3048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>
                <a:effectLst/>
                <a:latin typeface="IBM Plex Sans KR" panose="020B0503050203000203" pitchFamily="34" charset="-127"/>
                <a:ea typeface="IBM Plex Sans KR" panose="020B0503050203000203" pitchFamily="34" charset="-127"/>
              </a:rPr>
              <a:t>Dimensionality Reduction</a:t>
            </a:r>
            <a:endParaRPr lang="ko-KR" altLang="en-US"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F840099-AF85-49FD-8882-EE21559E9D3B}"/>
              </a:ext>
            </a:extLst>
          </p:cNvPr>
          <p:cNvCxnSpPr>
            <a:cxnSpLocks/>
          </p:cNvCxnSpPr>
          <p:nvPr/>
        </p:nvCxnSpPr>
        <p:spPr>
          <a:xfrm>
            <a:off x="4684505" y="5102523"/>
            <a:ext cx="2976113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A7057B8-45B8-45B8-BAC3-AAE8B8673F38}"/>
              </a:ext>
            </a:extLst>
          </p:cNvPr>
          <p:cNvCxnSpPr>
            <a:cxnSpLocks/>
          </p:cNvCxnSpPr>
          <p:nvPr/>
        </p:nvCxnSpPr>
        <p:spPr>
          <a:xfrm flipV="1">
            <a:off x="4684505" y="2320506"/>
            <a:ext cx="0" cy="2782018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087C94F4-80C9-466D-9C14-FB41CE1036B7}"/>
              </a:ext>
            </a:extLst>
          </p:cNvPr>
          <p:cNvSpPr/>
          <p:nvPr/>
        </p:nvSpPr>
        <p:spPr>
          <a:xfrm>
            <a:off x="5365858" y="4262982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8841F4D-3C2F-419C-A5E9-2D45A8F063E5}"/>
              </a:ext>
            </a:extLst>
          </p:cNvPr>
          <p:cNvSpPr/>
          <p:nvPr/>
        </p:nvSpPr>
        <p:spPr>
          <a:xfrm>
            <a:off x="6255617" y="2743156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74D169-CB92-4887-BB61-4793F80A7F39}"/>
              </a:ext>
            </a:extLst>
          </p:cNvPr>
          <p:cNvSpPr/>
          <p:nvPr/>
        </p:nvSpPr>
        <p:spPr>
          <a:xfrm>
            <a:off x="5804894" y="3005594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A45B056-1C0B-4AA4-B2D1-21B555CF07C2}"/>
              </a:ext>
            </a:extLst>
          </p:cNvPr>
          <p:cNvSpPr/>
          <p:nvPr/>
        </p:nvSpPr>
        <p:spPr>
          <a:xfrm>
            <a:off x="6795116" y="3721741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683961D-0F7E-40FD-882A-86557C55EB5A}"/>
              </a:ext>
            </a:extLst>
          </p:cNvPr>
          <p:cNvSpPr/>
          <p:nvPr/>
        </p:nvSpPr>
        <p:spPr>
          <a:xfrm>
            <a:off x="5365858" y="3275747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D957FE5-6FAA-4758-95E3-0018C2D5C9EE}"/>
              </a:ext>
            </a:extLst>
          </p:cNvPr>
          <p:cNvSpPr/>
          <p:nvPr/>
        </p:nvSpPr>
        <p:spPr>
          <a:xfrm>
            <a:off x="5365858" y="3721579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63B48E9-25DE-4E7F-B6ED-F667D675710A}"/>
              </a:ext>
            </a:extLst>
          </p:cNvPr>
          <p:cNvSpPr/>
          <p:nvPr/>
        </p:nvSpPr>
        <p:spPr>
          <a:xfrm>
            <a:off x="6090517" y="3721039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7748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-4.16667E-7 0.259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-4.16667E-7 0.1946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4.16667E-7 0.1155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2.70833E-6 0.3370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85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1.875E-6 0.2988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9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19444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4.375E-6 0.1958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321105-C024-480B-9EFC-CED9F8A471DD}"/>
              </a:ext>
            </a:extLst>
          </p:cNvPr>
          <p:cNvSpPr txBox="1"/>
          <p:nvPr/>
        </p:nvSpPr>
        <p:spPr>
          <a:xfrm>
            <a:off x="4571639" y="1255040"/>
            <a:ext cx="3048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>
                <a:effectLst/>
                <a:latin typeface="IBM Plex Sans KR" panose="020B0503050203000203" pitchFamily="34" charset="-127"/>
                <a:ea typeface="IBM Plex Sans KR" panose="020B0503050203000203" pitchFamily="34" charset="-127"/>
              </a:rPr>
              <a:t>Dimensionality Reduction</a:t>
            </a:r>
            <a:endParaRPr lang="ko-KR" altLang="en-US"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F840099-AF85-49FD-8882-EE21559E9D3B}"/>
              </a:ext>
            </a:extLst>
          </p:cNvPr>
          <p:cNvCxnSpPr>
            <a:cxnSpLocks/>
          </p:cNvCxnSpPr>
          <p:nvPr/>
        </p:nvCxnSpPr>
        <p:spPr>
          <a:xfrm>
            <a:off x="4684505" y="5102523"/>
            <a:ext cx="2976113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A7057B8-45B8-45B8-BAC3-AAE8B8673F38}"/>
              </a:ext>
            </a:extLst>
          </p:cNvPr>
          <p:cNvCxnSpPr>
            <a:cxnSpLocks/>
          </p:cNvCxnSpPr>
          <p:nvPr/>
        </p:nvCxnSpPr>
        <p:spPr>
          <a:xfrm flipV="1">
            <a:off x="4684505" y="2320506"/>
            <a:ext cx="0" cy="2782018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087C94F4-80C9-466D-9C14-FB41CE1036B7}"/>
              </a:ext>
            </a:extLst>
          </p:cNvPr>
          <p:cNvSpPr/>
          <p:nvPr/>
        </p:nvSpPr>
        <p:spPr>
          <a:xfrm>
            <a:off x="5365858" y="4262982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8841F4D-3C2F-419C-A5E9-2D45A8F063E5}"/>
              </a:ext>
            </a:extLst>
          </p:cNvPr>
          <p:cNvSpPr/>
          <p:nvPr/>
        </p:nvSpPr>
        <p:spPr>
          <a:xfrm>
            <a:off x="6255617" y="2743156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74D169-CB92-4887-BB61-4793F80A7F39}"/>
              </a:ext>
            </a:extLst>
          </p:cNvPr>
          <p:cNvSpPr/>
          <p:nvPr/>
        </p:nvSpPr>
        <p:spPr>
          <a:xfrm>
            <a:off x="5804894" y="3005594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A45B056-1C0B-4AA4-B2D1-21B555CF07C2}"/>
              </a:ext>
            </a:extLst>
          </p:cNvPr>
          <p:cNvSpPr/>
          <p:nvPr/>
        </p:nvSpPr>
        <p:spPr>
          <a:xfrm>
            <a:off x="6795116" y="3721741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683961D-0F7E-40FD-882A-86557C55EB5A}"/>
              </a:ext>
            </a:extLst>
          </p:cNvPr>
          <p:cNvSpPr/>
          <p:nvPr/>
        </p:nvSpPr>
        <p:spPr>
          <a:xfrm>
            <a:off x="5365858" y="3275747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D957FE5-6FAA-4758-95E3-0018C2D5C9EE}"/>
              </a:ext>
            </a:extLst>
          </p:cNvPr>
          <p:cNvSpPr/>
          <p:nvPr/>
        </p:nvSpPr>
        <p:spPr>
          <a:xfrm>
            <a:off x="5365858" y="3721579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63B48E9-25DE-4E7F-B6ED-F667D675710A}"/>
              </a:ext>
            </a:extLst>
          </p:cNvPr>
          <p:cNvSpPr/>
          <p:nvPr/>
        </p:nvSpPr>
        <p:spPr>
          <a:xfrm>
            <a:off x="6090517" y="3721039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3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-0.05977 -7.40741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-0.05977 2.96296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5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0.05977 -2.22222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-0.13282 -4.44444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-0.09584 1.11111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00023 L -0.17696 0.000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-0.11928 -0.0002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6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F737E58-8A2D-4754-9A0F-C87591002796}"/>
              </a:ext>
            </a:extLst>
          </p:cNvPr>
          <p:cNvCxnSpPr/>
          <p:nvPr/>
        </p:nvCxnSpPr>
        <p:spPr>
          <a:xfrm flipV="1">
            <a:off x="4684505" y="2524215"/>
            <a:ext cx="2578308" cy="2578308"/>
          </a:xfrm>
          <a:prstGeom prst="line">
            <a:avLst/>
          </a:prstGeom>
          <a:ln w="19050">
            <a:solidFill>
              <a:srgbClr val="FF6D6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321105-C024-480B-9EFC-CED9F8A471DD}"/>
              </a:ext>
            </a:extLst>
          </p:cNvPr>
          <p:cNvSpPr txBox="1"/>
          <p:nvPr/>
        </p:nvSpPr>
        <p:spPr>
          <a:xfrm>
            <a:off x="4571639" y="1255040"/>
            <a:ext cx="3048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>
                <a:effectLst/>
                <a:latin typeface="IBM Plex Sans KR" panose="020B0503050203000203" pitchFamily="34" charset="-127"/>
                <a:ea typeface="IBM Plex Sans KR" panose="020B0503050203000203" pitchFamily="34" charset="-127"/>
              </a:rPr>
              <a:t>Dimensionality Reduction</a:t>
            </a:r>
            <a:endParaRPr lang="ko-KR" altLang="en-US"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F840099-AF85-49FD-8882-EE21559E9D3B}"/>
              </a:ext>
            </a:extLst>
          </p:cNvPr>
          <p:cNvCxnSpPr>
            <a:cxnSpLocks/>
          </p:cNvCxnSpPr>
          <p:nvPr/>
        </p:nvCxnSpPr>
        <p:spPr>
          <a:xfrm>
            <a:off x="4684505" y="5102523"/>
            <a:ext cx="2976113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A7057B8-45B8-45B8-BAC3-AAE8B8673F38}"/>
              </a:ext>
            </a:extLst>
          </p:cNvPr>
          <p:cNvCxnSpPr>
            <a:cxnSpLocks/>
          </p:cNvCxnSpPr>
          <p:nvPr/>
        </p:nvCxnSpPr>
        <p:spPr>
          <a:xfrm flipV="1">
            <a:off x="4684505" y="2320506"/>
            <a:ext cx="0" cy="2782018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9D078823-B6EE-4AFF-8742-0512B0180646}"/>
              </a:ext>
            </a:extLst>
          </p:cNvPr>
          <p:cNvSpPr/>
          <p:nvPr/>
        </p:nvSpPr>
        <p:spPr>
          <a:xfrm>
            <a:off x="5365858" y="4262982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6CA86D5-CB2A-488B-BBD0-7F8AEB03A4EB}"/>
              </a:ext>
            </a:extLst>
          </p:cNvPr>
          <p:cNvSpPr/>
          <p:nvPr/>
        </p:nvSpPr>
        <p:spPr>
          <a:xfrm>
            <a:off x="6255617" y="2743156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8129A4A-0BA8-4B38-92E9-22502B0B03C6}"/>
              </a:ext>
            </a:extLst>
          </p:cNvPr>
          <p:cNvSpPr/>
          <p:nvPr/>
        </p:nvSpPr>
        <p:spPr>
          <a:xfrm>
            <a:off x="5804894" y="3005594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49D517C-4C13-411D-9524-13F298684377}"/>
              </a:ext>
            </a:extLst>
          </p:cNvPr>
          <p:cNvSpPr/>
          <p:nvPr/>
        </p:nvSpPr>
        <p:spPr>
          <a:xfrm>
            <a:off x="6795116" y="3721741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3B59270-D398-46F6-A45D-E6840526EE2D}"/>
              </a:ext>
            </a:extLst>
          </p:cNvPr>
          <p:cNvSpPr/>
          <p:nvPr/>
        </p:nvSpPr>
        <p:spPr>
          <a:xfrm>
            <a:off x="5365858" y="3275747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2B51419-E3B1-42CF-B3FA-98902C18828A}"/>
              </a:ext>
            </a:extLst>
          </p:cNvPr>
          <p:cNvSpPr/>
          <p:nvPr/>
        </p:nvSpPr>
        <p:spPr>
          <a:xfrm>
            <a:off x="5365858" y="3721579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80D87EF-3296-4953-A420-CB96DEE9B210}"/>
              </a:ext>
            </a:extLst>
          </p:cNvPr>
          <p:cNvSpPr/>
          <p:nvPr/>
        </p:nvSpPr>
        <p:spPr>
          <a:xfrm>
            <a:off x="6090517" y="3721039"/>
            <a:ext cx="95250" cy="95250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89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0.04284 0.0761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379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0.02461 0.04375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217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0.00247 0.004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20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0289 0.0502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25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46 L 0.03607 0.0641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3218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00023 L -0.03399 -0.06019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6" y="-303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-0.00469 -0.00857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321105-C024-480B-9EFC-CED9F8A471DD}"/>
              </a:ext>
            </a:extLst>
          </p:cNvPr>
          <p:cNvSpPr txBox="1"/>
          <p:nvPr/>
        </p:nvSpPr>
        <p:spPr>
          <a:xfrm>
            <a:off x="4571639" y="1255040"/>
            <a:ext cx="3048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>
                <a:effectLst/>
                <a:latin typeface="IBM Plex Sans KR" panose="020B0503050203000203" pitchFamily="34" charset="-127"/>
                <a:ea typeface="IBM Plex Sans KR" panose="020B0503050203000203" pitchFamily="34" charset="-127"/>
              </a:rPr>
              <a:t>Dimensionality Reduction</a:t>
            </a:r>
            <a:endParaRPr lang="ko-KR" altLang="en-US"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FE6926-55A9-414C-8691-454BE750CC97}"/>
              </a:ext>
            </a:extLst>
          </p:cNvPr>
          <p:cNvSpPr txBox="1"/>
          <p:nvPr/>
        </p:nvSpPr>
        <p:spPr>
          <a:xfrm>
            <a:off x="5348463" y="3857332"/>
            <a:ext cx="1495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IBM Plex Sans KR" panose="020B0503050203000203" pitchFamily="34" charset="-127"/>
                <a:ea typeface="IBM Plex Sans KR" panose="020B0503050203000203" pitchFamily="34" charset="-127"/>
              </a:rPr>
              <a:t>Fisher’s LDA</a:t>
            </a:r>
            <a:endParaRPr lang="ko-KR" altLang="en-US"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CF6841-A0A5-4F81-B8D9-ADC5614D0E35}"/>
              </a:ext>
            </a:extLst>
          </p:cNvPr>
          <p:cNvSpPr txBox="1"/>
          <p:nvPr/>
        </p:nvSpPr>
        <p:spPr>
          <a:xfrm>
            <a:off x="9451568" y="4051061"/>
            <a:ext cx="12754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chemeClr val="bg2">
                    <a:lumMod val="75000"/>
                  </a:schemeClr>
                </a:solidFill>
                <a:latin typeface="IBM Plex Sans KR" panose="020B0503050203000203" pitchFamily="34" charset="-127"/>
                <a:ea typeface="IBM Plex Sans KR" panose="020B0503050203000203" pitchFamily="34" charset="-127"/>
              </a:rPr>
              <a:t>갈아 만든 </a:t>
            </a:r>
            <a:r>
              <a:rPr lang="en-US" altLang="ko-KR" sz="1400">
                <a:solidFill>
                  <a:schemeClr val="bg2">
                    <a:lumMod val="75000"/>
                  </a:schemeClr>
                </a:solidFill>
                <a:latin typeface="IBM Plex Sans KR" panose="020B0503050203000203" pitchFamily="34" charset="-127"/>
                <a:ea typeface="IBM Plex Sans KR" panose="020B0503050203000203" pitchFamily="34" charset="-127"/>
              </a:rPr>
              <a:t>ldH</a:t>
            </a:r>
          </a:p>
          <a:p>
            <a:pPr algn="ctr"/>
            <a:r>
              <a:rPr lang="ko-KR" altLang="en-US" sz="1400">
                <a:solidFill>
                  <a:schemeClr val="bg2">
                    <a:lumMod val="75000"/>
                  </a:schemeClr>
                </a:solidFill>
                <a:latin typeface="IBM Plex Sans KR" panose="020B0503050203000203" pitchFamily="34" charset="-127"/>
                <a:ea typeface="IBM Plex Sans KR" panose="020B0503050203000203" pitchFamily="34" charset="-127"/>
              </a:rPr>
              <a:t>같네요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A9E61D-3CB7-4F9E-AAC0-794400780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346" y="4574281"/>
            <a:ext cx="907871" cy="1075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5F82617-E0F6-4FF3-B257-32A16C09A021}"/>
              </a:ext>
            </a:extLst>
          </p:cNvPr>
          <p:cNvSpPr txBox="1"/>
          <p:nvPr/>
        </p:nvSpPr>
        <p:spPr>
          <a:xfrm>
            <a:off x="4652956" y="3011558"/>
            <a:ext cx="288608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>
                <a:latin typeface="IBM Plex Sans KR" panose="020B0503050203000203" pitchFamily="34" charset="-127"/>
                <a:ea typeface="IBM Plex Sans KR" panose="020B0503050203000203" pitchFamily="34" charset="-127"/>
              </a:rPr>
              <a:t>LDA :</a:t>
            </a:r>
          </a:p>
          <a:p>
            <a:pPr algn="r"/>
            <a:r>
              <a:rPr lang="en-US" altLang="ko-KR" sz="1600">
                <a:latin typeface="IBM Plex Sans KR" panose="020B0503050203000203" pitchFamily="34" charset="-127"/>
                <a:ea typeface="IBM Plex Sans KR" panose="020B0503050203000203" pitchFamily="34" charset="-127"/>
              </a:rPr>
              <a:t>Linear</a:t>
            </a:r>
            <a:r>
              <a:rPr lang="ko-KR" altLang="en-US" sz="1600">
                <a:latin typeface="IBM Plex Sans KR" panose="020B0503050203000203" pitchFamily="34" charset="-127"/>
                <a:ea typeface="IBM Plex Sans KR" panose="020B0503050203000203" pitchFamily="34" charset="-127"/>
              </a:rPr>
              <a:t> </a:t>
            </a:r>
            <a:r>
              <a:rPr lang="en-US" altLang="ko-KR" sz="1600">
                <a:latin typeface="IBM Plex Sans KR" panose="020B0503050203000203" pitchFamily="34" charset="-127"/>
                <a:ea typeface="IBM Plex Sans KR" panose="020B0503050203000203" pitchFamily="34" charset="-127"/>
              </a:rPr>
              <a:t>Discriminant</a:t>
            </a:r>
            <a:r>
              <a:rPr lang="ko-KR" altLang="en-US" sz="1600">
                <a:latin typeface="IBM Plex Sans KR" panose="020B0503050203000203" pitchFamily="34" charset="-127"/>
                <a:ea typeface="IBM Plex Sans KR" panose="020B0503050203000203" pitchFamily="34" charset="-127"/>
              </a:rPr>
              <a:t> </a:t>
            </a:r>
            <a:r>
              <a:rPr lang="en-US" altLang="ko-KR" sz="1600">
                <a:latin typeface="IBM Plex Sans KR" panose="020B0503050203000203" pitchFamily="34" charset="-127"/>
                <a:ea typeface="IBM Plex Sans KR" panose="020B0503050203000203" pitchFamily="34" charset="-127"/>
              </a:rPr>
              <a:t>Analysis</a:t>
            </a:r>
            <a:endParaRPr lang="ko-KR" altLang="en-US">
              <a:latin typeface="IBM Plex Sans KR" panose="020B0503050203000203" pitchFamily="34" charset="-127"/>
              <a:ea typeface="IBM Plex Sans KR" panose="020B0503050203000203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77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107</Words>
  <Application>Microsoft Office PowerPoint</Application>
  <PresentationFormat>와이드스크린</PresentationFormat>
  <Paragraphs>20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IBM Plex Sans KR</vt:lpstr>
      <vt:lpstr>Open Sans</vt:lpstr>
      <vt:lpstr>맑은 고딕</vt:lpstr>
      <vt:lpstr>Arial</vt:lpstr>
      <vt:lpstr>IBM Plex Mono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sanghun</dc:creator>
  <cp:lastModifiedBy>sanghun</cp:lastModifiedBy>
  <cp:revision>14</cp:revision>
  <dcterms:created xsi:type="dcterms:W3CDTF">2021-03-06T01:33:55Z</dcterms:created>
  <dcterms:modified xsi:type="dcterms:W3CDTF">2021-03-07T12:30:05Z</dcterms:modified>
</cp:coreProperties>
</file>