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73"/>
    <p:restoredTop sz="65974"/>
  </p:normalViewPr>
  <p:slideViewPr>
    <p:cSldViewPr snapToObjects="1">
      <p:cViewPr varScale="1">
        <p:scale>
          <a:sx n="74" d="100"/>
          <a:sy n="74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베이즈 정리에 대하여 먼저 발표하겠습니다.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베이즈 정리는 경험적 추론의 한 분류입니다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경험적 추론이란 말 그대로 경험에 기초한 추론입니다.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경험적 추론의 단점은 데이터의 부족으로 인한 정확도의 한계가 존재한다는 점입니다 이 부분에 대해서 베이즈 정리를 설명하면서 추가적인 설명 드리겠습니다.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먼저 베이즈 정리에 대한 예를 보여드리곘습니다.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가정으로 한 여자가 저를 좋아할 확률이 좋아 한다 안한다 50대 50이라고 합시다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그런데 그 여자한테 인스타 디엠이 왔습니다.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저는 생각하죠 아 이 여자가 나를 좋아해서 디엠을 보냈을까? 라고요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저는 디엠을 받은 후 그 여자가 저를 좋아할 확률에 대해서 알고싶습니다.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그러기 위해서 일단 반대로 좋아할 때 디엠을 보낼 확률에 대해서 조사해봤습니다 그랬더니 70퍼센트래요 물론 가정입니다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반대로 좋아할 때 디엠을 안보낼 확률은 여집합으로 30퍼센트가 되겠죠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다음으로 안좋아할 때 디엠을 보낼확률은 20퍼센트라고 가정하고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안좋아할때 디엠을 안보낼 확률은 80퍼센트라고 합시다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최종적으로 제가 알고싶었던 디엠을 보냈을 때 좋아할 확률은 어떻게 구할까요?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여기서 베이즈 정리가 들어갑니다.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베이즈 정리 는 사전 확률로 사후 확률을 구할 수 있는 공식입니다.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다음과 같이 디엠을 보냈을 때 좋아할 확률은 좋아할 때 디엠을 보낼확률 곱하기 좋아할 확률을 디엠을 보낼확률로 나눈 값이다 랍니다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 공식이 왼쪽 그림과 무슨 상관이냐~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공식을 보시면 분자에 좋아할때디엠을보낼확률 곱하기 좋아할 확률이고 분모는 디엠을보낼 확률이지요?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여기서 디엠을 보낼 확률을 풀어서 써보면 </a:t>
            </a:r>
            <a:endParaRPr kumimoji="1" lang="en-US" altLang="ko-KR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디엠을 보낼 확룰은 이 영역이겠지요?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 영역을 더하면 곧 디엠을 보낼 확률이다.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더해봅시다 왼쪽 영역은 좋아할때디엠을보낼확률에 좋아할확률을 곱한 것이 면적이지요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오른쪽은 좋아하지않을때 디엠을 보낼확률에 좋아하지 않을 확률을 곱한것이구요 그럼 둘이 더하면 여집합끼리 없어지고 결국 디엠보낼 확률만 남게됩니다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이렇게 옆 그림의 면적이 사후확률을 뜻하게 됩니다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이해 되시나요~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다음으로 넘어가겠습니다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나이브 베이즈 는 간단합니다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앞에서 설명했던 베이즈 정리를 이용하여 계속해서 확률을 업데이트 해 가는 과정입니다,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제가 디엠을 받았을 때 좋아할 확률을 업데이트 시키지 ᄋᆞ습니까?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그런데 저는 아직 부족합니다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좀더 정확한 확률을 구해야 확실히 저 여자가 저를 좋아한다 확신을 가질것 같아요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이번에는 방금 구한 디엠을 보냈을 때 좋아할 확률에 추가로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스토리를 보았을 때 좋아할 확률까지 합쳐본다면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조금 더 정확하게 저를 좋아할 확률을 구할 수 있겠지요?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이런식으로 베이즈 정리를 이용하여 여러 관측값을 가지고 확률을 업데이트 하는 것을 나이브 베이즈 정리라고 합니다.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쉽지요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히든 마르코브 모델을 공부하기 앞서 마코브 체인에 대하여 먼저 알아야하는데요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마코브 체인이란 과거와 현재 미래가 있을 때 미래상태의 조건부 확률 분포가 과거상태와는 독립적으로 현재 상태에 의해서만 결정된다는 이론입니다.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공식을 보시면 다음과 같이 확률ᅟᅳ 과거의 모든 데이터가 아닌 그 전 데이터 하나로 구할 수 있다라고 표현하는데요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예를 들어 보겠습니다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정훈이가 회식을 갔습니다.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정훈이는 현재 멀쩡한 상태에요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그런데 술을 마시면ᄍᅠᅠ한 상태에서 취한 상태로 변한 확률이 60퍼센트고 그대로일 확률이 40퍼센트에요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그리고 취한 상태에서 멀쩡한 상태로 돌아갈 확률은 20퍼센트고요 여집합으로 그대로 취할 확률이 80퍼세느에요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여기서 과연 정훈이는 이 회식에서 멀쩡했다가 취했다가 멀쩡했다가 취할 확률이 얼마나 될까요?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먼저 ᄍᅠ했다가 취할 확률은 60퍼센트라고 옆에ᄊᅠ있지요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다음 다시 멀쩡해질 확률은 몇퍼센트일까요?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우선 취한 상태에서 멀쩡해질 확률은 20퍼센트입니다.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20퍼센트일까요?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아니죠 이미 그전에 ᄍᅠ했다가 취한 과거가 있기때문에 해당 사건에 대한 확률또한 이번 사건에 영향을 끼칩니다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그리하여 60퍼센트 곱하기 20퍼센트를 하여서 12퍼센트가 됩니다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 다음 다시 취할 확률은 ᄍᅠ0퍼센트곱하기 그 이전의 사건들의 확률을 곱해야겠는데....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 전에 구한 12퍼센트의 확률에는 이미 그전 사건인 60퍼센트의 사건의 내용이 들어가 있지요?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결국은 그 이전 사건은 2단계 이전 사건을 이미 포함하고 있다 그러니 미래를 구할 때는 그 이전 단계의 상태에 대해서만 결정된다 는걸 알 수있습니다~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다음은 히든 마코브 모델에 대해서 설명해볼게요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정훈이가 회식이 끝나고 일어나보니 다음날인거에요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회식이 ᄄᅠ었는가 기억이 나지 않아요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친구한테 물어보니 친구가 음 .. 너 소주 2병 2병 0병 마셨었어 라고 알려주더라고요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정훈이는 생각해보죠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아 내가 2병 2병 0병을 마셨을 때 상태가 ᄄᅠ게 됐을까?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정훈이는 자신이 ᄄᅠ 상태일때 다음과 같은 확률로 소주를 마시는지 알고있습니다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이제 구해봅시다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정훈이가 멀쩡한 상태에서ᅠ2병을 마셨을 때 취했을 확률과 안취했을 확률은 얼말까요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먼저 ᄍᅠ했다가 취할 확률은 60퍼센트이고 멀쩡할 때 2병을 마실 확률은 20퍼센트 곱하면 12퍼센트가 나옵니다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그리고 ᄍᅠ했다가 멀쩡할 확률은 비슷하게 8퍼센트가 나옵니다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그리고 또 2병을 마셨다고 했죠?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여기서 아까 마코브체인을 이용하여 다음 확률을 쭉쭉 쭉 구합니다 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최종적으로 이렇게 확률이 나옵니다.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여기서 저희 목적은 정훈이의 상태를 구하는것이였죠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그럼 가장 상태의 확률이 높은 경우는 첫번째로 12퍼센트의 확률로 취했을 가능성이 크고 또 취하고 또 취했습니다.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결론은 정훈이는 2병 2병 0병을 마셨을 때 계속 취해있었네요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이렇게 히든 마코브 모델은 관측치(소주 량)을 가지고 그 시간의 상태값을 예측하는 모델입니다.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최종적으로 나온 확률들의 해당 시간의 ma</a:t>
            </a:r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하지만 현실에서 취하거나 멀쩡할 확률이라든지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소주를 몇병 마실 확률이라든지 이런것들을 알 수 있을까요?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그래서 히든 마코브 모델을 풀이 하려면 맨 처음에 말씀드린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경험적 추론의 단점인 경험의 부족에 대해서 해소할 수 있어야합니다.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그렇기 떄문에 마코브 모델을 설명할 때 이런 확률들에 대해서 상태의 변화확률이라던지 관측치와 상태와의 연관 확률이라던지를 업데이트에 대해서도 설명을 하는데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이 부분은 다소 수학적인 지식이 많이 들어가서 따로 학습하시는 편이 더 좋을 것이라 생각이 들어 ppt에는 넣지 않았습니다. </a:t>
            </a:r>
            <a:endParaRPr kumimoji="1" lang="en-US" altLang="ko-KR"/>
          </a:p>
          <a:p>
            <a:pPr lvl="0">
              <a:defRPr lang="ko-KR" altLang="en-US"/>
            </a:pPr>
            <a:r>
              <a:rPr kumimoji="1" lang="en-US" altLang="ko-KR"/>
              <a:t>감사합니다.</a:t>
            </a:r>
            <a:endParaRPr kumimoji="1" lang="en-US" altLang="ko-KR"/>
          </a:p>
          <a:p>
            <a:pPr lvl="0">
              <a:defRPr lang="ko-KR" altLang="en-US"/>
            </a:pPr>
            <a:endParaRPr kumimoji="1" lang="en-US" altLang="ko-KR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-</a:t>
            </a:r>
            <a:r>
              <a:rPr kumimoji="1" lang="ko-KR" altLang="en-US"/>
              <a:t> 내용이 없는 경우</a:t>
            </a:r>
            <a:endParaRPr kumimoji="1" lang="ko-KR" altLang="en-US"/>
          </a:p>
          <a:p>
            <a:pPr lvl="0">
              <a:defRPr lang="ko-KR" altLang="en-US"/>
            </a:pPr>
            <a:r>
              <a:rPr kumimoji="1" lang="ko-Kore-KR" altLang="en-US"/>
              <a:t>점선</a:t>
            </a:r>
            <a:r>
              <a:rPr kumimoji="1" lang="ko-KR" altLang="en-US"/>
              <a:t> 상자 안에 내용이 다 들어갈 수 있도록 작성</a:t>
            </a:r>
            <a:endParaRPr kumimoji="1" lang="ko-Kore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kumimoji="1" lang="en-US" altLang="ko-KR"/>
              <a:t>-</a:t>
            </a:r>
            <a:r>
              <a:rPr kumimoji="1" lang="ko-KR" altLang="en-US"/>
              <a:t> 내용이 없는 경우</a:t>
            </a:r>
            <a:endParaRPr kumimoji="1" lang="ko-KR" altLang="en-US"/>
          </a:p>
          <a:p>
            <a:pPr lvl="0">
              <a:defRPr lang="ko-KR" altLang="en-US"/>
            </a:pPr>
            <a:r>
              <a:rPr kumimoji="1" lang="ko-Kore-KR" altLang="en-US"/>
              <a:t>점선</a:t>
            </a:r>
            <a:r>
              <a:rPr kumimoji="1" lang="ko-KR" altLang="en-US"/>
              <a:t> 상자 안에 내용이 다 들어갈 수 있도록 작성</a:t>
            </a:r>
            <a:endParaRPr kumimoji="1" lang="ko-Kore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페이지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solidFill>
                  <a:srgbClr val="000000"/>
                </a:solidFill>
              </a:defRPr>
            </a:lvl9pPr>
          </a:lstStyle>
          <a:p>
            <a:pPr lvl="0">
              <a:defRPr lang="ko-KR" altLang="en-US"/>
            </a:pPr>
            <a:fld id="{00000000-1234-1234-1234-123412341234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2021-03-07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8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9.png"  /><Relationship Id="rId15" Type="http://schemas.openxmlformats.org/officeDocument/2006/relationships/image" Target="../media/image7.png"  /><Relationship Id="rId16" Type="http://schemas.openxmlformats.org/officeDocument/2006/relationships/image" Target="../media/image7.png"  /><Relationship Id="rId17" Type="http://schemas.openxmlformats.org/officeDocument/2006/relationships/image" Target="../media/image7.png"  /><Relationship Id="rId18" Type="http://schemas.openxmlformats.org/officeDocument/2006/relationships/image" Target="../media/image10.png"  /><Relationship Id="rId19" Type="http://schemas.openxmlformats.org/officeDocument/2006/relationships/image" Target="../media/image9.png"  /><Relationship Id="rId2" Type="http://schemas.openxmlformats.org/officeDocument/2006/relationships/slideLayout" Target="../slideLayouts/slideLayout13.xml"  /><Relationship Id="rId20" Type="http://schemas.openxmlformats.org/officeDocument/2006/relationships/image" Target="../media/image9.png"  /><Relationship Id="rId21" Type="http://schemas.openxmlformats.org/officeDocument/2006/relationships/image" Target="../media/image9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8.png"  /><Relationship Id="rId15" Type="http://schemas.openxmlformats.org/officeDocument/2006/relationships/image" Target="../media/image9.png"  /><Relationship Id="rId16" Type="http://schemas.openxmlformats.org/officeDocument/2006/relationships/image" Target="../media/image7.png"  /><Relationship Id="rId17" Type="http://schemas.openxmlformats.org/officeDocument/2006/relationships/image" Target="../media/image7.png"  /><Relationship Id="rId18" Type="http://schemas.openxmlformats.org/officeDocument/2006/relationships/image" Target="../media/image7.png"  /><Relationship Id="rId19" Type="http://schemas.openxmlformats.org/officeDocument/2006/relationships/image" Target="../media/image8.png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Relationship Id="rId3" Type="http://schemas.openxmlformats.org/officeDocument/2006/relationships/hyperlink" Target="https:\\ratsgo.github.io\machine%20learning\2017\03\18\HMMs\" TargetMode="External" /><Relationship Id="rId4" Type="http://schemas.openxmlformats.org/officeDocument/2006/relationships/hyperlink" Target="https://ko.wikipedia.org/wiki/%EB%A7%88%EB%A5%B4%EC%BD%94%ED%94%84_%EC%97%B0%EC%87%84" TargetMode="External" /><Relationship Id="rId5" Type="http://schemas.openxmlformats.org/officeDocument/2006/relationships/hyperlink" Target="https://ko.wikipedia.org/wiki/%EB%B9%84%ED%84%B0%EB%B9%84_%EC%95%8C%EA%B3%A0%EB%A6%AC%EC%A6%98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3600">
                <a:latin typeface="나눔고딕 ExtraBold"/>
                <a:ea typeface="나눔고딕 ExtraBold"/>
              </a:rPr>
              <a:t>1. </a:t>
            </a:r>
            <a:r>
              <a:rPr lang="ko-KR" altLang="en-US" sz="3600">
                <a:latin typeface="나눔고딕 ExtraBold"/>
                <a:ea typeface="나눔고딕 ExtraBold"/>
              </a:rPr>
              <a:t>베이즈 정리(</a:t>
            </a:r>
            <a:r>
              <a:rPr lang="en-US" altLang="ko-KR" sz="3600">
                <a:latin typeface="나눔고딕 ExtraBold"/>
                <a:ea typeface="나눔고딕 ExtraBold"/>
              </a:rPr>
              <a:t>Bayes' theorem)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492874"/>
            <a:ext cx="184253" cy="2349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8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귀납적,경험적 추론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- 경험에 기초한 추론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- 경험(자료)의 부족으로 정확한 추론의 한계 존재</a:t>
            </a: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br>
              <a:rPr lang="ko-KR" altLang="en-US">
                <a:solidFill>
                  <a:schemeClr val="tx1"/>
                </a:solidFill>
              </a:rPr>
            </a:b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2637033" y="3193892"/>
            <a:ext cx="3744468" cy="3024378"/>
          </a:xfrm>
          <a:prstGeom prst="rect">
            <a:avLst/>
          </a:prstGeom>
          <a:solidFill>
            <a:schemeClr val="bg2">
              <a:lumMod val="80000"/>
              <a:lumOff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1096" y="2543715"/>
            <a:ext cx="659227" cy="603122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4119" y="2543715"/>
            <a:ext cx="906332" cy="603123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9185" y="4865229"/>
            <a:ext cx="1379649" cy="747742"/>
          </a:xfrm>
          <a:prstGeom prst="rect">
            <a:avLst/>
          </a:prstGeom>
        </p:spPr>
      </p:pic>
      <p:cxnSp>
        <p:nvCxnSpPr>
          <p:cNvPr id="28" name=""/>
          <p:cNvCxnSpPr/>
          <p:nvPr/>
        </p:nvCxnSpPr>
        <p:spPr>
          <a:xfrm rot="16200000" flipH="1">
            <a:off x="1362397" y="4756563"/>
            <a:ext cx="893064" cy="792099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0800000" flipV="1">
            <a:off x="1412880" y="4706080"/>
            <a:ext cx="936117" cy="89306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56045" y="3339212"/>
            <a:ext cx="1205267" cy="747742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56045" y="4851402"/>
            <a:ext cx="1493304" cy="747742"/>
          </a:xfrm>
          <a:prstGeom prst="rect">
            <a:avLst/>
          </a:prstGeom>
        </p:spPr>
      </p:pic>
      <p:cxnSp>
        <p:nvCxnSpPr>
          <p:cNvPr id="32" name=""/>
          <p:cNvCxnSpPr/>
          <p:nvPr/>
        </p:nvCxnSpPr>
        <p:spPr>
          <a:xfrm rot="16200000" flipH="1">
            <a:off x="6674713" y="4756563"/>
            <a:ext cx="893064" cy="792099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0800000" flipV="1">
            <a:off x="6725196" y="4706080"/>
            <a:ext cx="936117" cy="89306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3" idx="0"/>
            <a:endCxn id="23" idx="2"/>
          </p:cNvCxnSpPr>
          <p:nvPr/>
        </p:nvCxnSpPr>
        <p:spPr>
          <a:xfrm rot="16200000" flipH="1">
            <a:off x="2997078" y="4706081"/>
            <a:ext cx="3024378" cy="0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3158551" y="2665524"/>
            <a:ext cx="1063508" cy="361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50%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967958" y="2662180"/>
            <a:ext cx="638654" cy="364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50%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"/>
          <p:cNvCxnSpPr/>
          <p:nvPr/>
        </p:nvCxnSpPr>
        <p:spPr>
          <a:xfrm>
            <a:off x="2637033" y="5225273"/>
            <a:ext cx="1872234" cy="0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>
            <a:off x="4509267" y="3713084"/>
            <a:ext cx="1872234" cy="0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3030845" y="3713084"/>
            <a:ext cx="255412" cy="3671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578109" y="3543103"/>
            <a:ext cx="637281" cy="3671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70%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578109" y="5041685"/>
            <a:ext cx="637281" cy="367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30%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7909940" y="3541062"/>
            <a:ext cx="634366" cy="3671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20%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8053576" y="5041685"/>
            <a:ext cx="634748" cy="367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80%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3158551" y="3726691"/>
            <a:ext cx="638114" cy="3671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35%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254062" y="5599143"/>
            <a:ext cx="638175" cy="3670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15%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129432" y="3339213"/>
            <a:ext cx="638908" cy="3667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10%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129432" y="5239100"/>
            <a:ext cx="638908" cy="367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40%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9023" y="3429000"/>
            <a:ext cx="1279811" cy="747742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7628991" y="4140979"/>
            <a:ext cx="3990901" cy="4422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300"/>
              <a:t>P(  |  ) = P(   |   )P(   )  / P(   )</a:t>
            </a:r>
            <a:endParaRPr lang="en-US" altLang="ko-KR" sz="2300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3366" y="4291592"/>
            <a:ext cx="202481" cy="18524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52432" y="4318335"/>
            <a:ext cx="203424" cy="18611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90430" y="4306505"/>
            <a:ext cx="226110" cy="20686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43640" y="4295439"/>
            <a:ext cx="228656" cy="258743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76357" y="4291592"/>
            <a:ext cx="232057" cy="26259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08508" y="4302658"/>
            <a:ext cx="216159" cy="2446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6644" y="3608590"/>
            <a:ext cx="424706" cy="38856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6644" y="5152611"/>
            <a:ext cx="424706" cy="388560"/>
          </a:xfrm>
          <a:prstGeom prst="rect">
            <a:avLst/>
          </a:prstGeom>
        </p:spPr>
      </p:pic>
      <p:cxnSp>
        <p:nvCxnSpPr>
          <p:cNvPr id="59" name=""/>
          <p:cNvCxnSpPr/>
          <p:nvPr/>
        </p:nvCxnSpPr>
        <p:spPr>
          <a:xfrm rot="16200000" flipH="1">
            <a:off x="1715748" y="3776748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/>
          <p:nvPr/>
        </p:nvCxnSpPr>
        <p:spPr>
          <a:xfrm rot="16200000" flipH="1">
            <a:off x="1715748" y="5265223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91017" y="3573018"/>
            <a:ext cx="577217" cy="38411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91017" y="5047044"/>
            <a:ext cx="577217" cy="384111"/>
          </a:xfrm>
          <a:prstGeom prst="rect">
            <a:avLst/>
          </a:prstGeom>
        </p:spPr>
      </p:pic>
      <p:cxnSp>
        <p:nvCxnSpPr>
          <p:cNvPr id="63" name=""/>
          <p:cNvCxnSpPr/>
          <p:nvPr/>
        </p:nvCxnSpPr>
        <p:spPr>
          <a:xfrm rot="16200000" flipH="1">
            <a:off x="7044414" y="3776748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 rot="16200000" flipH="1">
            <a:off x="7044414" y="5265223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1" animBg="1"/>
      <p:bldP spid="35" grpId="2" animBg="1"/>
      <p:bldP spid="36" grpId="3" animBg="1"/>
      <p:bldP spid="59" grpId="4" animBg="1"/>
      <p:bldP spid="60" grpId="5" animBg="1"/>
      <p:bldP spid="28" grpId="6" animBg="1"/>
      <p:bldP spid="29" grpId="7" animBg="1"/>
      <p:bldP spid="40" grpId="8" animBg="1"/>
      <p:bldP spid="41" grpId="9" animBg="1"/>
      <p:bldP spid="37" grpId="10" animBg="1"/>
      <p:bldP spid="44" grpId="11" animBg="1"/>
      <p:bldP spid="45" grpId="12" animBg="1"/>
      <p:bldP spid="64" grpId="13" animBg="1"/>
      <p:bldP spid="63" grpId="14" animBg="1"/>
      <p:bldP spid="32" grpId="15" animBg="1"/>
      <p:bldP spid="33" grpId="16" animBg="1"/>
      <p:bldP spid="42" grpId="17" animBg="1"/>
      <p:bldP spid="43" grpId="18" animBg="1"/>
      <p:bldP spid="38" grpId="19" animBg="1"/>
      <p:bldP spid="46" grpId="20" animBg="1"/>
      <p:bldP spid="47" grpId="21" animBg="1"/>
      <p:bldP spid="49" grpId="22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3403" y="5777188"/>
            <a:ext cx="232057" cy="26259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45457" y="5786349"/>
            <a:ext cx="226110" cy="20686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55464" y="5786349"/>
            <a:ext cx="226110" cy="206866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77164" y="5802633"/>
            <a:ext cx="288608" cy="192056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25244" y="5775952"/>
            <a:ext cx="288608" cy="192056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1661" y="5730624"/>
            <a:ext cx="232057" cy="262591"/>
          </a:xfrm>
          <a:prstGeom prst="rect">
            <a:avLst/>
          </a:prstGeom>
        </p:spPr>
      </p:pic>
      <p:sp>
        <p:nvSpPr>
          <p:cNvPr id="67" name=""/>
          <p:cNvSpPr txBox="1"/>
          <p:nvPr/>
        </p:nvSpPr>
        <p:spPr>
          <a:xfrm>
            <a:off x="4509340" y="5633170"/>
            <a:ext cx="2370357" cy="44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/>
              <a:t> P(    |    )P(    )  </a:t>
            </a:r>
            <a:endParaRPr lang="ko-KR" altLang="en-US" sz="2300"/>
          </a:p>
        </p:txBody>
      </p:sp>
      <p:sp>
        <p:nvSpPr>
          <p:cNvPr id="66" name=""/>
          <p:cNvSpPr/>
          <p:nvPr/>
        </p:nvSpPr>
        <p:spPr>
          <a:xfrm>
            <a:off x="4512769" y="3207719"/>
            <a:ext cx="1868732" cy="498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>
            <a:off x="2637033" y="3193892"/>
            <a:ext cx="1872234" cy="20313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3600">
                <a:latin typeface="나눔고딕 ExtraBold"/>
                <a:ea typeface="나눔고딕 ExtraBold"/>
              </a:rPr>
              <a:t>1. </a:t>
            </a:r>
            <a:r>
              <a:rPr lang="ko-KR" altLang="en-US" sz="3600">
                <a:latin typeface="나눔고딕 ExtraBold"/>
                <a:ea typeface="나눔고딕 ExtraBold"/>
              </a:rPr>
              <a:t>베이즈 정리(</a:t>
            </a:r>
            <a:r>
              <a:rPr lang="en-US" altLang="ko-KR" sz="3600">
                <a:latin typeface="나눔고딕 ExtraBold"/>
                <a:ea typeface="나눔고딕 ExtraBold"/>
              </a:rPr>
              <a:t>Bayes' theorem)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492874"/>
            <a:ext cx="184253" cy="2349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8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br>
              <a:rPr lang="ko-KR" altLang="en-US">
                <a:solidFill>
                  <a:schemeClr val="tx1"/>
                </a:solidFill>
              </a:rPr>
            </a:br>
            <a:endParaRPr lang="ko-KR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1096" y="2543715"/>
            <a:ext cx="659227" cy="603122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34119" y="2543715"/>
            <a:ext cx="906332" cy="603123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56045" y="3339212"/>
            <a:ext cx="1205267" cy="747742"/>
          </a:xfrm>
          <a:prstGeom prst="rect">
            <a:avLst/>
          </a:prstGeom>
        </p:spPr>
      </p:pic>
      <p:cxnSp>
        <p:nvCxnSpPr>
          <p:cNvPr id="34" name=""/>
          <p:cNvCxnSpPr/>
          <p:nvPr/>
        </p:nvCxnSpPr>
        <p:spPr>
          <a:xfrm rot="16200000" flipH="1">
            <a:off x="3495327" y="4207831"/>
            <a:ext cx="2031381" cy="3502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3158551" y="2665524"/>
            <a:ext cx="1063508" cy="361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50%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967958" y="2662180"/>
            <a:ext cx="638654" cy="364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50%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"/>
          <p:cNvCxnSpPr/>
          <p:nvPr/>
        </p:nvCxnSpPr>
        <p:spPr>
          <a:xfrm>
            <a:off x="2637033" y="5225273"/>
            <a:ext cx="1872234" cy="0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>
            <a:off x="4509267" y="3713084"/>
            <a:ext cx="1872234" cy="0"/>
          </a:xfrm>
          <a:prstGeom prst="line">
            <a:avLst/>
          </a:prstGeom>
          <a:ln w="5715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3030845" y="3713084"/>
            <a:ext cx="255412" cy="3671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578109" y="3543103"/>
            <a:ext cx="856356" cy="3671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70%ㄱ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7909940" y="3541062"/>
            <a:ext cx="634366" cy="3671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20%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3158551" y="3726691"/>
            <a:ext cx="638114" cy="3671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35%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129432" y="3339213"/>
            <a:ext cx="638908" cy="3667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10%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69023" y="3429000"/>
            <a:ext cx="1279811" cy="747742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7195696" y="1791643"/>
            <a:ext cx="3990902" cy="4422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300"/>
              <a:t>P(  |  ) = P(   |   )P(   )  / P(   )</a:t>
            </a:r>
            <a:endParaRPr lang="en-US" altLang="ko-KR" sz="2300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60071" y="1942256"/>
            <a:ext cx="202481" cy="18524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19137" y="1968999"/>
            <a:ext cx="203424" cy="18611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57135" y="1957169"/>
            <a:ext cx="226110" cy="20686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0345" y="1946103"/>
            <a:ext cx="228656" cy="258743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3062" y="1942256"/>
            <a:ext cx="232057" cy="26259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75213" y="1953322"/>
            <a:ext cx="216159" cy="2446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36644" y="3608590"/>
            <a:ext cx="424706" cy="388560"/>
          </a:xfrm>
          <a:prstGeom prst="rect">
            <a:avLst/>
          </a:prstGeom>
        </p:spPr>
      </p:pic>
      <p:cxnSp>
        <p:nvCxnSpPr>
          <p:cNvPr id="59" name=""/>
          <p:cNvCxnSpPr/>
          <p:nvPr/>
        </p:nvCxnSpPr>
        <p:spPr>
          <a:xfrm rot="16200000" flipH="1">
            <a:off x="1715748" y="3776748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91017" y="3573018"/>
            <a:ext cx="577217" cy="384111"/>
          </a:xfrm>
          <a:prstGeom prst="rect">
            <a:avLst/>
          </a:prstGeom>
        </p:spPr>
      </p:pic>
      <p:cxnSp>
        <p:nvCxnSpPr>
          <p:cNvPr id="63" name=""/>
          <p:cNvCxnSpPr/>
          <p:nvPr/>
        </p:nvCxnSpPr>
        <p:spPr>
          <a:xfrm rot="16200000" flipH="1">
            <a:off x="7044414" y="3776748"/>
            <a:ext cx="695495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 txBox="1"/>
          <p:nvPr/>
        </p:nvSpPr>
        <p:spPr>
          <a:xfrm>
            <a:off x="9462239" y="5092490"/>
            <a:ext cx="1853998" cy="44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/>
              <a:t>P(   |   )P(   )</a:t>
            </a:r>
            <a:endParaRPr lang="en-US" altLang="ko-KR" sz="2300"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67216" y="5182309"/>
            <a:ext cx="232057" cy="26259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05808" y="5258789"/>
            <a:ext cx="203424" cy="186111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3806" y="5246959"/>
            <a:ext cx="226110" cy="206866"/>
          </a:xfrm>
          <a:prstGeom prst="rect">
            <a:avLst/>
          </a:prstGeom>
        </p:spPr>
      </p:pic>
      <p:cxnSp>
        <p:nvCxnSpPr>
          <p:cNvPr id="78" name=""/>
          <p:cNvCxnSpPr/>
          <p:nvPr/>
        </p:nvCxnSpPr>
        <p:spPr>
          <a:xfrm>
            <a:off x="9462239" y="5534719"/>
            <a:ext cx="1853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"/>
          <p:cNvSpPr txBox="1"/>
          <p:nvPr/>
        </p:nvSpPr>
        <p:spPr>
          <a:xfrm>
            <a:off x="6669610" y="5650628"/>
            <a:ext cx="2162938" cy="4434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300"/>
              <a:t>+ </a:t>
            </a:r>
            <a:r>
              <a:rPr lang="en-US" altLang="ko-KR" sz="2300">
                <a:cs typeface="함초롬돋움"/>
              </a:rPr>
              <a:t>P(   |   )P(    )</a:t>
            </a:r>
            <a:endParaRPr lang="en-US" altLang="ko-KR" sz="2300">
              <a:cs typeface="함초롬돋움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9870190" y="5589270"/>
            <a:ext cx="822575" cy="4423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300"/>
              <a:t>P(   )</a:t>
            </a:r>
            <a:endParaRPr lang="en-US" altLang="ko-KR" sz="230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81158" y="5716145"/>
            <a:ext cx="216159" cy="244600"/>
          </a:xfrm>
          <a:prstGeom prst="rect">
            <a:avLst/>
          </a:prstGeom>
        </p:spPr>
      </p:pic>
      <p:sp>
        <p:nvSpPr>
          <p:cNvPr id="82" name=""/>
          <p:cNvSpPr txBox="1"/>
          <p:nvPr/>
        </p:nvSpPr>
        <p:spPr>
          <a:xfrm>
            <a:off x="8951028" y="5419095"/>
            <a:ext cx="341562" cy="4449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300"/>
              <a:t>=</a:t>
            </a:r>
            <a:endParaRPr lang="en-US" altLang="ko-KR" sz="2300"/>
          </a:p>
        </p:txBody>
      </p:sp>
      <p:sp>
        <p:nvSpPr>
          <p:cNvPr id="83" name=""/>
          <p:cNvSpPr txBox="1"/>
          <p:nvPr/>
        </p:nvSpPr>
        <p:spPr>
          <a:xfrm>
            <a:off x="5807039" y="5161193"/>
            <a:ext cx="1853998" cy="44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/>
              <a:t>P(   |   )P(   )</a:t>
            </a:r>
            <a:endParaRPr lang="en-US" altLang="ko-KR" sz="2300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2016" y="5251012"/>
            <a:ext cx="232057" cy="262591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0608" y="5327492"/>
            <a:ext cx="203424" cy="186111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88606" y="5315662"/>
            <a:ext cx="226110" cy="206866"/>
          </a:xfrm>
          <a:prstGeom prst="rect">
            <a:avLst/>
          </a:prstGeom>
        </p:spPr>
      </p:pic>
      <p:cxnSp>
        <p:nvCxnSpPr>
          <p:cNvPr id="87" name=""/>
          <p:cNvCxnSpPr/>
          <p:nvPr/>
        </p:nvCxnSpPr>
        <p:spPr>
          <a:xfrm>
            <a:off x="4834119" y="5589270"/>
            <a:ext cx="3779733" cy="1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9" grpId="1" animBg="1"/>
      <p:bldP spid="80" grpId="2" animBg="1"/>
      <p:bldP spid="82" grpId="3" animBg="1"/>
      <p:bldP spid="74" grpId="4" animBg="1"/>
      <p:bldP spid="78" grpId="5" animBg="1"/>
      <p:bldP spid="83" grpId="6" animBg="1"/>
      <p:bldP spid="87" grpId="7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3600">
                <a:latin typeface="나눔고딕 ExtraBold"/>
                <a:ea typeface="나눔고딕 ExtraBold"/>
              </a:rPr>
              <a:t>2. </a:t>
            </a:r>
            <a:r>
              <a:rPr lang="ko-KR" altLang="en-US" sz="3600">
                <a:latin typeface="나눔고딕 ExtraBold"/>
                <a:ea typeface="나눔고딕 ExtraBold"/>
              </a:rPr>
              <a:t>나이브</a:t>
            </a:r>
            <a:r>
              <a:rPr lang="en-US" altLang="ko-KR" sz="3600">
                <a:latin typeface="나눔고딕 ExtraBold"/>
                <a:ea typeface="나눔고딕 ExtraBold"/>
              </a:rPr>
              <a:t> </a:t>
            </a:r>
            <a:r>
              <a:rPr lang="ko-KR" altLang="en-US" sz="3600">
                <a:latin typeface="나눔고딕 ExtraBold"/>
                <a:ea typeface="나눔고딕 ExtraBold"/>
              </a:rPr>
              <a:t>베이즈(</a:t>
            </a:r>
            <a:r>
              <a:rPr lang="en-US" altLang="ko-KR" sz="3600">
                <a:latin typeface="나눔고딕 ExtraBold"/>
                <a:ea typeface="나눔고딕 ExtraBold"/>
              </a:rPr>
              <a:t>Naive Bayes)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sz="800"/>
              <a:t>2</a:t>
            </a:r>
            <a:endParaRPr 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2877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8109" y="2874513"/>
            <a:ext cx="4214812" cy="220027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3309" y="2644894"/>
            <a:ext cx="4681222" cy="2659512"/>
          </a:xfrm>
          <a:prstGeom prst="rect">
            <a:avLst/>
          </a:prstGeom>
        </p:spPr>
      </p:pic>
      <p:cxnSp>
        <p:nvCxnSpPr>
          <p:cNvPr id="61" name=""/>
          <p:cNvCxnSpPr/>
          <p:nvPr/>
        </p:nvCxnSpPr>
        <p:spPr>
          <a:xfrm>
            <a:off x="5303901" y="3974650"/>
            <a:ext cx="792099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2. </a:t>
            </a:r>
            <a:r>
              <a:rPr lang="en-US" altLang="ko-KR" sz="3600">
                <a:latin typeface="나눔고딕 ExtraBold"/>
                <a:ea typeface="나눔고딕 ExtraBold"/>
              </a:rPr>
              <a:t>Hidden Markov model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492874"/>
            <a:ext cx="184253" cy="2349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3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</a:rPr>
              <a:t>기초</a:t>
            </a: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AutoNum type="arabicPeriod"/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Markov chain 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과거와 현재, 미래가 있을 때 미래상태의 조건부 확률 분포가 과거상태와는 독립적으로 현재 상태에 의해서만 결정된다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P(qi|q1,q2, ... , qi-1) = P(qi|qi-1)</a:t>
            </a: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en-US" altLang="en-US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3309" y="3858453"/>
            <a:ext cx="936117" cy="936117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0944" y="3962180"/>
            <a:ext cx="720090" cy="72009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59870" y="3858453"/>
            <a:ext cx="936117" cy="936117"/>
          </a:xfrm>
          <a:prstGeom prst="rect">
            <a:avLst/>
          </a:prstGeom>
        </p:spPr>
      </p:pic>
      <p:cxnSp>
        <p:nvCxnSpPr>
          <p:cNvPr id="28" name=""/>
          <p:cNvCxnSpPr>
            <a:stCxn id="24" idx="3"/>
            <a:endCxn id="26" idx="1"/>
          </p:cNvCxnSpPr>
          <p:nvPr/>
        </p:nvCxnSpPr>
        <p:spPr>
          <a:xfrm flipV="1">
            <a:off x="7739426" y="4322226"/>
            <a:ext cx="711517" cy="4286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flipV="1">
            <a:off x="9048352" y="4326512"/>
            <a:ext cx="711517" cy="4286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15415" y="3678430"/>
            <a:ext cx="936117" cy="936117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59658" y="3681031"/>
            <a:ext cx="720090" cy="720090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3503676" y="4434525"/>
            <a:ext cx="504063" cy="36004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35" name=""/>
          <p:cNvCxnSpPr/>
          <p:nvPr/>
        </p:nvCxnSpPr>
        <p:spPr>
          <a:xfrm>
            <a:off x="2495550" y="4146489"/>
            <a:ext cx="79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95550" y="3962180"/>
            <a:ext cx="7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2642997" y="3501294"/>
            <a:ext cx="644652" cy="363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60%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2569274" y="4219146"/>
            <a:ext cx="644652" cy="36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20%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1559433" y="4869180"/>
            <a:ext cx="64465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80%</a:t>
            </a: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3359658" y="4872894"/>
            <a:ext cx="644652" cy="36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40%</a:t>
            </a:r>
            <a:endParaRPr lang="en-US" altLang="ko-KR"/>
          </a:p>
        </p:txBody>
      </p:sp>
      <p:sp>
        <p:nvSpPr>
          <p:cNvPr id="41" name=""/>
          <p:cNvSpPr/>
          <p:nvPr/>
        </p:nvSpPr>
        <p:spPr>
          <a:xfrm>
            <a:off x="1631442" y="4502248"/>
            <a:ext cx="504063" cy="36004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75910" y="3966466"/>
            <a:ext cx="720090" cy="720090"/>
          </a:xfrm>
          <a:prstGeom prst="rect">
            <a:avLst/>
          </a:prstGeom>
        </p:spPr>
      </p:pic>
      <p:cxnSp>
        <p:nvCxnSpPr>
          <p:cNvPr id="43" name=""/>
          <p:cNvCxnSpPr/>
          <p:nvPr/>
        </p:nvCxnSpPr>
        <p:spPr>
          <a:xfrm flipV="1">
            <a:off x="6000750" y="4330798"/>
            <a:ext cx="711517" cy="4286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6000750" y="3780204"/>
            <a:ext cx="644652" cy="36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60%</a:t>
            </a:r>
            <a:endParaRPr lang="en-US" altLang="ko-KR"/>
          </a:p>
        </p:txBody>
      </p:sp>
      <p:sp>
        <p:nvSpPr>
          <p:cNvPr id="46" name=""/>
          <p:cNvSpPr txBox="1"/>
          <p:nvPr/>
        </p:nvSpPr>
        <p:spPr>
          <a:xfrm>
            <a:off x="7739426" y="3784490"/>
            <a:ext cx="644652" cy="36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12%</a:t>
            </a:r>
            <a:endParaRPr lang="en-US" altLang="ko-KR"/>
          </a:p>
        </p:txBody>
      </p:sp>
      <p:sp>
        <p:nvSpPr>
          <p:cNvPr id="47" name=""/>
          <p:cNvSpPr txBox="1"/>
          <p:nvPr/>
        </p:nvSpPr>
        <p:spPr>
          <a:xfrm>
            <a:off x="9048352" y="3784490"/>
            <a:ext cx="936134" cy="36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7.2%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1" animBg="1"/>
      <p:bldP spid="36" grpId="2" animBg="1"/>
      <p:bldP spid="37" grpId="3" animBg="1"/>
      <p:bldP spid="38" grpId="4" animBg="1"/>
      <p:bldP spid="39" grpId="5" animBg="1"/>
      <p:bldP spid="40" grpId="6" animBg="1"/>
      <p:bldP spid="41" grpId="7" animBg="1"/>
      <p:bldP spid="43" grpId="8" animBg="1"/>
      <p:bldP spid="45" grpId="9" animBg="1"/>
      <p:bldP spid="28" grpId="10" animBg="1"/>
      <p:bldP spid="46" grpId="11" animBg="1"/>
      <p:bldP spid="29" grpId="12" animBg="1"/>
      <p:bldP spid="47" grpId="1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5280" y="1616304"/>
            <a:ext cx="1616011" cy="1616011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1269867" y="5367687"/>
            <a:ext cx="1767549" cy="9084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P(0|   ) = 50%</a:t>
            </a:r>
            <a:br>
              <a:rPr lang="en-US" altLang="ko-KR"/>
            </a:br>
            <a:r>
              <a:rPr lang="en-US" altLang="ko-KR"/>
              <a:t>P(1|   ) = 30%</a:t>
            </a:r>
            <a:br>
              <a:rPr lang="en-US" altLang="ko-KR"/>
            </a:br>
            <a:r>
              <a:rPr lang="en-US" altLang="ko-KR"/>
              <a:t>P(2|   ) = 20%</a:t>
            </a:r>
            <a:endParaRPr lang="en-US" altLang="ko-KR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3210" y="5472150"/>
            <a:ext cx="219960" cy="2199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2. </a:t>
            </a:r>
            <a:r>
              <a:rPr lang="en-US" altLang="ko-KR" sz="3600">
                <a:latin typeface="나눔고딕 ExtraBold"/>
                <a:ea typeface="나눔고딕 ExtraBold"/>
              </a:rPr>
              <a:t>Hidden Markov model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4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8106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</a:rPr>
              <a:t>기초</a:t>
            </a: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09676" y="1724626"/>
            <a:ext cx="1616011" cy="161601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07048" y="2719094"/>
            <a:ext cx="1243085" cy="1243085"/>
          </a:xfrm>
          <a:prstGeom prst="rect">
            <a:avLst/>
          </a:prstGeom>
        </p:spPr>
      </p:pic>
      <p:cxnSp>
        <p:nvCxnSpPr>
          <p:cNvPr id="43" name=""/>
          <p:cNvCxnSpPr>
            <a:stCxn id="42" idx="3"/>
          </p:cNvCxnSpPr>
          <p:nvPr/>
        </p:nvCxnSpPr>
        <p:spPr>
          <a:xfrm flipV="1">
            <a:off x="2950133" y="2532632"/>
            <a:ext cx="1146005" cy="808005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 rot="19451748">
            <a:off x="2796820" y="2532632"/>
            <a:ext cx="1112856" cy="36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12%</a:t>
            </a:r>
            <a:endParaRPr lang="en-US" altLang="ko-KR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88565" y="1616304"/>
            <a:ext cx="1616011" cy="161601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96138" y="3717876"/>
            <a:ext cx="1243085" cy="1243085"/>
          </a:xfrm>
          <a:prstGeom prst="rect">
            <a:avLst/>
          </a:prstGeom>
        </p:spPr>
      </p:pic>
      <p:cxnSp>
        <p:nvCxnSpPr>
          <p:cNvPr id="51" name=""/>
          <p:cNvCxnSpPr/>
          <p:nvPr/>
        </p:nvCxnSpPr>
        <p:spPr>
          <a:xfrm>
            <a:off x="5525687" y="242430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8552" y="5415198"/>
            <a:ext cx="541314" cy="813451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743210" y="5711944"/>
            <a:ext cx="219960" cy="219960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43210" y="5994882"/>
            <a:ext cx="219960" cy="219960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21743" y="3717876"/>
            <a:ext cx="1243085" cy="1243085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275027" y="3717876"/>
            <a:ext cx="1243085" cy="1243085"/>
          </a:xfrm>
          <a:prstGeom prst="rect">
            <a:avLst/>
          </a:prstGeom>
        </p:spPr>
      </p:pic>
      <p:cxnSp>
        <p:nvCxnSpPr>
          <p:cNvPr id="83" name=""/>
          <p:cNvCxnSpPr>
            <a:stCxn id="42" idx="3"/>
            <a:endCxn id="49" idx="1"/>
          </p:cNvCxnSpPr>
          <p:nvPr/>
        </p:nvCxnSpPr>
        <p:spPr>
          <a:xfrm>
            <a:off x="2950133" y="3340637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/>
          <p:nvPr/>
        </p:nvCxnSpPr>
        <p:spPr>
          <a:xfrm>
            <a:off x="5525687" y="433941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/>
          <p:nvPr/>
        </p:nvCxnSpPr>
        <p:spPr>
          <a:xfrm>
            <a:off x="8151291" y="242430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/>
          <p:nvPr/>
        </p:nvCxnSpPr>
        <p:spPr>
          <a:xfrm>
            <a:off x="8151291" y="433941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"/>
          <p:cNvSpPr txBox="1"/>
          <p:nvPr/>
        </p:nvSpPr>
        <p:spPr>
          <a:xfrm rot="2219879">
            <a:off x="2948294" y="4015858"/>
            <a:ext cx="1112856" cy="36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8%</a:t>
            </a:r>
            <a:endParaRPr lang="en-US" altLang="ko-KR"/>
          </a:p>
        </p:txBody>
      </p:sp>
      <p:sp>
        <p:nvSpPr>
          <p:cNvPr id="90" name=""/>
          <p:cNvSpPr txBox="1"/>
          <p:nvPr/>
        </p:nvSpPr>
        <p:spPr>
          <a:xfrm>
            <a:off x="4542732" y="4918962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3" name=""/>
          <p:cNvSpPr txBox="1"/>
          <p:nvPr/>
        </p:nvSpPr>
        <p:spPr>
          <a:xfrm>
            <a:off x="7145261" y="4918962"/>
            <a:ext cx="396050" cy="36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94" name=""/>
          <p:cNvSpPr txBox="1"/>
          <p:nvPr/>
        </p:nvSpPr>
        <p:spPr>
          <a:xfrm rot="10068">
            <a:off x="5539572" y="1872736"/>
            <a:ext cx="1112856" cy="3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5</a:t>
            </a:r>
            <a:r>
              <a:rPr lang="ko-KR" altLang="en-US"/>
              <a:t>.</a:t>
            </a:r>
            <a:r>
              <a:rPr lang="en-US" altLang="ko-KR"/>
              <a:t>8%</a:t>
            </a:r>
            <a:endParaRPr lang="en-US" altLang="ko-KR"/>
          </a:p>
        </p:txBody>
      </p:sp>
      <p:sp>
        <p:nvSpPr>
          <p:cNvPr id="95" name=""/>
          <p:cNvSpPr txBox="1"/>
          <p:nvPr/>
        </p:nvSpPr>
        <p:spPr>
          <a:xfrm>
            <a:off x="2153642" y="4015758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6" name=""/>
          <p:cNvSpPr txBox="1"/>
          <p:nvPr/>
        </p:nvSpPr>
        <p:spPr>
          <a:xfrm>
            <a:off x="3658958" y="5367688"/>
            <a:ext cx="1767549" cy="90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P(0|   ) = 10%</a:t>
            </a:r>
            <a:br>
              <a:rPr lang="en-US" altLang="ko-KR"/>
            </a:br>
            <a:r>
              <a:rPr lang="en-US" altLang="ko-KR"/>
              <a:t>P(1|   ) = 30%</a:t>
            </a:r>
            <a:br>
              <a:rPr lang="en-US" altLang="ko-KR"/>
            </a:br>
            <a:r>
              <a:rPr lang="en-US" altLang="ko-KR"/>
              <a:t>P(2|   ) = 60%</a:t>
            </a:r>
            <a:endParaRPr lang="en-US" altLang="ko-KR"/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3117643" y="5415199"/>
            <a:ext cx="541314" cy="813451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198352" y="5472151"/>
            <a:ext cx="169431" cy="169431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198352" y="5737209"/>
            <a:ext cx="169431" cy="169431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198352" y="5994882"/>
            <a:ext cx="169431" cy="169431"/>
          </a:xfrm>
          <a:prstGeom prst="rect">
            <a:avLst/>
          </a:prstGeom>
        </p:spPr>
      </p:pic>
      <p:sp>
        <p:nvSpPr>
          <p:cNvPr id="102" name=""/>
          <p:cNvSpPr txBox="1"/>
          <p:nvPr/>
        </p:nvSpPr>
        <p:spPr>
          <a:xfrm rot="10068">
            <a:off x="5539572" y="4496388"/>
            <a:ext cx="1112856" cy="3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0.6</a:t>
            </a:r>
            <a:r>
              <a:rPr lang="en-US" altLang="ko-KR"/>
              <a:t>%</a:t>
            </a:r>
            <a:endParaRPr lang="en-US" altLang="ko-KR"/>
          </a:p>
        </p:txBody>
      </p:sp>
      <p:cxnSp>
        <p:nvCxnSpPr>
          <p:cNvPr id="105" name=""/>
          <p:cNvCxnSpPr/>
          <p:nvPr/>
        </p:nvCxnSpPr>
        <p:spPr>
          <a:xfrm flipV="1">
            <a:off x="5389275" y="2814482"/>
            <a:ext cx="1146005" cy="903393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/>
          <p:nvPr/>
        </p:nvCxnSpPr>
        <p:spPr>
          <a:xfrm>
            <a:off x="5427747" y="2814482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"/>
          <p:cNvSpPr txBox="1"/>
          <p:nvPr/>
        </p:nvSpPr>
        <p:spPr>
          <a:xfrm rot="2486532">
            <a:off x="5387436" y="2764795"/>
            <a:ext cx="1112856" cy="36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1.4</a:t>
            </a:r>
            <a:r>
              <a:rPr lang="en-US" altLang="ko-KR"/>
              <a:t>%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 rot="19343804">
            <a:off x="4987007" y="3145555"/>
            <a:ext cx="1112856" cy="36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r>
              <a:rPr lang="en-US" altLang="ko-KR"/>
              <a:t>%</a:t>
            </a:r>
            <a:endParaRPr lang="en-US" altLang="ko-KR"/>
          </a:p>
        </p:txBody>
      </p:sp>
      <p:sp>
        <p:nvSpPr>
          <p:cNvPr id="109" name=""/>
          <p:cNvSpPr txBox="1"/>
          <p:nvPr/>
        </p:nvSpPr>
        <p:spPr>
          <a:xfrm rot="10068">
            <a:off x="8053455" y="1872736"/>
            <a:ext cx="1112856" cy="3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0.</a:t>
            </a:r>
            <a:r>
              <a:rPr lang="ko-KR" altLang="en-US"/>
              <a:t>5</a:t>
            </a:r>
            <a:r>
              <a:rPr lang="en-US" altLang="ko-KR"/>
              <a:t>%</a:t>
            </a:r>
            <a:endParaRPr lang="en-US" altLang="ko-KR"/>
          </a:p>
        </p:txBody>
      </p:sp>
      <p:sp>
        <p:nvSpPr>
          <p:cNvPr id="110" name=""/>
          <p:cNvSpPr txBox="1"/>
          <p:nvPr/>
        </p:nvSpPr>
        <p:spPr>
          <a:xfrm rot="10068">
            <a:off x="8053456" y="4591981"/>
            <a:ext cx="1112856" cy="3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0</a:t>
            </a:r>
            <a:r>
              <a:rPr lang="ko-KR" altLang="en-US"/>
              <a:t>.1</a:t>
            </a:r>
            <a:r>
              <a:rPr lang="en-US" altLang="ko-KR"/>
              <a:t>%</a:t>
            </a:r>
            <a:endParaRPr lang="en-US" altLang="ko-KR"/>
          </a:p>
        </p:txBody>
      </p:sp>
      <p:cxnSp>
        <p:nvCxnSpPr>
          <p:cNvPr id="111" name=""/>
          <p:cNvCxnSpPr/>
          <p:nvPr/>
        </p:nvCxnSpPr>
        <p:spPr>
          <a:xfrm flipV="1">
            <a:off x="8036905" y="2904651"/>
            <a:ext cx="1146005" cy="903393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"/>
          <p:cNvCxnSpPr/>
          <p:nvPr/>
        </p:nvCxnSpPr>
        <p:spPr>
          <a:xfrm>
            <a:off x="8075377" y="2904651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"/>
          <p:cNvSpPr txBox="1"/>
          <p:nvPr/>
        </p:nvSpPr>
        <p:spPr>
          <a:xfrm rot="2486532">
            <a:off x="8035065" y="2854964"/>
            <a:ext cx="1112856" cy="36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0.0</a:t>
            </a:r>
            <a:r>
              <a:rPr lang="en-US" altLang="ko-KR"/>
              <a:t>%</a:t>
            </a:r>
            <a:endParaRPr lang="en-US" altLang="ko-KR"/>
          </a:p>
        </p:txBody>
      </p:sp>
      <p:sp>
        <p:nvSpPr>
          <p:cNvPr id="114" name=""/>
          <p:cNvSpPr txBox="1"/>
          <p:nvPr/>
        </p:nvSpPr>
        <p:spPr>
          <a:xfrm rot="19343804">
            <a:off x="7634636" y="3235724"/>
            <a:ext cx="1112856" cy="36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0.3</a:t>
            </a:r>
            <a:r>
              <a:rPr lang="en-US" altLang="ko-KR"/>
              <a:t>%</a:t>
            </a:r>
            <a:endParaRPr lang="en-US" altLang="ko-KR"/>
          </a:p>
        </p:txBody>
      </p:sp>
      <p:pic>
        <p:nvPicPr>
          <p:cNvPr id="127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9733940" y="5117927"/>
            <a:ext cx="1568346" cy="1158233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882985" y="4015758"/>
            <a:ext cx="270656" cy="406725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4272075" y="4918962"/>
            <a:ext cx="270656" cy="406725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6874604" y="4960962"/>
            <a:ext cx="270656" cy="406725"/>
          </a:xfrm>
          <a:prstGeom prst="rect">
            <a:avLst/>
          </a:prstGeom>
        </p:spPr>
      </p:pic>
      <p:sp>
        <p:nvSpPr>
          <p:cNvPr id="131" name=""/>
          <p:cNvSpPr txBox="1"/>
          <p:nvPr/>
        </p:nvSpPr>
        <p:spPr>
          <a:xfrm>
            <a:off x="745876" y="1724626"/>
            <a:ext cx="4743533" cy="36536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문제 : 정훈이의 2병 2병 0병 마셨을 때의 상태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1" animBg="1"/>
      <p:bldP spid="95" grpId="2" animBg="1"/>
      <p:bldP spid="131" grpId="3" animBg="1"/>
      <p:bldP spid="57" grpId="4" animBg="1"/>
      <p:bldP spid="96" grpId="5" animBg="1"/>
      <p:bldP spid="43" grpId="6" animBg="1"/>
      <p:bldP spid="83" grpId="7" animBg="1"/>
      <p:bldP spid="45" grpId="8" animBg="1"/>
      <p:bldP spid="89" grpId="9" animBg="1"/>
      <p:bldP spid="51" grpId="10" animBg="1"/>
      <p:bldP spid="84" grpId="11" animBg="1"/>
      <p:bldP spid="105" grpId="12" animBg="1"/>
      <p:bldP spid="106" grpId="13" animBg="1"/>
      <p:bldP spid="94" grpId="14" animBg="1"/>
      <p:bldP spid="102" grpId="15" animBg="1"/>
      <p:bldP spid="107" grpId="16" animBg="1"/>
      <p:bldP spid="108" grpId="17" animBg="1"/>
      <p:bldP spid="85" grpId="18" animBg="1"/>
      <p:bldP spid="86" grpId="19" animBg="1"/>
      <p:bldP spid="111" grpId="20" animBg="1"/>
      <p:bldP spid="112" grpId="21" animBg="1"/>
      <p:bldP spid="109" grpId="22" animBg="1"/>
      <p:bldP spid="110" grpId="23" animBg="1"/>
      <p:bldP spid="113" grpId="24" animBg="1"/>
      <p:bldP spid="114" grpId="25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2. </a:t>
            </a:r>
            <a:r>
              <a:rPr lang="en-US" altLang="ko-KR" sz="3600">
                <a:latin typeface="나눔고딕 ExtraBold"/>
                <a:ea typeface="나눔고딕 ExtraBold"/>
              </a:rPr>
              <a:t>Hidden Markov model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5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2727" y="3140964"/>
            <a:ext cx="1243085" cy="1243085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1908" y="2954501"/>
            <a:ext cx="1616011" cy="1616011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40259" y="2954500"/>
            <a:ext cx="1616011" cy="1616011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64396" y="2954501"/>
            <a:ext cx="1616011" cy="1616011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4464965" y="4387301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3" name=""/>
          <p:cNvSpPr txBox="1"/>
          <p:nvPr/>
        </p:nvSpPr>
        <p:spPr>
          <a:xfrm>
            <a:off x="7250239" y="4384049"/>
            <a:ext cx="396050" cy="36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54" name=""/>
          <p:cNvSpPr txBox="1"/>
          <p:nvPr/>
        </p:nvSpPr>
        <p:spPr>
          <a:xfrm>
            <a:off x="2439321" y="4387301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24336" y="4886234"/>
            <a:ext cx="936117" cy="936117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35280" y="1616304"/>
            <a:ext cx="1616011" cy="1616011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1269867" y="5367687"/>
            <a:ext cx="1767549" cy="9084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P(0|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br>
              <a:rPr lang="en-US" altLang="ko-KR"/>
            </a:br>
            <a:r>
              <a:rPr lang="en-US" altLang="ko-KR"/>
              <a:t>P(1|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br>
              <a:rPr lang="en-US" altLang="ko-KR"/>
            </a:br>
            <a:r>
              <a:rPr lang="en-US" altLang="ko-KR"/>
              <a:t>P(2|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endParaRPr lang="en-US" altLang="ko-KR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3210" y="5472150"/>
            <a:ext cx="219960" cy="2199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2. </a:t>
            </a:r>
            <a:r>
              <a:rPr lang="en-US" altLang="ko-KR" sz="3600">
                <a:latin typeface="나눔고딕 ExtraBold"/>
                <a:ea typeface="나눔고딕 ExtraBold"/>
              </a:rPr>
              <a:t>Hidden Markov model</a:t>
            </a:r>
            <a:endParaRPr lang="en-US" altLang="ko-KR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6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8106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NanumGothic"/>
                <a:ea typeface="NanumGothic"/>
              </a:rPr>
              <a:t>현실에서 확률이 전부 주어질까?</a:t>
            </a: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09676" y="1724626"/>
            <a:ext cx="1616011" cy="161601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07048" y="2719094"/>
            <a:ext cx="1243085" cy="1243085"/>
          </a:xfrm>
          <a:prstGeom prst="rect">
            <a:avLst/>
          </a:prstGeom>
        </p:spPr>
      </p:pic>
      <p:cxnSp>
        <p:nvCxnSpPr>
          <p:cNvPr id="43" name=""/>
          <p:cNvCxnSpPr>
            <a:stCxn id="42" idx="3"/>
          </p:cNvCxnSpPr>
          <p:nvPr/>
        </p:nvCxnSpPr>
        <p:spPr>
          <a:xfrm flipV="1">
            <a:off x="2950133" y="2532632"/>
            <a:ext cx="1146005" cy="808005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88565" y="1616304"/>
            <a:ext cx="1616011" cy="161601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96138" y="3717876"/>
            <a:ext cx="1243085" cy="1243085"/>
          </a:xfrm>
          <a:prstGeom prst="rect">
            <a:avLst/>
          </a:prstGeom>
        </p:spPr>
      </p:pic>
      <p:cxnSp>
        <p:nvCxnSpPr>
          <p:cNvPr id="51" name=""/>
          <p:cNvCxnSpPr/>
          <p:nvPr/>
        </p:nvCxnSpPr>
        <p:spPr>
          <a:xfrm>
            <a:off x="5525687" y="242430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28552" y="5415198"/>
            <a:ext cx="541314" cy="813451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43210" y="5711944"/>
            <a:ext cx="219960" cy="219960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743210" y="5994882"/>
            <a:ext cx="219960" cy="219960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721743" y="3717876"/>
            <a:ext cx="1243085" cy="1243085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275027" y="3717876"/>
            <a:ext cx="1243085" cy="1243085"/>
          </a:xfrm>
          <a:prstGeom prst="rect">
            <a:avLst/>
          </a:prstGeom>
        </p:spPr>
      </p:pic>
      <p:cxnSp>
        <p:nvCxnSpPr>
          <p:cNvPr id="83" name=""/>
          <p:cNvCxnSpPr>
            <a:stCxn id="42" idx="3"/>
            <a:endCxn id="49" idx="1"/>
          </p:cNvCxnSpPr>
          <p:nvPr/>
        </p:nvCxnSpPr>
        <p:spPr>
          <a:xfrm>
            <a:off x="2950133" y="3340637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/>
          <p:nvPr/>
        </p:nvCxnSpPr>
        <p:spPr>
          <a:xfrm>
            <a:off x="5525687" y="433941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/>
          <p:nvPr/>
        </p:nvCxnSpPr>
        <p:spPr>
          <a:xfrm>
            <a:off x="8151291" y="242430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/>
          <p:nvPr/>
        </p:nvCxnSpPr>
        <p:spPr>
          <a:xfrm>
            <a:off x="8151291" y="4339419"/>
            <a:ext cx="917184" cy="0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4542732" y="4918962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3" name=""/>
          <p:cNvSpPr txBox="1"/>
          <p:nvPr/>
        </p:nvSpPr>
        <p:spPr>
          <a:xfrm>
            <a:off x="7145261" y="4918962"/>
            <a:ext cx="396050" cy="36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95" name=""/>
          <p:cNvSpPr txBox="1"/>
          <p:nvPr/>
        </p:nvSpPr>
        <p:spPr>
          <a:xfrm>
            <a:off x="2153642" y="4015758"/>
            <a:ext cx="349897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6" name=""/>
          <p:cNvSpPr txBox="1"/>
          <p:nvPr/>
        </p:nvSpPr>
        <p:spPr>
          <a:xfrm>
            <a:off x="3658958" y="5367688"/>
            <a:ext cx="1767549" cy="90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P(0|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br>
              <a:rPr lang="en-US" altLang="ko-KR"/>
            </a:br>
            <a:r>
              <a:rPr lang="en-US" altLang="ko-KR"/>
              <a:t>P(1|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br>
              <a:rPr lang="en-US" altLang="ko-KR"/>
            </a:br>
            <a:r>
              <a:rPr lang="en-US" altLang="ko-KR"/>
              <a:t>P(2|   ) = </a:t>
            </a:r>
            <a:r>
              <a:rPr lang="ko-KR" altLang="en-US"/>
              <a:t>??</a:t>
            </a:r>
            <a:r>
              <a:rPr lang="en-US" altLang="ko-KR"/>
              <a:t>%</a:t>
            </a:r>
            <a:endParaRPr lang="en-US" altLang="ko-KR"/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117643" y="5415199"/>
            <a:ext cx="541314" cy="813451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198352" y="5472151"/>
            <a:ext cx="169431" cy="169431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198352" y="5737209"/>
            <a:ext cx="169431" cy="169431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198352" y="5994882"/>
            <a:ext cx="169431" cy="169431"/>
          </a:xfrm>
          <a:prstGeom prst="rect">
            <a:avLst/>
          </a:prstGeom>
        </p:spPr>
      </p:pic>
      <p:cxnSp>
        <p:nvCxnSpPr>
          <p:cNvPr id="105" name=""/>
          <p:cNvCxnSpPr/>
          <p:nvPr/>
        </p:nvCxnSpPr>
        <p:spPr>
          <a:xfrm flipV="1">
            <a:off x="5389275" y="2814482"/>
            <a:ext cx="1146005" cy="903393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/>
          <p:nvPr/>
        </p:nvCxnSpPr>
        <p:spPr>
          <a:xfrm>
            <a:off x="5427747" y="2814482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"/>
          <p:cNvCxnSpPr/>
          <p:nvPr/>
        </p:nvCxnSpPr>
        <p:spPr>
          <a:xfrm flipV="1">
            <a:off x="8036905" y="2904651"/>
            <a:ext cx="1146005" cy="903393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"/>
          <p:cNvCxnSpPr/>
          <p:nvPr/>
        </p:nvCxnSpPr>
        <p:spPr>
          <a:xfrm>
            <a:off x="8075377" y="2904651"/>
            <a:ext cx="1146004" cy="998781"/>
          </a:xfrm>
          <a:prstGeom prst="straightConnector1">
            <a:avLst/>
          </a:prstGeom>
          <a:ln w="762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9753162" y="4921492"/>
            <a:ext cx="720090" cy="720090"/>
          </a:xfrm>
          <a:prstGeom prst="rect">
            <a:avLst/>
          </a:prstGeom>
        </p:spPr>
      </p:pic>
      <p:sp>
        <p:nvSpPr>
          <p:cNvPr id="115" name=""/>
          <p:cNvSpPr/>
          <p:nvPr/>
        </p:nvSpPr>
        <p:spPr>
          <a:xfrm>
            <a:off x="9896570" y="5710052"/>
            <a:ext cx="504063" cy="36004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16" name=""/>
          <p:cNvCxnSpPr/>
          <p:nvPr/>
        </p:nvCxnSpPr>
        <p:spPr>
          <a:xfrm>
            <a:off x="9020075" y="5495979"/>
            <a:ext cx="7920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/>
        </p:nvCxnSpPr>
        <p:spPr>
          <a:xfrm rot="10800000">
            <a:off x="9020076" y="5199234"/>
            <a:ext cx="7920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"/>
          <p:cNvSpPr/>
          <p:nvPr/>
        </p:nvSpPr>
        <p:spPr>
          <a:xfrm>
            <a:off x="8240363" y="5710052"/>
            <a:ext cx="504063" cy="36004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9" name=""/>
          <p:cNvSpPr txBox="1"/>
          <p:nvPr/>
        </p:nvSpPr>
        <p:spPr>
          <a:xfrm>
            <a:off x="9173570" y="5770856"/>
            <a:ext cx="638604" cy="3646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??%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1" animBg="1"/>
      <p:bldP spid="117" grpId="2" animBg="1"/>
      <p:bldP spid="118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endParaRPr lang="ko-KR" altLang="en-US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5983756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7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747436" y="1161186"/>
            <a:ext cx="10843101" cy="4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95000"/>
                  <a:lumOff val="5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09" y="1161186"/>
            <a:ext cx="180000" cy="455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8109" y="1616304"/>
            <a:ext cx="11035783" cy="469175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None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271962" y="3284982"/>
            <a:ext cx="3649028" cy="9422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5600"/>
              <a:t>감사합니다</a:t>
            </a:r>
            <a:endParaRPr lang="ko-KR" altLang="en-US" sz="5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81069" y="234500"/>
            <a:ext cx="11035783" cy="1154245"/>
          </a:xfrm>
          <a:prstGeom prst="rect">
            <a:avLst/>
          </a:prstGeom>
          <a:noFill/>
        </p:spPr>
        <p:txBody>
          <a:bodyPr wrap="square" lIns="89999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3600">
                <a:latin typeface="나눔고딕 ExtraBold"/>
                <a:ea typeface="나눔고딕 ExtraBold"/>
              </a:rPr>
              <a:t>참고 자료</a:t>
            </a:r>
            <a:endParaRPr lang="ko-KR" altLang="en-US" sz="3600">
              <a:latin typeface="나눔고딕 ExtraBold"/>
              <a:ea typeface="나눔고딕 ExtraBold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atin typeface="나눔고딕 ExtraBold"/>
                <a:ea typeface="나눔고딕 ExtraBold"/>
              </a:rPr>
              <a:t>    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000750" y="6502097"/>
            <a:ext cx="184253" cy="22570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8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1992727" y="6413746"/>
            <a:ext cx="9621165" cy="37656"/>
          </a:xfrm>
          <a:prstGeom prst="rect">
            <a:avLst/>
          </a:prstGeom>
          <a:solidFill>
            <a:srgbClr val="0c112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5" name="직사각형 4"/>
          <p:cNvSpPr/>
          <p:nvPr/>
        </p:nvSpPr>
        <p:spPr>
          <a:xfrm>
            <a:off x="578109" y="6413746"/>
            <a:ext cx="1414618" cy="37656"/>
          </a:xfrm>
          <a:prstGeom prst="rect">
            <a:avLst/>
          </a:prstGeom>
          <a:solidFill>
            <a:srgbClr val="0597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900"/>
          </a:p>
        </p:txBody>
      </p:sp>
      <p:sp>
        <p:nvSpPr>
          <p:cNvPr id="12" name="직사각형 11"/>
          <p:cNvSpPr/>
          <p:nvPr/>
        </p:nvSpPr>
        <p:spPr>
          <a:xfrm>
            <a:off x="578109" y="1052703"/>
            <a:ext cx="11035783" cy="525535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조건부 확률과 독립시행 :</a:t>
            </a:r>
            <a:r>
              <a:rPr lang="en-US" altLang="en-US">
                <a:solidFill>
                  <a:schemeClr val="tx1"/>
                </a:solidFill>
              </a:rPr>
              <a:t>https://actruce.com/conditional-probability/</a:t>
            </a:r>
            <a:endParaRPr lang="en-US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조건부확률과 베이즈 정리 유도식 : </a:t>
            </a:r>
            <a:r>
              <a:rPr lang="en-US" altLang="en-US">
                <a:solidFill>
                  <a:schemeClr val="tx1"/>
                </a:solidFill>
              </a:rPr>
              <a:t>https://www.youtube.com/watch?v=HNnp_eh3L1k</a:t>
            </a:r>
            <a:endParaRPr lang="en-US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은닉마코프모델 : </a:t>
            </a:r>
            <a:r>
              <a:rPr lang="en-US" altLang="en-US">
                <a:solidFill>
                  <a:schemeClr val="tx1"/>
                </a:solidFill>
                <a:hlinkClick r:id="rId3"/>
              </a:rPr>
              <a:t>https://ratsgo.github.io/machine%20learning/2017/03/18/HMMs/</a:t>
            </a:r>
            <a:r>
              <a:rPr lang="ko-KR" altLang="en-US">
                <a:solidFill>
                  <a:schemeClr val="tx1"/>
                </a:solidFill>
              </a:rPr>
              <a:t> ,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https://www.youtube.com/watch?v=-VhuXeWFEBU</a:t>
            </a:r>
            <a:endParaRPr lang="en-US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마코프체인 : </a:t>
            </a:r>
            <a:r>
              <a:rPr lang="en-US" altLang="en-US">
                <a:solidFill>
                  <a:schemeClr val="tx1"/>
                </a:solidFill>
                <a:hlinkClick r:id="rId4"/>
              </a:rPr>
              <a:t>https://ko.wikipedia.org/wiki/%EB%A7%88%EB%A5%B4%EC%BD%94%ED%94%84_%EC%97%B0%EC%87%84</a:t>
            </a:r>
            <a:endParaRPr lang="en-US" altLang="en-US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비터비 알고리즘 :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  <a:hlinkClick r:id="rId5"/>
              </a:rPr>
              <a:t>https://ko.wikipedia.org/wiki/%EB%B9%84%ED%84%B0%EB%B9%84_%EC%95%8C%EA%B3%A0%EB%A6%AC%EC%A6%98</a:t>
            </a: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AutoNum type="arabicPeriod"/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  <a:p>
            <a:pPr marL="333000" indent="-333000">
              <a:buNone/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787</ep:Words>
  <ep:PresentationFormat>화면 슬라이드 쇼(4:3)</ep:PresentationFormat>
  <ep:Paragraphs>196</ep:Paragraphs>
  <ep:Slides>9</ep:Slides>
  <ep:Notes>24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2021-02-24T04:35:34.872</dcterms:created>
  <dc:creator>House-of-lee</dc:creator>
  <cp:lastModifiedBy>house-of-lee</cp:lastModifiedBy>
  <dcterms:modified xsi:type="dcterms:W3CDTF">2021-03-07T10:14:16.873</dcterms:modified>
  <cp:revision>128</cp:revision>
  <cp:version>0906.0100.01</cp:version>
</cp:coreProperties>
</file>