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8" d="100"/>
          <a:sy n="88" d="100"/>
        </p:scale>
        <p:origin x="485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03467B-D0D8-484A-BC9D-5882647ED9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188279B-53EA-418E-A29D-3B704C02F7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67D0EDB-C61E-462D-A7F8-CCB9093FC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B6358-BFB7-4578-A38B-C38A737B95AF}" type="datetimeFigureOut">
              <a:rPr kumimoji="1" lang="ja-JP" altLang="en-US" smtClean="0"/>
              <a:t>2021/3/8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49E22A-5102-434E-9C85-473805A5F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B88B394-55AC-49EB-A2D8-835F19D09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AFE63-267A-4020-9552-7C64482268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4126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A781D7-A051-4218-9FE2-DC1A7F512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9070402-9A81-4DD7-A184-40DAF54B7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4D2F322-6C85-4222-A258-2C25B5E31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B6358-BFB7-4578-A38B-C38A737B95AF}" type="datetimeFigureOut">
              <a:rPr kumimoji="1" lang="ja-JP" altLang="en-US" smtClean="0"/>
              <a:t>2021/3/8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31B2B68-D297-42FB-A458-9A6A239F5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3135CCE-E9DE-4F16-AC1C-7BCF65812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AFE63-267A-4020-9552-7C64482268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7880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D733AE4-A9C6-4849-ACFC-AC85C4702A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01DAE50-8BB4-4907-AE7B-438F26CEF3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7B5606D-A3A9-470D-AD35-A585C34FA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B6358-BFB7-4578-A38B-C38A737B95AF}" type="datetimeFigureOut">
              <a:rPr kumimoji="1" lang="ja-JP" altLang="en-US" smtClean="0"/>
              <a:t>2021/3/8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C9D61EE-5955-4454-93EA-A6D6DACB5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FA59B58-99A7-4EDA-908C-83997E21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AFE63-267A-4020-9552-7C64482268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83255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AFEF85-E715-4E88-853E-4366146E3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50630" cy="969639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87C7FE5-0696-48B3-BCB0-806F63919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B6358-BFB7-4578-A38B-C38A737B95AF}" type="datetimeFigureOut">
              <a:rPr kumimoji="1" lang="ja-JP" altLang="en-US" smtClean="0"/>
              <a:t>2021/3/8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A24CB8B-F445-4061-868A-25A6758C5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176F420-0C40-46F2-846E-0ED971BC5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AFE63-267A-4020-9552-7C64482268A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07D09C16-66AC-40B7-88BA-C0E32FB3D59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2075818"/>
            <a:ext cx="10515600" cy="4112257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11" name="テキスト プレースホルダー 10">
            <a:extLst>
              <a:ext uri="{FF2B5EF4-FFF2-40B4-BE49-F238E27FC236}">
                <a16:creationId xmlns:a16="http://schemas.microsoft.com/office/drawing/2014/main" id="{3EBACDBB-9E00-4E96-8C1A-C3E4589B503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1503039"/>
            <a:ext cx="4852987" cy="450850"/>
          </a:xfrm>
        </p:spPr>
        <p:txBody>
          <a:bodyPr>
            <a:noAutofit/>
          </a:bodyPr>
          <a:lstStyle>
            <a:lvl1pPr marL="0" indent="0" algn="l">
              <a:buNone/>
              <a:defRPr sz="1800" i="1"/>
            </a:lvl1pPr>
            <a:lvl2pPr algn="r">
              <a:defRPr sz="1600"/>
            </a:lvl2pPr>
            <a:lvl3pPr algn="r">
              <a:defRPr sz="1400"/>
            </a:lvl3pPr>
            <a:lvl4pPr algn="r">
              <a:defRPr sz="1200"/>
            </a:lvl4pPr>
            <a:lvl5pPr algn="r">
              <a:defRPr sz="1200"/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453465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0B21AB-C648-4DD5-A0F7-EEA35561E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F44A47A-9A4A-4F2F-ABD4-C4BE842CB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1B3F691-4DE9-4ED8-ACA9-45107555C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B6358-BFB7-4578-A38B-C38A737B95AF}" type="datetimeFigureOut">
              <a:rPr kumimoji="1" lang="ja-JP" altLang="en-US" smtClean="0"/>
              <a:t>2021/3/8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DBF09F1-A4C9-4145-926A-DA31BAE47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429F2CC-48F3-4F9B-9F2F-AB4F812B8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AFE63-267A-4020-9552-7C64482268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9211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2A384B-0AF2-400B-8E6D-11F20C215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95AD8DA-084B-4FAB-B3F8-82BF1E523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053987-1426-4559-9BD5-EBDBF742D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B6358-BFB7-4578-A38B-C38A737B95AF}" type="datetimeFigureOut">
              <a:rPr kumimoji="1" lang="ja-JP" altLang="en-US" smtClean="0"/>
              <a:t>2021/3/8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3E1600D-8BF7-4D02-8745-E5F28BDBD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D054942-C63E-463D-A5C2-D73CF1AA6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AFE63-267A-4020-9552-7C64482268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139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332CC4-4DC9-42D6-9B1B-74B58F442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43BBBFE-9760-40C4-93FD-0F83CF36CA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6642E19-E37E-432A-85E2-C09FF1AF7A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DDD4084-C712-4E50-9C51-8780B717A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B6358-BFB7-4578-A38B-C38A737B95AF}" type="datetimeFigureOut">
              <a:rPr kumimoji="1" lang="ja-JP" altLang="en-US" smtClean="0"/>
              <a:t>2021/3/8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28E714E-6579-4D11-BECE-BDD58659F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1A3EA6F-747A-45E1-836A-68DA72FFF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AFE63-267A-4020-9552-7C64482268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0512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F86FAB-0BE9-4EE0-BAED-AE2282C44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F4BB621-8703-4D06-B720-3AC90BE540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2ADAF22-1CD8-4637-BE61-3287E7DBFC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CAEAD3D-21E9-40C9-B6D2-69000E9D5F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6805B39-4C69-4E99-962A-F65D0FE9C8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023DF61-75BD-49C6-B697-A0B39F3EA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B6358-BFB7-4578-A38B-C38A737B95AF}" type="datetimeFigureOut">
              <a:rPr kumimoji="1" lang="ja-JP" altLang="en-US" smtClean="0"/>
              <a:t>2021/3/8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77B4A3D-62D0-40B3-B449-38915C0B3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221E1E6-46AF-4B5B-BF1C-D200FC1B3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AFE63-267A-4020-9552-7C64482268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7067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599EEB-65F0-47F5-8686-67B70756D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3A3E282-E09D-465E-99CF-3365E04E8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B6358-BFB7-4578-A38B-C38A737B95AF}" type="datetimeFigureOut">
              <a:rPr kumimoji="1" lang="ja-JP" altLang="en-US" smtClean="0"/>
              <a:t>2021/3/8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C150F1D-0B31-4EFF-B6A1-127E53577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9D3889B-9E6B-461E-83CD-05B146A34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AFE63-267A-4020-9552-7C64482268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6965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5E1C98E-C636-4A5C-9283-861B94F8D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B6358-BFB7-4578-A38B-C38A737B95AF}" type="datetimeFigureOut">
              <a:rPr kumimoji="1" lang="ja-JP" altLang="en-US" smtClean="0"/>
              <a:t>2021/3/8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CBBFE47-1A60-4593-9DBC-AC0832576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F6A4CC7-2C09-4FC4-9B3D-8C4236EFB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AFE63-267A-4020-9552-7C64482268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6487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2ABAD6-AFB5-47BF-B17E-F7A4B9CDC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BB82ED6-8935-4BE1-9079-8AA7F1965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E8BDCDD-72B5-4EE1-8C54-3CBE5EB766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DB7FA4A-E2D7-4A64-BD21-720584CD6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B6358-BFB7-4578-A38B-C38A737B95AF}" type="datetimeFigureOut">
              <a:rPr kumimoji="1" lang="ja-JP" altLang="en-US" smtClean="0"/>
              <a:t>2021/3/8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363E6E7-8E3D-49B6-9378-C352863A5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EE3A535-2D4F-4DB9-B6E2-8770F7C0E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AFE63-267A-4020-9552-7C64482268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3341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A0DF65-2DAA-4FB6-88A7-D392FB940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916F2D4-2A25-471E-A3FE-D8B081BC26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35F7847-5F02-47DA-A8EC-F985B50FE8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13B8611-AF72-4A2C-9436-746FD96FD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B6358-BFB7-4578-A38B-C38A737B95AF}" type="datetimeFigureOut">
              <a:rPr kumimoji="1" lang="ja-JP" altLang="en-US" smtClean="0"/>
              <a:t>2021/3/8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B969F1D-905A-4D75-B3C5-C885FC7C0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801EAE2-03D4-47C8-857B-D56F72CA8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AFE63-267A-4020-9552-7C64482268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7903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ED21DCA-A812-4DDF-AB15-6C6B340C3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B9F4B45-4546-4721-BF5E-515F58D3E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20D49C6-7B03-4B72-B23D-26EBF490F8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B6358-BFB7-4578-A38B-C38A737B95AF}" type="datetimeFigureOut">
              <a:rPr kumimoji="1" lang="ja-JP" altLang="en-US" smtClean="0"/>
              <a:t>2021/3/8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ADE3F4C-DA3C-4B9E-9FBE-7F6C15EC37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92E1761-2996-4E55-B459-1AA66FF3EA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AFE63-267A-4020-9552-7C64482268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4306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9A0BFB1-2771-4EA9-AAE8-774CDC5CDF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endParaRPr kumimoji="1" lang="ja-JP" altLang="en-US" sz="2000">
              <a:solidFill>
                <a:srgbClr val="080808"/>
              </a:solidFill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D855288-E9BD-450F-8021-F33A117C7D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kumimoji="1" lang="en-US" altLang="ja-JP" sz="3600" dirty="0">
                <a:solidFill>
                  <a:srgbClr val="080808"/>
                </a:solidFill>
              </a:rPr>
              <a:t>Spring 2021</a:t>
            </a:r>
            <a:endParaRPr kumimoji="1" lang="ja-JP" altLang="en-US" sz="3600" dirty="0">
              <a:solidFill>
                <a:srgbClr val="080808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523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1E235B-103A-42F9-ABC6-C9F0E1CBE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The Cobb-Douglas Marriage Matching Function: Marriage Matching with Peer and Scale Effects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5BC1264-0F4E-439F-A238-E37D01BF571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en-US" altLang="ja-JP" dirty="0"/>
              <a:t>This study is trying to explain the decline in marriage rate. Although the cohabitation rate increases, it does not match up the decrease in marriage.</a:t>
            </a:r>
          </a:p>
          <a:p>
            <a:r>
              <a:rPr lang="en-US" altLang="ja-JP" dirty="0"/>
              <a:t>It </a:t>
            </a:r>
            <a:r>
              <a:rPr kumimoji="1" lang="en-US" altLang="ja-JP" dirty="0"/>
              <a:t>models a marriage matching in a Cobb-Douglas manner.</a:t>
            </a:r>
          </a:p>
          <a:p>
            <a:r>
              <a:rPr lang="en-US" altLang="ja-JP" dirty="0"/>
              <a:t>Peer effects = individuals’ choice to marry or cohabit is affected by the choice of their peers</a:t>
            </a:r>
          </a:p>
          <a:p>
            <a:r>
              <a:rPr kumimoji="1" lang="en-US" altLang="ja-JP" dirty="0"/>
              <a:t>Sca</a:t>
            </a:r>
            <a:r>
              <a:rPr lang="en-US" altLang="ja-JP" dirty="0"/>
              <a:t>le effect = The higher the marriage rate, the increasing return (??)</a:t>
            </a:r>
          </a:p>
          <a:p>
            <a:r>
              <a:rPr kumimoji="1" lang="ja-JP" altLang="en-US" dirty="0"/>
              <a:t>何がうれしいのかな</a:t>
            </a:r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A71065D-BFEB-4544-B73A-8B1CE70599A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ja-JP" dirty="0" err="1"/>
              <a:t>Mourifie</a:t>
            </a:r>
            <a:r>
              <a:rPr kumimoji="1" lang="en-US" altLang="ja-JP" dirty="0"/>
              <a:t> &amp; </a:t>
            </a:r>
            <a:r>
              <a:rPr kumimoji="1" lang="en-US" altLang="ja-JP" dirty="0" err="1"/>
              <a:t>Siow</a:t>
            </a:r>
            <a:r>
              <a:rPr kumimoji="1" lang="en-US" altLang="ja-JP" dirty="0"/>
              <a:t> (2021), JLE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79646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AFB0F3-69B6-4CFC-A6B4-29C51790F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Searching for a Better Life: Predicting International Migration with Online Search Keywords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F3A5B82-F5B3-46D2-B00F-6DBE4B64E3C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en-US" altLang="ja-JP" dirty="0"/>
              <a:t>This paper uses Google Trend Index to predict the intention to migrate.</a:t>
            </a:r>
          </a:p>
          <a:p>
            <a:r>
              <a:rPr lang="en-US" altLang="ja-JP" dirty="0"/>
              <a:t>It </a:t>
            </a:r>
            <a:r>
              <a:rPr lang="en-US" altLang="ja-JP" dirty="0">
                <a:highlight>
                  <a:srgbClr val="FFFF00"/>
                </a:highlight>
              </a:rPr>
              <a:t>handles the google trend data </a:t>
            </a:r>
            <a:r>
              <a:rPr lang="en-US" altLang="ja-JP" dirty="0"/>
              <a:t>very well by taking into account of…</a:t>
            </a:r>
          </a:p>
          <a:p>
            <a:pPr lvl="1"/>
            <a:r>
              <a:rPr lang="en-US" altLang="ja-JP" dirty="0"/>
              <a:t>Different languages</a:t>
            </a:r>
          </a:p>
          <a:p>
            <a:pPr lvl="1"/>
            <a:r>
              <a:rPr lang="en-US" altLang="ja-JP" dirty="0"/>
              <a:t>Related keywords (using semantic link)</a:t>
            </a:r>
          </a:p>
          <a:p>
            <a:pPr lvl="1"/>
            <a:endParaRPr kumimoji="1" lang="ja-JP" alt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2EDA8F9-6F9E-4092-963A-5944AEF3D28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ja-JP" dirty="0"/>
              <a:t>Bohme et al. (2020), JDE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21622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852AE7-0809-424B-AF0B-D91202AFE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Estimating Gender Differences in Access to Jobs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FB6CB8D-0945-41FA-B479-E338E5CEC82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ja-JP" dirty="0"/>
              <a:t>Females are underrepresented in high-rank jobs.</a:t>
            </a:r>
          </a:p>
          <a:p>
            <a:r>
              <a:rPr kumimoji="1" lang="en-US" altLang="ja-JP" dirty="0"/>
              <a:t>This paper develops a new method to measure the gender difference.</a:t>
            </a:r>
          </a:p>
          <a:p>
            <a:pPr lvl="1"/>
            <a:r>
              <a:rPr kumimoji="1" lang="en-US" altLang="ja-JP" dirty="0"/>
              <a:t>Previous studies have used quantile regression.</a:t>
            </a:r>
          </a:p>
          <a:p>
            <a:r>
              <a:rPr lang="en-US" altLang="ja-JP" dirty="0"/>
              <a:t>This paper bases the estimation on job assignment model. This model captures both</a:t>
            </a:r>
          </a:p>
          <a:p>
            <a:pPr lvl="1"/>
            <a:r>
              <a:rPr lang="en-US" altLang="ja-JP" dirty="0"/>
              <a:t>Demand effect: discrimination during the hiring process.</a:t>
            </a:r>
          </a:p>
          <a:p>
            <a:pPr lvl="1"/>
            <a:r>
              <a:rPr lang="en-US" altLang="ja-JP" dirty="0"/>
              <a:t>Supply effect: different preference for job position under time constraint</a:t>
            </a:r>
          </a:p>
          <a:p>
            <a:r>
              <a:rPr lang="en-US" altLang="ja-JP" dirty="0"/>
              <a:t>Results:</a:t>
            </a:r>
          </a:p>
          <a:p>
            <a:pPr lvl="1"/>
            <a:r>
              <a:rPr lang="en-US" altLang="ja-JP" dirty="0"/>
              <a:t>There is gender difference at all positions.</a:t>
            </a:r>
          </a:p>
          <a:p>
            <a:pPr lvl="1"/>
            <a:r>
              <a:rPr lang="en-US" altLang="ja-JP" dirty="0">
                <a:highlight>
                  <a:srgbClr val="FFFF00"/>
                </a:highlight>
              </a:rPr>
              <a:t>Gender difference increases with rank</a:t>
            </a:r>
            <a:r>
              <a:rPr lang="en-US" altLang="ja-JP" dirty="0"/>
              <a:t>.</a:t>
            </a:r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AF347D0-877F-4380-9791-047A3719FEA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ja-JP" dirty="0" err="1"/>
              <a:t>Gobillon</a:t>
            </a:r>
            <a:r>
              <a:rPr kumimoji="1" lang="en-US" altLang="ja-JP" dirty="0"/>
              <a:t> et al. </a:t>
            </a:r>
            <a:r>
              <a:rPr lang="en-US" altLang="ja-JP" dirty="0"/>
              <a:t>(2015), JLE	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13616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85BAFE-7E01-4302-996B-42B318384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Economics and Identity	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880DDF8-B975-4175-92B3-BC946C6B01A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en-US" altLang="ja-JP" dirty="0"/>
              <a:t>This </a:t>
            </a:r>
            <a:r>
              <a:rPr kumimoji="1" lang="en-US" altLang="ja-JP" dirty="0" err="1"/>
              <a:t>papve</a:t>
            </a:r>
            <a:r>
              <a:rPr kumimoji="1" lang="en-US" altLang="ja-JP" dirty="0"/>
              <a:t> er incorporates identity into the utility function.</a:t>
            </a:r>
          </a:p>
          <a:p>
            <a:r>
              <a:rPr lang="en-US" altLang="ja-JP" dirty="0"/>
              <a:t>A person suffers welfare loss if they behave differently from their identity.</a:t>
            </a:r>
          </a:p>
          <a:p>
            <a:r>
              <a:rPr lang="en-US" altLang="ja-JP" dirty="0"/>
              <a:t>A person may also suffer welfare loss if other people in the same social category behave differently from </a:t>
            </a:r>
            <a:r>
              <a:rPr lang="en-US" altLang="ja-JP"/>
              <a:t>the identity (</a:t>
            </a:r>
            <a:r>
              <a:rPr lang="en-US" altLang="ja-JP" dirty="0"/>
              <a:t>externality)</a:t>
            </a:r>
            <a:endParaRPr kumimoji="1" lang="ja-JP" alt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94C4CF6-0A7D-41B5-A8CA-32242661145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ja-JP" dirty="0" err="1"/>
              <a:t>Akerlof</a:t>
            </a:r>
            <a:r>
              <a:rPr kumimoji="1" lang="en-US" altLang="ja-JP" dirty="0"/>
              <a:t> &amp; </a:t>
            </a:r>
            <a:r>
              <a:rPr kumimoji="1" lang="en-US" altLang="ja-JP" dirty="0" err="1"/>
              <a:t>Kranton</a:t>
            </a:r>
            <a:r>
              <a:rPr kumimoji="1" lang="en-US" altLang="ja-JP" dirty="0"/>
              <a:t> (2000)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65583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27D254-64BA-40A1-885E-6A0CE284B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3200" dirty="0"/>
              <a:t>Gender Gaps in Labor Informality: the Motherhood Effect</a:t>
            </a:r>
            <a:endParaRPr kumimoji="1" lang="ja-JP" altLang="en-US" sz="32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5608E98-E6C3-47BC-882B-20CE2BA377C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ja-JP" dirty="0"/>
              <a:t>Method: event study</a:t>
            </a:r>
          </a:p>
          <a:p>
            <a:r>
              <a:rPr lang="en-US" altLang="ja-JP" dirty="0"/>
              <a:t>Main result: </a:t>
            </a:r>
          </a:p>
          <a:p>
            <a:pPr lvl="1"/>
            <a:r>
              <a:rPr lang="en-US" altLang="ja-JP" dirty="0"/>
              <a:t>Upon becoming a mother, women reduce hours worked and earnings. They switch to an informal sector job since informal jobs allow more flexibility. </a:t>
            </a:r>
          </a:p>
          <a:p>
            <a:pPr lvl="1"/>
            <a:r>
              <a:rPr lang="en-US" altLang="ja-JP" dirty="0"/>
              <a:t>No such pattern among men.</a:t>
            </a:r>
          </a:p>
          <a:p>
            <a:r>
              <a:rPr lang="en-US" altLang="ja-JP" dirty="0"/>
              <a:t>The paper also models female occupational choice between formal VS informal VS NILF.</a:t>
            </a:r>
          </a:p>
          <a:p>
            <a:pPr lvl="1"/>
            <a:r>
              <a:rPr lang="en-US" altLang="ja-JP" dirty="0"/>
              <a:t>It estimates counterfactual when there is no informal sector.</a:t>
            </a:r>
          </a:p>
          <a:p>
            <a:r>
              <a:rPr lang="en-US" altLang="ja-JP" dirty="0">
                <a:highlight>
                  <a:srgbClr val="FFFF00"/>
                </a:highlight>
              </a:rPr>
              <a:t>Sidetrack</a:t>
            </a:r>
          </a:p>
          <a:p>
            <a:pPr lvl="1"/>
            <a:r>
              <a:rPr kumimoji="1" lang="en-US" altLang="ja-JP" dirty="0">
                <a:highlight>
                  <a:srgbClr val="FFFF00"/>
                </a:highlight>
              </a:rPr>
              <a:t>There is a gender difference </a:t>
            </a:r>
            <a:r>
              <a:rPr lang="en-US" altLang="ja-JP" dirty="0">
                <a:highlight>
                  <a:srgbClr val="FFFF00"/>
                </a:highlight>
              </a:rPr>
              <a:t>in access to pension and having a written contract. </a:t>
            </a:r>
            <a:r>
              <a:rPr lang="en-US" altLang="ja-JP" dirty="0">
                <a:highlight>
                  <a:srgbClr val="FFFF00"/>
                </a:highlight>
                <a:sym typeface="Wingdings" panose="05000000000000000000" pitchFamily="2" charset="2"/>
              </a:rPr>
              <a:t> we can also define gender gap among low-skilled labor in this way.</a:t>
            </a:r>
            <a:endParaRPr lang="en-US" altLang="ja-JP" dirty="0">
              <a:highlight>
                <a:srgbClr val="FFFF00"/>
              </a:highlight>
            </a:endParaRPr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82A68BE-708E-48DE-868F-AB91A70965C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 err="1"/>
              <a:t>Berniell</a:t>
            </a:r>
            <a:r>
              <a:rPr kumimoji="1" lang="en-US" altLang="ja-JP" dirty="0"/>
              <a:t> et al. (2021), JDE</a:t>
            </a:r>
          </a:p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42804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75823E-2098-4207-89DE-C8D0D9D32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2800" dirty="0"/>
              <a:t>Costs and Benefits of rural-urban migration: Evidence from India</a:t>
            </a:r>
            <a:endParaRPr kumimoji="1" lang="ja-JP" altLang="en-US" sz="28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7A1198D-5F34-4AB0-BB7C-A4C992D9BBD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ja-JP" dirty="0"/>
              <a:t>Data: original data collected at the border of three Indian states</a:t>
            </a:r>
          </a:p>
          <a:p>
            <a:r>
              <a:rPr lang="en-US" altLang="ja-JP" dirty="0"/>
              <a:t>Method: reduced form + structural estimation</a:t>
            </a:r>
          </a:p>
          <a:p>
            <a:pPr lvl="1"/>
            <a:r>
              <a:rPr lang="en-US" altLang="ja-JP" dirty="0"/>
              <a:t>Workers choose between work in the village which pays less and work in the city which pays more.</a:t>
            </a:r>
          </a:p>
          <a:p>
            <a:pPr lvl="1"/>
            <a:r>
              <a:rPr lang="en-US" altLang="ja-JP" dirty="0"/>
              <a:t>The structural model includes travel cost and living cost of destination.</a:t>
            </a:r>
          </a:p>
          <a:p>
            <a:r>
              <a:rPr kumimoji="1" lang="en-US" altLang="ja-JP" dirty="0"/>
              <a:t>Results</a:t>
            </a:r>
          </a:p>
          <a:p>
            <a:pPr lvl="1"/>
            <a:r>
              <a:rPr kumimoji="1" lang="en-US" altLang="ja-JP" dirty="0"/>
              <a:t>Although </a:t>
            </a:r>
            <a:r>
              <a:rPr lang="en-US" altLang="ja-JP" dirty="0"/>
              <a:t>the same worker can earn 35% more when works in the city, they prefer to stay back.</a:t>
            </a:r>
          </a:p>
          <a:p>
            <a:pPr lvl="1"/>
            <a:r>
              <a:rPr kumimoji="1" lang="en-US" altLang="ja-JP" dirty="0"/>
              <a:t>Travel cost is small.</a:t>
            </a:r>
          </a:p>
          <a:p>
            <a:pPr lvl="1"/>
            <a:r>
              <a:rPr lang="en-US" altLang="ja-JP" dirty="0"/>
              <a:t>Living cost at destination can explain little migrant’s decision to stay in the village.</a:t>
            </a:r>
          </a:p>
          <a:p>
            <a:pPr lvl="1"/>
            <a:r>
              <a:rPr kumimoji="1" lang="en-US" altLang="ja-JP" dirty="0"/>
              <a:t>The result suggests migrants prefer to stay close to home (“home bias”)</a:t>
            </a:r>
          </a:p>
          <a:p>
            <a:pPr lvl="1"/>
            <a:endParaRPr lang="en-US" altLang="ja-JP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F54A3A5-BCD1-482A-A407-1016096D50B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/>
              <a:t>Imbert &amp; Papp (2020), JDE</a:t>
            </a:r>
          </a:p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64206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DAFECE-34D0-47E5-8582-21CE0FF6F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2800" dirty="0"/>
              <a:t>Blessing or Burden: Impact of Refugees on Businesses and the Informal Economy</a:t>
            </a:r>
            <a:endParaRPr kumimoji="1" lang="ja-JP" altLang="en-US" sz="28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E3F2EC1-DEDB-4524-8072-689F69CD3FA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r>
              <a:rPr kumimoji="1" lang="en-US" altLang="ja-JP" dirty="0"/>
              <a:t>This </a:t>
            </a:r>
            <a:r>
              <a:rPr lang="en-US" altLang="ja-JP" dirty="0"/>
              <a:t>paper studies impact of Syrian refugees on Turkish firms.</a:t>
            </a:r>
          </a:p>
          <a:p>
            <a:r>
              <a:rPr kumimoji="1" lang="en-US" altLang="ja-JP" dirty="0"/>
              <a:t>Method: IV-DID (Arabic-speaking population)</a:t>
            </a:r>
          </a:p>
          <a:p>
            <a:r>
              <a:rPr lang="en-US" altLang="ja-JP" dirty="0"/>
              <a:t>Results</a:t>
            </a:r>
          </a:p>
          <a:p>
            <a:pPr lvl="1"/>
            <a:r>
              <a:rPr kumimoji="1" lang="en-US" altLang="ja-JP" dirty="0"/>
              <a:t>Refugees increase firm’s power consumption.</a:t>
            </a:r>
          </a:p>
          <a:p>
            <a:pPr lvl="1"/>
            <a:r>
              <a:rPr lang="en-US" altLang="ja-JP" dirty="0"/>
              <a:t>However, when using tax data, there is no impact on production, sales, or number of employees. The paper attributes this result to misreporting.</a:t>
            </a:r>
          </a:p>
          <a:p>
            <a:r>
              <a:rPr kumimoji="1" lang="en-US" altLang="ja-JP" dirty="0">
                <a:highlight>
                  <a:srgbClr val="FFFF00"/>
                </a:highlight>
              </a:rPr>
              <a:t>Sidetrack</a:t>
            </a:r>
            <a:endParaRPr lang="en-US" altLang="ja-JP" dirty="0">
              <a:highlight>
                <a:srgbClr val="FFFF00"/>
              </a:highlight>
            </a:endParaRPr>
          </a:p>
          <a:p>
            <a:pPr lvl="1"/>
            <a:r>
              <a:rPr kumimoji="1" lang="en-US" altLang="ja-JP" dirty="0">
                <a:highlight>
                  <a:srgbClr val="FFFF00"/>
                </a:highlight>
              </a:rPr>
              <a:t>There is also a profit maximization model on formal VS informal production.</a:t>
            </a:r>
          </a:p>
          <a:p>
            <a:endParaRPr kumimoji="1" lang="ja-JP" alt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8EF1D8D-121F-4836-9C8D-5A3D16E4DD5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 err="1"/>
              <a:t>Altindag</a:t>
            </a:r>
            <a:r>
              <a:rPr kumimoji="1" lang="en-US" altLang="ja-JP" dirty="0"/>
              <a:t> et al. (2020), JDE</a:t>
            </a:r>
          </a:p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17939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3E7F86-B554-4A0A-8770-142CCDC23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sz="3200" dirty="0"/>
              <a:t>Crime against Morality: Unintended Consequences of Criminalizing Sex Work</a:t>
            </a:r>
            <a:endParaRPr kumimoji="1" lang="ja-JP" altLang="en-US" sz="32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9F10C9-CFE5-411C-BE57-DAEA1E8A882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RQ: What is the impact of criminalizing sex work.</a:t>
            </a:r>
          </a:p>
          <a:p>
            <a:r>
              <a:rPr kumimoji="1" lang="en-US" altLang="ja-JP" dirty="0"/>
              <a:t>Method: Natural experiment when one district in Indonesia unexpectedly criminalized sex work + DID</a:t>
            </a:r>
          </a:p>
          <a:p>
            <a:r>
              <a:rPr lang="en-US" altLang="ja-JP" dirty="0"/>
              <a:t>Results</a:t>
            </a:r>
          </a:p>
          <a:p>
            <a:pPr lvl="1"/>
            <a:r>
              <a:rPr kumimoji="1" lang="en-US" altLang="ja-JP" dirty="0"/>
              <a:t>STI increases among sex workers by 58%</a:t>
            </a:r>
          </a:p>
          <a:p>
            <a:pPr lvl="1"/>
            <a:r>
              <a:rPr lang="en-US" altLang="ja-JP" dirty="0"/>
              <a:t>Female sex workers who left the industry end up with lower earnings.</a:t>
            </a:r>
          </a:p>
          <a:p>
            <a:pPr lvl="1"/>
            <a:r>
              <a:rPr kumimoji="1" lang="en-US" altLang="ja-JP" dirty="0"/>
              <a:t>The </a:t>
            </a:r>
            <a:r>
              <a:rPr lang="en-US" altLang="ja-JP" dirty="0"/>
              <a:t>sex market shrinks in the short run but rebounds after 5 years.</a:t>
            </a:r>
          </a:p>
          <a:p>
            <a:pPr lvl="1"/>
            <a:r>
              <a:rPr lang="en-US" altLang="ja-JP" dirty="0"/>
              <a:t>STI increases among the general population.</a:t>
            </a:r>
          </a:p>
          <a:p>
            <a:pPr lvl="1"/>
            <a:endParaRPr kumimoji="1" lang="ja-JP" alt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74A6CFE-7F45-4EBE-B472-4724986ACDD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/>
              <a:t>Cameron et al. (2020), QJE</a:t>
            </a:r>
          </a:p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9545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7F2119C5-8657-47BE-8C30-0592BA3F4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ja-JP" sz="2800" dirty="0"/>
              <a:t>Why are Some Immigrant Groups More Successful than Others?</a:t>
            </a:r>
            <a:endParaRPr lang="ja-JP" altLang="en-US" sz="2800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6C64E51B-3421-406B-813A-4075EB4C696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ja-JP" dirty="0"/>
              <a:t>Method: Cross-country OLS</a:t>
            </a:r>
          </a:p>
          <a:p>
            <a:r>
              <a:rPr lang="en-US" altLang="ja-JP" dirty="0"/>
              <a:t>Results: Education attainment of immigrants depends on </a:t>
            </a:r>
          </a:p>
          <a:p>
            <a:pPr lvl="1"/>
            <a:r>
              <a:rPr lang="en-US" altLang="ja-JP" dirty="0"/>
              <a:t>number of immigrants at the destination (negative)</a:t>
            </a:r>
          </a:p>
          <a:p>
            <a:pPr lvl="1"/>
            <a:r>
              <a:rPr lang="en-US" altLang="ja-JP" dirty="0"/>
              <a:t>total population of the source country (positive)</a:t>
            </a:r>
            <a:endParaRPr lang="ja-JP" altLang="en-US" dirty="0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2DBA4155-A3A1-46C0-ACDC-37B2473BDC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ja-JP" dirty="0"/>
              <a:t>Lazear (2021), JLE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47538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7B7B00-0BAF-4214-AB1B-D370D6C42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The Use and Misuse of Income Data and Extreme Poverty in the United States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37B35C6-2D69-453C-8C45-3D008CBE82B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en-US" altLang="ja-JP" dirty="0"/>
              <a:t>This paper adjusts the measure of household </a:t>
            </a:r>
            <a:r>
              <a:rPr kumimoji="1" lang="en-US" altLang="ja-JP" u="sng" dirty="0"/>
              <a:t>cash income </a:t>
            </a:r>
            <a:r>
              <a:rPr kumimoji="1" lang="en-US" altLang="ja-JP" dirty="0"/>
              <a:t>by accounting for transfers and other household assets.</a:t>
            </a:r>
          </a:p>
          <a:p>
            <a:r>
              <a:rPr lang="en-US" altLang="ja-JP" dirty="0"/>
              <a:t>It finds that not as many households are living in extreme poverty as suggested from the traditional measure.</a:t>
            </a:r>
          </a:p>
          <a:p>
            <a:pPr lvl="1"/>
            <a:r>
              <a:rPr kumimoji="1" lang="en-US" altLang="ja-JP" dirty="0">
                <a:highlight>
                  <a:srgbClr val="FFFF00"/>
                </a:highlight>
              </a:rPr>
              <a:t>90% of </a:t>
            </a:r>
            <a:r>
              <a:rPr lang="en-US" altLang="ja-JP" dirty="0">
                <a:highlight>
                  <a:srgbClr val="FFFF00"/>
                </a:highlight>
              </a:rPr>
              <a:t>households living in extreme poverty are actually middle income.</a:t>
            </a:r>
            <a:endParaRPr kumimoji="1" lang="ja-JP" altLang="en-US" dirty="0">
              <a:highlight>
                <a:srgbClr val="FFFF00"/>
              </a:highlight>
            </a:endParaRP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CA49665-8866-44E9-8DA9-EA816E89B9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ja-JP" dirty="0"/>
              <a:t>Meyer et al. (2020), JLE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1259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3DFE8F-68C2-49C2-B45F-753383722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Randomizing Religion: the Impact of Protestant Evangelism on Economic Outcome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E56E26B-A2B4-4712-8433-6376E7107E3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ja-JP" dirty="0"/>
              <a:t>What is the impact of religiosity on economic outcome?</a:t>
            </a:r>
          </a:p>
          <a:p>
            <a:r>
              <a:rPr kumimoji="1" lang="en-US" altLang="ja-JP" dirty="0"/>
              <a:t>Challenge: Religiosity is endogenous.</a:t>
            </a:r>
          </a:p>
          <a:p>
            <a:r>
              <a:rPr lang="en-US" altLang="ja-JP" dirty="0"/>
              <a:t>This study uses a randomized evangelical program to generate an exogenous variation in religiosity.</a:t>
            </a:r>
          </a:p>
          <a:p>
            <a:r>
              <a:rPr kumimoji="1" lang="en-US" altLang="ja-JP" dirty="0"/>
              <a:t>It finds more religious people</a:t>
            </a:r>
            <a:r>
              <a:rPr lang="en-US" altLang="ja-JP" dirty="0"/>
              <a:t> have higher income but there is no increase in labor supply.</a:t>
            </a:r>
          </a:p>
          <a:p>
            <a:r>
              <a:rPr kumimoji="1" lang="en-US" altLang="ja-JP" dirty="0"/>
              <a:t>It</a:t>
            </a:r>
            <a:r>
              <a:rPr lang="en-US" altLang="ja-JP" dirty="0"/>
              <a:t> suggests that protestant values improve grit.</a:t>
            </a:r>
            <a:endParaRPr kumimoji="1" lang="ja-JP" alt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C83E4A7-470B-4E27-9257-8922ED8AC6D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ja-JP" dirty="0"/>
              <a:t>Bryan et al. (2021), QJE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54128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C6B277-CC02-40FF-9528-5FFF1E786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Time Horizon of Government and Public Goods Investment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AC05017-5D56-473D-AC77-07081E67F7C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en-US" altLang="ja-JP" dirty="0"/>
              <a:t>Tokugawa </a:t>
            </a:r>
            <a:r>
              <a:rPr kumimoji="1" lang="en-US" altLang="ja-JP" dirty="0" err="1"/>
              <a:t>Ieyasu</a:t>
            </a:r>
            <a:r>
              <a:rPr kumimoji="1" lang="en-US" altLang="ja-JP" dirty="0"/>
              <a:t> had a system to transfer lands between his Daimyos. Afte</a:t>
            </a:r>
            <a:r>
              <a:rPr lang="en-US" altLang="ja-JP" dirty="0"/>
              <a:t>r his death, these Daimyos face lower risk of getting their lands transfer. Since their time horizon is longer, they may invest more in public goods.</a:t>
            </a:r>
          </a:p>
          <a:p>
            <a:r>
              <a:rPr kumimoji="1" lang="en-US" altLang="ja-JP" dirty="0"/>
              <a:t>Method: DID</a:t>
            </a:r>
          </a:p>
          <a:p>
            <a:r>
              <a:rPr lang="en-US" altLang="ja-JP" dirty="0"/>
              <a:t>The paper rules out the effect of experience of the Daimyo and the </a:t>
            </a:r>
            <a:r>
              <a:rPr lang="en-US" altLang="ja-JP"/>
              <a:t>income shock effect</a:t>
            </a:r>
            <a:r>
              <a:rPr lang="en-US" altLang="ja-JP" dirty="0"/>
              <a:t>.</a:t>
            </a:r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12E19EF-AA26-43D0-B19D-208F55CEB39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ja-JP" dirty="0"/>
              <a:t>Yamasaki (2020), JDE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800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TM10001115[[fn=パーセル]]</Template>
  <TotalTime>775</TotalTime>
  <Words>978</Words>
  <Application>Microsoft Office PowerPoint</Application>
  <PresentationFormat>ワイド画面</PresentationFormat>
  <Paragraphs>96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7" baseType="lpstr">
      <vt:lpstr>游ゴシック</vt:lpstr>
      <vt:lpstr>游ゴシック Light</vt:lpstr>
      <vt:lpstr>Arial</vt:lpstr>
      <vt:lpstr>Office テーマ</vt:lpstr>
      <vt:lpstr>Spring 2021</vt:lpstr>
      <vt:lpstr>Gender Gaps in Labor Informality: the Motherhood Effect</vt:lpstr>
      <vt:lpstr>Costs and Benefits of rural-urban migration: Evidence from India</vt:lpstr>
      <vt:lpstr>Blessing or Burden: Impact of Refugees on Businesses and the Informal Economy</vt:lpstr>
      <vt:lpstr>Crime against Morality: Unintended Consequences of Criminalizing Sex Work</vt:lpstr>
      <vt:lpstr>Why are Some Immigrant Groups More Successful than Others?</vt:lpstr>
      <vt:lpstr>The Use and Misuse of Income Data and Extreme Poverty in the United States</vt:lpstr>
      <vt:lpstr>Randomizing Religion: the Impact of Protestant Evangelism on Economic Outcome</vt:lpstr>
      <vt:lpstr>Time Horizon of Government and Public Goods Investment</vt:lpstr>
      <vt:lpstr>The Cobb-Douglas Marriage Matching Function: Marriage Matching with Peer and Scale Effects</vt:lpstr>
      <vt:lpstr>Searching for a Better Life: Predicting International Migration with Online Search Keywords</vt:lpstr>
      <vt:lpstr>Estimating Gender Differences in Access to Jobs</vt:lpstr>
      <vt:lpstr>Economics and Identity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2021</dc:title>
  <dc:creator>sswsamut@outlook.jp</dc:creator>
  <cp:lastModifiedBy>sswsamut@outlook.jp</cp:lastModifiedBy>
  <cp:revision>38</cp:revision>
  <dcterms:created xsi:type="dcterms:W3CDTF">2021-01-25T00:37:39Z</dcterms:created>
  <dcterms:modified xsi:type="dcterms:W3CDTF">2021-03-08T07:49:21Z</dcterms:modified>
</cp:coreProperties>
</file>