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3467B-D0D8-484A-BC9D-5882647ED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88279B-53EA-418E-A29D-3B704C02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D0EDB-C61E-462D-A7F8-CCB9093F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9E22A-5102-434E-9C85-473805A5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88B394-55AC-49EB-A2D8-835F19D0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1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81D7-A051-4218-9FE2-DC1A7F51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070402-9A81-4DD7-A184-40DAF54B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2F322-6C85-4222-A258-2C25B5E3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B2B68-D297-42FB-A458-9A6A239F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35CCE-E9DE-4F16-AC1C-7BCF6581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8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33AE4-A9C6-4849-ACFC-AC85C470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1DAE50-8BB4-4907-AE7B-438F26C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5606D-A3A9-470D-AD35-A585C34F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D61EE-5955-4454-93EA-A6D6DACB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59B58-99A7-4EDA-908C-83997E21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32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FEF85-E715-4E88-853E-4366146E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0630" cy="96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7C7FE5-0696-48B3-BCB0-806F6391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24CB8B-F445-4061-868A-25A6758C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76F420-0C40-46F2-846E-0ED971BC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7D09C16-66AC-40B7-88BA-C0E32FB3D5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75818"/>
            <a:ext cx="10515600" cy="411225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EBACDBB-9E00-4E96-8C1A-C3E4589B50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03039"/>
            <a:ext cx="4852987" cy="450850"/>
          </a:xfrm>
        </p:spPr>
        <p:txBody>
          <a:bodyPr>
            <a:noAutofit/>
          </a:bodyPr>
          <a:lstStyle>
            <a:lvl1pPr marL="0" indent="0" algn="l">
              <a:buNone/>
              <a:defRPr sz="1800" i="1"/>
            </a:lvl1pPr>
            <a:lvl2pPr algn="r">
              <a:defRPr sz="1600"/>
            </a:lvl2pPr>
            <a:lvl3pPr algn="r">
              <a:defRPr sz="14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534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21AB-C648-4DD5-A0F7-EEA35561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4A47A-9A4A-4F2F-ABD4-C4BE842C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B3F691-4DE9-4ED8-ACA9-45107555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F09F1-A4C9-4145-926A-DA31BAE4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9F2CC-48F3-4F9B-9F2F-AB4F812B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A384B-0AF2-400B-8E6D-11F20C21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AD8DA-084B-4FAB-B3F8-82BF1E52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53987-1426-4559-9BD5-EBDBF742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1600D-8BF7-4D02-8745-E5F28BDB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54942-C63E-463D-A5C2-D73CF1AA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32CC4-4DC9-42D6-9B1B-74B58F44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BBBFE-9760-40C4-93FD-0F83CF36C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642E19-E37E-432A-85E2-C09FF1AF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DD4084-C712-4E50-9C51-8780B71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E714E-6579-4D11-BECE-BDD5865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A3EA6F-747A-45E1-836A-68DA72FF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1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86FAB-0BE9-4EE0-BAED-AE2282C4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4BB621-8703-4D06-B720-3AC90BE5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ADAF22-1CD8-4637-BE61-3287E7DB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AEAD3D-21E9-40C9-B6D2-69000E9D5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805B39-4C69-4E99-962A-F65D0FE9C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23DF61-75BD-49C6-B697-A0B39F3E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7B4A3D-62D0-40B3-B449-38915C0B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21E1E6-46AF-4B5B-BF1C-D200FC1B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99EEB-65F0-47F5-8686-67B7075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A3E282-E09D-465E-99CF-3365E04E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150F1D-0B31-4EFF-B6A1-127E5357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D3889B-9E6B-461E-83CD-05B146A3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9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E1C98E-C636-4A5C-9283-861B94F8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BBFE47-1A60-4593-9DBC-AC083257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6A4CC7-2C09-4FC4-9B3D-8C4236EF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48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ABAD6-AFB5-47BF-B17E-F7A4B9CD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82ED6-8935-4BE1-9079-8AA7F196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8BDCDD-72B5-4EE1-8C54-3CBE5EB76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B7FA4A-E2D7-4A64-BD21-720584CD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63E6E7-8E3D-49B6-9378-C352863A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E3A535-2D4F-4DB9-B6E2-8770F7C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3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0DF65-2DAA-4FB6-88A7-D392FB94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16F2D4-2A25-471E-A3FE-D8B081BC2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5F7847-5F02-47DA-A8EC-F985B50F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3B8611-AF72-4A2C-9436-746FD96F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969F1D-905A-4D75-B3C5-C885FC7C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1EAE2-03D4-47C8-857B-D56F72CA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90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D21DCA-A812-4DDF-AB15-6C6B340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9F4B45-4546-4721-BF5E-515F58D3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D49C6-7B03-4B72-B23D-26EBF490F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6358-BFB7-4578-A38B-C38A737B95AF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DE3F4C-DA3C-4B9E-9FBE-7F6C15EC3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E1761-2996-4E55-B459-1AA66FF3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FE63-267A-4020-9552-7C6448226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30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A0BFB1-2771-4EA9-AAE8-774CDC5CD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kumimoji="1" lang="ja-JP" altLang="en-US" sz="2000">
              <a:solidFill>
                <a:srgbClr val="080808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55288-E9BD-450F-8021-F33A117C7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kumimoji="1" lang="en-US" altLang="ja-JP" sz="3600" dirty="0">
                <a:solidFill>
                  <a:srgbClr val="080808"/>
                </a:solidFill>
              </a:rPr>
              <a:t>Spring 2021</a:t>
            </a:r>
            <a:endParaRPr kumimoji="1" lang="ja-JP" alt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7D254-64BA-40A1-885E-6A0CE284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Gender Gaps in Labor Informality: the Motherhood Effect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08E98-E6C3-47BC-882B-20CE2BA377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Method: event study</a:t>
            </a:r>
          </a:p>
          <a:p>
            <a:r>
              <a:rPr lang="en-US" altLang="ja-JP" dirty="0"/>
              <a:t>Main result: </a:t>
            </a:r>
          </a:p>
          <a:p>
            <a:pPr lvl="1"/>
            <a:r>
              <a:rPr lang="en-US" altLang="ja-JP" dirty="0"/>
              <a:t>Upon becoming a mother, women reduce hours worked and earnings. They switch to an informal sector job since informal jobs allow more flexibility. </a:t>
            </a:r>
          </a:p>
          <a:p>
            <a:pPr lvl="1"/>
            <a:r>
              <a:rPr lang="en-US" altLang="ja-JP" dirty="0"/>
              <a:t>No such pattern among men.</a:t>
            </a:r>
          </a:p>
          <a:p>
            <a:r>
              <a:rPr lang="en-US" altLang="ja-JP" dirty="0"/>
              <a:t>The paper also models female occupational choice between formal VS informal VS NILF.</a:t>
            </a:r>
          </a:p>
          <a:p>
            <a:pPr lvl="1"/>
            <a:r>
              <a:rPr lang="en-US" altLang="ja-JP" dirty="0"/>
              <a:t>It estimates counterfactual when there is no informal sector.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Sidetrack</a:t>
            </a:r>
          </a:p>
          <a:p>
            <a:pPr lvl="1"/>
            <a:r>
              <a:rPr kumimoji="1" lang="en-US" altLang="ja-JP" dirty="0">
                <a:highlight>
                  <a:srgbClr val="FFFF00"/>
                </a:highlight>
              </a:rPr>
              <a:t>There is a gender difference </a:t>
            </a:r>
            <a:r>
              <a:rPr lang="en-US" altLang="ja-JP" dirty="0">
                <a:highlight>
                  <a:srgbClr val="FFFF00"/>
                </a:highlight>
              </a:rPr>
              <a:t>in access to pension and having a written contract. </a:t>
            </a:r>
            <a:r>
              <a:rPr lang="en-US" altLang="ja-JP" dirty="0">
                <a:highlight>
                  <a:srgbClr val="FFFF00"/>
                </a:highlight>
                <a:sym typeface="Wingdings" panose="05000000000000000000" pitchFamily="2" charset="2"/>
              </a:rPr>
              <a:t> we can also define gender gap among low-skilled labor in this way.</a:t>
            </a:r>
            <a:endParaRPr lang="en-US" altLang="ja-JP" dirty="0">
              <a:highlight>
                <a:srgbClr val="FFFF00"/>
              </a:highlight>
            </a:endParaRP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2A68BE-708E-48DE-868F-AB91A70965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Berniell</a:t>
            </a:r>
            <a:r>
              <a:rPr kumimoji="1" lang="en-US" altLang="ja-JP" dirty="0"/>
              <a:t> et al. (2021), JDE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280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5823E-2098-4207-89DE-C8D0D9D3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Costs and Benefits of rural-urban migration: Evidence from India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A1198D-5F34-4AB0-BB7C-A4C992D9BB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Data: original data collected at the border of three Indian states</a:t>
            </a:r>
          </a:p>
          <a:p>
            <a:r>
              <a:rPr lang="en-US" altLang="ja-JP" dirty="0"/>
              <a:t>Method: reduced form + structural estimation</a:t>
            </a:r>
          </a:p>
          <a:p>
            <a:pPr lvl="1"/>
            <a:r>
              <a:rPr lang="en-US" altLang="ja-JP" dirty="0"/>
              <a:t>Workers choose between work in the village which pays less and work in the city which pays more.</a:t>
            </a:r>
          </a:p>
          <a:p>
            <a:pPr lvl="1"/>
            <a:r>
              <a:rPr lang="en-US" altLang="ja-JP" dirty="0"/>
              <a:t>The structural model includes travel cost and living cost of destination.</a:t>
            </a:r>
          </a:p>
          <a:p>
            <a:r>
              <a:rPr kumimoji="1" lang="en-US" altLang="ja-JP" dirty="0"/>
              <a:t>Results</a:t>
            </a:r>
          </a:p>
          <a:p>
            <a:pPr lvl="1"/>
            <a:r>
              <a:rPr kumimoji="1" lang="en-US" altLang="ja-JP" dirty="0"/>
              <a:t>Although </a:t>
            </a:r>
            <a:r>
              <a:rPr lang="en-US" altLang="ja-JP" dirty="0"/>
              <a:t>the same worker can earn 35% more when works in the city, they prefer to stay back.</a:t>
            </a:r>
          </a:p>
          <a:p>
            <a:pPr lvl="1"/>
            <a:r>
              <a:rPr kumimoji="1" lang="en-US" altLang="ja-JP" dirty="0"/>
              <a:t>Travel cost is small.</a:t>
            </a:r>
          </a:p>
          <a:p>
            <a:pPr lvl="1"/>
            <a:r>
              <a:rPr lang="en-US" altLang="ja-JP" dirty="0"/>
              <a:t>Living cost at destination can explain little migrant’s decision to stay in the village.</a:t>
            </a:r>
          </a:p>
          <a:p>
            <a:pPr lvl="1"/>
            <a:r>
              <a:rPr kumimoji="1" lang="en-US" altLang="ja-JP" dirty="0"/>
              <a:t>The result suggests migrants prefer to stay close to home (“home bias”)</a:t>
            </a:r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4A3A5-BCD1-482A-A407-1016096D50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Imbert &amp; Papp (2020), JDE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20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FECE-34D0-47E5-8582-21CE0FF6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Blessing or Burden: Impact of Refugees on Businesses and the Informal Economy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3F2EC1-DEDB-4524-8072-689F69CD3F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/>
              <a:t>This </a:t>
            </a:r>
            <a:r>
              <a:rPr lang="en-US" altLang="ja-JP" dirty="0"/>
              <a:t>paper studies impact of Syrian refugees on Turkish firms.</a:t>
            </a:r>
          </a:p>
          <a:p>
            <a:r>
              <a:rPr kumimoji="1" lang="en-US" altLang="ja-JP" dirty="0"/>
              <a:t>Method: IV-DID (Arabic-speaking population)</a:t>
            </a:r>
          </a:p>
          <a:p>
            <a:r>
              <a:rPr lang="en-US" altLang="ja-JP" dirty="0"/>
              <a:t>Results</a:t>
            </a:r>
          </a:p>
          <a:p>
            <a:pPr lvl="1"/>
            <a:r>
              <a:rPr kumimoji="1" lang="en-US" altLang="ja-JP" dirty="0"/>
              <a:t>Refugees increase firm’s power consumption.</a:t>
            </a:r>
          </a:p>
          <a:p>
            <a:pPr lvl="1"/>
            <a:r>
              <a:rPr lang="en-US" altLang="ja-JP" dirty="0"/>
              <a:t>However, when using tax data, there is no impact on production, sales, or number of employees. The paper attributes this result to misreporting.</a:t>
            </a:r>
          </a:p>
          <a:p>
            <a:r>
              <a:rPr kumimoji="1" lang="en-US" altLang="ja-JP" dirty="0">
                <a:highlight>
                  <a:srgbClr val="FFFF00"/>
                </a:highlight>
              </a:rPr>
              <a:t>Sidetrack</a:t>
            </a:r>
            <a:endParaRPr lang="en-US" altLang="ja-JP" dirty="0">
              <a:highlight>
                <a:srgbClr val="FFFF00"/>
              </a:highlight>
            </a:endParaRPr>
          </a:p>
          <a:p>
            <a:pPr lvl="1"/>
            <a:r>
              <a:rPr kumimoji="1" lang="en-US" altLang="ja-JP" dirty="0">
                <a:highlight>
                  <a:srgbClr val="FFFF00"/>
                </a:highlight>
              </a:rPr>
              <a:t>There is also a profit maximization model on formal VS informal production.</a:t>
            </a:r>
          </a:p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F1D8D-121F-4836-9C8D-5A3D16E4DD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Altindag</a:t>
            </a:r>
            <a:r>
              <a:rPr kumimoji="1" lang="en-US" altLang="ja-JP" dirty="0"/>
              <a:t> et al. (2020), JDE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793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E7F86-B554-4A0A-8770-142CCDC2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3200" dirty="0"/>
              <a:t>Crime against Morality: Unintended Consequences of Criminalizing Sex Work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F10C9-CFE5-411C-BE57-DAEA1E8A88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RQ: What is the impact of criminalizing sex work.</a:t>
            </a:r>
          </a:p>
          <a:p>
            <a:r>
              <a:rPr kumimoji="1" lang="en-US" altLang="ja-JP" dirty="0"/>
              <a:t>Method: Natural experiment when one district in Indonesia unexpectedly criminalized sex work + DID</a:t>
            </a:r>
          </a:p>
          <a:p>
            <a:r>
              <a:rPr lang="en-US" altLang="ja-JP" dirty="0"/>
              <a:t>Results</a:t>
            </a:r>
          </a:p>
          <a:p>
            <a:pPr lvl="1"/>
            <a:r>
              <a:rPr kumimoji="1" lang="en-US" altLang="ja-JP" dirty="0"/>
              <a:t>STI increases among sex workers by 58%</a:t>
            </a:r>
          </a:p>
          <a:p>
            <a:pPr lvl="1"/>
            <a:r>
              <a:rPr lang="en-US" altLang="ja-JP" dirty="0"/>
              <a:t>Female sex workers who left the industry end up with lower earnings.</a:t>
            </a:r>
          </a:p>
          <a:p>
            <a:pPr lvl="1"/>
            <a:r>
              <a:rPr kumimoji="1" lang="en-US" altLang="ja-JP" dirty="0"/>
              <a:t>The </a:t>
            </a:r>
            <a:r>
              <a:rPr lang="en-US" altLang="ja-JP" dirty="0"/>
              <a:t>sex market shrinks in the short run but rebounds after 5 years.</a:t>
            </a:r>
          </a:p>
          <a:p>
            <a:pPr lvl="1"/>
            <a:r>
              <a:rPr lang="en-US" altLang="ja-JP" dirty="0"/>
              <a:t>STI increases among the general population.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4A6CFE-7F45-4EBE-B472-4724986ACD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Cameron et al. (2020), QJE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54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F2119C5-8657-47BE-8C30-0592BA3F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Why are Some Immigrant Groups More Successful than Others?</a:t>
            </a:r>
            <a:endParaRPr lang="ja-JP" altLang="en-US" sz="28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64E51B-3421-406B-813A-4075EB4C69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Method: Cross-country OLS</a:t>
            </a:r>
          </a:p>
          <a:p>
            <a:r>
              <a:rPr lang="en-US" altLang="ja-JP" dirty="0"/>
              <a:t>Results: Education attainment of immigrants depends on </a:t>
            </a:r>
          </a:p>
          <a:p>
            <a:pPr lvl="1"/>
            <a:r>
              <a:rPr lang="en-US" altLang="ja-JP" dirty="0"/>
              <a:t>number of immigrants at the destination (negative)</a:t>
            </a:r>
          </a:p>
          <a:p>
            <a:pPr lvl="1"/>
            <a:r>
              <a:rPr lang="en-US" altLang="ja-JP" dirty="0"/>
              <a:t>total population of the source country (positive)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DBA4155-A3A1-46C0-ACDC-37B2473BD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Lazear (2021), JLE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53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B7B00-0BAF-4214-AB1B-D370D6C4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The Use and Misuse of Income Data and Extreme Poverty in the United States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7B35C6-2D69-453C-8C45-3D008CBE82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This paper adjusts the measure of household </a:t>
            </a:r>
            <a:r>
              <a:rPr kumimoji="1" lang="en-US" altLang="ja-JP" u="sng" dirty="0"/>
              <a:t>cash income </a:t>
            </a:r>
            <a:r>
              <a:rPr kumimoji="1" lang="en-US" altLang="ja-JP" dirty="0"/>
              <a:t>by accounting for transfers and other household assets.</a:t>
            </a:r>
          </a:p>
          <a:p>
            <a:r>
              <a:rPr lang="en-US" altLang="ja-JP" dirty="0"/>
              <a:t>It finds that not as many households are living in extreme poverty as suggested from the traditional measure.</a:t>
            </a:r>
          </a:p>
          <a:p>
            <a:pPr lvl="1"/>
            <a:r>
              <a:rPr kumimoji="1" lang="en-US" altLang="ja-JP" dirty="0">
                <a:highlight>
                  <a:srgbClr val="FFFF00"/>
                </a:highlight>
              </a:rPr>
              <a:t>90% of </a:t>
            </a:r>
            <a:r>
              <a:rPr lang="en-US" altLang="ja-JP" dirty="0">
                <a:highlight>
                  <a:srgbClr val="FFFF00"/>
                </a:highlight>
              </a:rPr>
              <a:t>households living in extreme poverty are actually middle income.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A49665-8866-44E9-8DA9-EA816E89B9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Meyer et al. (2020), JLE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5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557</TotalTime>
  <Words>528</Words>
  <Application>Microsoft Office PowerPoint</Application>
  <PresentationFormat>ワイド画面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Spring 2021</vt:lpstr>
      <vt:lpstr>Gender Gaps in Labor Informality: the Motherhood Effect</vt:lpstr>
      <vt:lpstr>Costs and Benefits of rural-urban migration: Evidence from India</vt:lpstr>
      <vt:lpstr>Blessing or Burden: Impact of Refugees on Businesses and the Informal Economy</vt:lpstr>
      <vt:lpstr>Crime against Morality: Unintended Consequences of Criminalizing Sex Work</vt:lpstr>
      <vt:lpstr>Why are Some Immigrant Groups More Successful than Others?</vt:lpstr>
      <vt:lpstr>The Use and Misuse of Income Data and Extreme Poverty in the United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sswsamut@outlook.jp</dc:creator>
  <cp:lastModifiedBy>sswsamut@outlook.jp</cp:lastModifiedBy>
  <cp:revision>23</cp:revision>
  <dcterms:created xsi:type="dcterms:W3CDTF">2021-01-25T00:37:39Z</dcterms:created>
  <dcterms:modified xsi:type="dcterms:W3CDTF">2021-02-05T22:45:09Z</dcterms:modified>
</cp:coreProperties>
</file>