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56" r:id="rId5"/>
    <p:sldId id="306" r:id="rId6"/>
    <p:sldId id="309" r:id="rId7"/>
    <p:sldId id="310" r:id="rId8"/>
    <p:sldId id="311" r:id="rId9"/>
    <p:sldId id="308" r:id="rId10"/>
  </p:sldIdLst>
  <p:sldSz cx="9144000" cy="5143500" type="screen16x9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D9F1"/>
    <a:srgbClr val="2C8434"/>
    <a:srgbClr val="000000"/>
    <a:srgbClr val="FFFFFF"/>
    <a:srgbClr val="4F81BD"/>
    <a:srgbClr val="8EB4E3"/>
    <a:srgbClr val="231490"/>
    <a:srgbClr val="2C19B9"/>
    <a:srgbClr val="0E05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9DCEF0-7716-41CB-BB0A-3E6517186576}" v="16" dt="2024-07-30T10:07:23.3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0"/>
    <p:restoredTop sz="85018" autoAdjust="0"/>
  </p:normalViewPr>
  <p:slideViewPr>
    <p:cSldViewPr>
      <p:cViewPr varScale="1">
        <p:scale>
          <a:sx n="99" d="100"/>
          <a:sy n="99" d="100"/>
        </p:scale>
        <p:origin x="822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C03B0-1535-4023-8D83-74FA98B9252D}" type="datetimeFigureOut">
              <a:rPr lang="nl-NL" smtClean="0"/>
              <a:t>30-7-2024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A0D41A-C511-453C-AB95-70CCB6F7756E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24521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0D41A-C511-453C-AB95-70CCB6F7756E}" type="slidenum">
              <a:rPr lang="nl-NL" smtClean="0"/>
              <a:t>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58317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6FE26D34-2E8A-4D02-A818-0FA7531F0DB9}" type="datetimeFigureOut">
              <a:rPr lang="nl-NL" smtClean="0"/>
              <a:t>30-7-2024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ECC8A-9045-4CA9-A4E0-0F4D2F314D81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7" name="Rechthoek 6"/>
          <p:cNvSpPr/>
          <p:nvPr userDrawn="1"/>
        </p:nvSpPr>
        <p:spPr>
          <a:xfrm>
            <a:off x="7308304" y="195486"/>
            <a:ext cx="1728192" cy="936104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18202519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03847"/>
          </a:xfrm>
        </p:spPr>
        <p:txBody>
          <a:bodyPr/>
          <a:lstStyle>
            <a:lvl1pPr>
              <a:buClr>
                <a:schemeClr val="accent6">
                  <a:lumMod val="75000"/>
                </a:schemeClr>
              </a:buClr>
              <a:defRPr/>
            </a:lvl1pPr>
            <a:lvl2pPr marL="742950" indent="-385763">
              <a:buClr>
                <a:schemeClr val="accent6">
                  <a:lumMod val="75000"/>
                </a:schemeClr>
              </a:buClr>
              <a:tabLst>
                <a:tab pos="627063" algn="l"/>
              </a:tabLst>
              <a:defRPr/>
            </a:lvl2pPr>
            <a:lvl3pPr marL="1077913" indent="-269875">
              <a:buClr>
                <a:schemeClr val="accent6">
                  <a:lumMod val="75000"/>
                </a:schemeClr>
              </a:buClr>
              <a:defRPr/>
            </a:lvl3pPr>
            <a:lvl4pPr marL="1433513" indent="-355600">
              <a:buClr>
                <a:schemeClr val="accent6">
                  <a:lumMod val="75000"/>
                </a:schemeClr>
              </a:buClr>
              <a:defRPr/>
            </a:lvl4pPr>
            <a:lvl5pPr marL="1790700" indent="-357188">
              <a:buClr>
                <a:schemeClr val="accent6">
                  <a:lumMod val="75000"/>
                </a:schemeClr>
              </a:buClr>
              <a:tabLst>
                <a:tab pos="1790700" algn="l"/>
              </a:tabLst>
              <a:defRPr/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ECC8A-9045-4CA9-A4E0-0F4D2F314D81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21835032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www.google.nl/url?sa=i&amp;url=https://www.umcg.nl/&amp;psig=AOvVaw0hPFZtHVncOB4ykMdPzvEe&amp;ust=1610001414978000&amp;source=images&amp;cd=vfe&amp;ved=0CAIQjRxqFwoTCOjEo-XYhu4CFQAAAAAdAAAAABAE" TargetMode="Externa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139136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459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-1" y="4963499"/>
            <a:ext cx="971601" cy="197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ECC8A-9045-4CA9-A4E0-0F4D2F314D81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7" name="AutoShape 2" descr="logo-umcg - ManualMaster"/>
          <p:cNvSpPr>
            <a:spLocks noChangeAspect="1" noChangeArrowheads="1"/>
          </p:cNvSpPr>
          <p:nvPr userDrawn="1"/>
        </p:nvSpPr>
        <p:spPr bwMode="auto">
          <a:xfrm>
            <a:off x="63500" y="-136525"/>
            <a:ext cx="2914650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/>
          </a:p>
        </p:txBody>
      </p:sp>
      <p:sp>
        <p:nvSpPr>
          <p:cNvPr id="8" name="AutoShape 4" descr="logo-umcg - ManualMaster"/>
          <p:cNvSpPr>
            <a:spLocks noChangeAspect="1" noChangeArrowheads="1"/>
          </p:cNvSpPr>
          <p:nvPr userDrawn="1"/>
        </p:nvSpPr>
        <p:spPr bwMode="auto">
          <a:xfrm>
            <a:off x="215900" y="15875"/>
            <a:ext cx="2914650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-1" y="4963500"/>
            <a:ext cx="9144000" cy="180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ome | UMC Groningen - umcg.nl">
            <a:hlinkClick r:id="rId5"/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59" y="200757"/>
            <a:ext cx="1065457" cy="511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504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slow">
    <p:fade/>
  </p:transition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23149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www.google.nl/url?sa=i&amp;url=https://umcgprotonentherapiecentrum.nl/protonentherapie/&amp;psig=AOvVaw34PHBTKvYgg5BcGg-WoUiI&amp;ust=1609251154744000&amp;source=images&amp;cd=vfe&amp;ved=0CAIQjRxqFwoTCOCIsO3t8O0CFQAAAAAdAAAAABA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hyperlink" Target="https://www.google.nl/url?sa=i&amp;url=https://umcgprotonentherapiecentrum.nl/&amp;psig=AOvVaw0wd3jTjFcuDFrYFv1rh3mm&amp;ust=1610001877438000&amp;source=images&amp;cd=vfe&amp;ved=0CAIQjRxqFwoTCLiu4MHahu4CFQAAAAAdAAAAABA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67543" y="252289"/>
            <a:ext cx="5544617" cy="454447"/>
          </a:xfrm>
        </p:spPr>
        <p:txBody>
          <a:bodyPr>
            <a:normAutofit/>
          </a:bodyPr>
          <a:lstStyle/>
          <a:p>
            <a:endParaRPr lang="en-GB" sz="1600" b="0" dirty="0">
              <a:solidFill>
                <a:schemeClr val="tx1"/>
              </a:solidFill>
            </a:endParaRPr>
          </a:p>
        </p:txBody>
      </p:sp>
      <p:pic>
        <p:nvPicPr>
          <p:cNvPr id="2050" name="Picture 2" descr="Protonentherapie - UMCG Protonentherapiecentrum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41904"/>
            <a:ext cx="8294397" cy="19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el 1"/>
          <p:cNvSpPr txBox="1">
            <a:spLocks/>
          </p:cNvSpPr>
          <p:nvPr/>
        </p:nvSpPr>
        <p:spPr>
          <a:xfrm>
            <a:off x="467544" y="4011910"/>
            <a:ext cx="8254951" cy="79208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23149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sz="1700" dirty="0">
                <a:solidFill>
                  <a:schemeClr val="tx1"/>
                </a:solidFill>
              </a:rPr>
              <a:t>Sama Shahpouri, </a:t>
            </a:r>
            <a:r>
              <a:rPr lang="en-GB" sz="1700" b="0" dirty="0">
                <a:solidFill>
                  <a:schemeClr val="tx1"/>
                </a:solidFill>
              </a:rPr>
              <a:t>Arthur </a:t>
            </a:r>
            <a:r>
              <a:rPr lang="en-US" sz="1800" b="0" dirty="0">
                <a:solidFill>
                  <a:srgbClr val="262626"/>
                </a:solidFill>
                <a:effectLst/>
                <a:latin typeface="Segoe UI" panose="020B0502040204020203" pitchFamily="34" charset="0"/>
              </a:rPr>
              <a:t>Galapon, </a:t>
            </a:r>
            <a:r>
              <a:rPr lang="en-GB" sz="1700" b="0" dirty="0" err="1">
                <a:solidFill>
                  <a:schemeClr val="tx1"/>
                </a:solidFill>
              </a:rPr>
              <a:t>Femke</a:t>
            </a:r>
            <a:r>
              <a:rPr lang="en-GB" sz="1700" b="0" dirty="0">
                <a:solidFill>
                  <a:schemeClr val="tx1"/>
                </a:solidFill>
              </a:rPr>
              <a:t> Oosterhof, Gabriel Guterres Marmitt, Stefan Both</a:t>
            </a:r>
          </a:p>
          <a:p>
            <a:pPr algn="ctr"/>
            <a:r>
              <a:rPr lang="en-GB" sz="1400" b="0" dirty="0" err="1">
                <a:solidFill>
                  <a:schemeClr val="tx1"/>
                </a:solidFill>
              </a:rPr>
              <a:t>Afdeling</a:t>
            </a:r>
            <a:r>
              <a:rPr lang="en-GB" sz="1400" b="0" dirty="0">
                <a:solidFill>
                  <a:schemeClr val="tx1"/>
                </a:solidFill>
              </a:rPr>
              <a:t> </a:t>
            </a:r>
            <a:r>
              <a:rPr lang="en-GB" sz="1400" b="0" dirty="0" err="1">
                <a:solidFill>
                  <a:schemeClr val="tx1"/>
                </a:solidFill>
              </a:rPr>
              <a:t>Radiotherapie</a:t>
            </a:r>
            <a:r>
              <a:rPr lang="en-GB" sz="1400" b="0" dirty="0">
                <a:solidFill>
                  <a:schemeClr val="tx1"/>
                </a:solidFill>
              </a:rPr>
              <a:t>, </a:t>
            </a:r>
            <a:r>
              <a:rPr lang="nl-NL" sz="1400" b="0" dirty="0">
                <a:solidFill>
                  <a:schemeClr val="tx1"/>
                </a:solidFill>
              </a:rPr>
              <a:t>Universitair Medisch Centrum Groningen</a:t>
            </a:r>
          </a:p>
        </p:txBody>
      </p:sp>
      <p:pic>
        <p:nvPicPr>
          <p:cNvPr id="3" name="Picture 2" descr="Alles over protonentherapie | UMCG Protonentherapiecentrum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23478"/>
            <a:ext cx="2188777" cy="594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el 1"/>
          <p:cNvSpPr txBox="1">
            <a:spLocks/>
          </p:cNvSpPr>
          <p:nvPr/>
        </p:nvSpPr>
        <p:spPr>
          <a:xfrm>
            <a:off x="467544" y="3003798"/>
            <a:ext cx="8254951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23149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algn="ctr">
              <a:spcBef>
                <a:spcPts val="0"/>
              </a:spcBef>
              <a:spcAft>
                <a:spcPts val="1500"/>
              </a:spcAft>
            </a:pPr>
            <a:r>
              <a:rPr lang="en-US" sz="1800" kern="1400" spc="25" dirty="0">
                <a:solidFill>
                  <a:srgbClr val="17365D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Deep Learning for Dose Based Positioning optimization</a:t>
            </a:r>
          </a:p>
        </p:txBody>
      </p:sp>
    </p:spTree>
    <p:extLst>
      <p:ext uri="{BB962C8B-B14F-4D97-AF65-F5344CB8AC3E}">
        <p14:creationId xmlns:p14="http://schemas.microsoft.com/office/powerpoint/2010/main" val="4173931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Notched Right 9">
            <a:extLst>
              <a:ext uri="{FF2B5EF4-FFF2-40B4-BE49-F238E27FC236}">
                <a16:creationId xmlns:a16="http://schemas.microsoft.com/office/drawing/2014/main" id="{818416F0-F7FB-614E-ECE9-8949E6CFFBC3}"/>
              </a:ext>
            </a:extLst>
          </p:cNvPr>
          <p:cNvSpPr/>
          <p:nvPr/>
        </p:nvSpPr>
        <p:spPr>
          <a:xfrm rot="2927600">
            <a:off x="4111504" y="2562803"/>
            <a:ext cx="648072" cy="432048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60698DA-C43F-1B40-1D64-244740014E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26768" y="466354"/>
            <a:ext cx="4100855" cy="4471167"/>
          </a:xfr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8BB465-D08F-4AB3-AFD8-4F0B85EC4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Whiskers plot (Box plot)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72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8F3EC-EB60-BFEC-162D-C41CF92C2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Skewness</a:t>
            </a:r>
            <a:endParaRPr lang="en-US" dirty="0"/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566C8D48-DDF4-F070-A619-EDC69A0E4B6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19622"/>
            <a:ext cx="3687775" cy="3108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nd to End Statistics for Data Science">
            <a:extLst>
              <a:ext uri="{FF2B5EF4-FFF2-40B4-BE49-F238E27FC236}">
                <a16:creationId xmlns:a16="http://schemas.microsoft.com/office/drawing/2014/main" id="{81B31916-9D19-E6C4-C818-B4CF04D38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41292"/>
            <a:ext cx="4573602" cy="226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9185789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20422-766D-5DF2-D132-F5C62EAC5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4" name="Picture 6" descr="boxplot">
            <a:extLst>
              <a:ext uri="{FF2B5EF4-FFF2-40B4-BE49-F238E27FC236}">
                <a16:creationId xmlns:a16="http://schemas.microsoft.com/office/drawing/2014/main" id="{E173E2A8-0F25-A2E8-7D0D-1BA4F142C5D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187" y="1200150"/>
            <a:ext cx="3603625" cy="360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544013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E3563-1A9B-FB85-FC2F-EF8A982F3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boxplot">
            <a:extLst>
              <a:ext uri="{FF2B5EF4-FFF2-40B4-BE49-F238E27FC236}">
                <a16:creationId xmlns:a16="http://schemas.microsoft.com/office/drawing/2014/main" id="{6DCC1EA3-41B3-9F57-9AF6-3612545BA6A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2224955" y="1203598"/>
            <a:ext cx="3603625" cy="360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5200090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24339-8779-47B4-9B89-4DB95FEF6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popular choice for the boundaries of the whiskers is based on the 1.5 IQR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775221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A3B52373F044BAAEE96E2478C14F9" ma:contentTypeVersion="16" ma:contentTypeDescription="Een nieuw document maken." ma:contentTypeScope="" ma:versionID="de5b96a3f2397977b4ce57037efd7a4c">
  <xsd:schema xmlns:xsd="http://www.w3.org/2001/XMLSchema" xmlns:xs="http://www.w3.org/2001/XMLSchema" xmlns:p="http://schemas.microsoft.com/office/2006/metadata/properties" xmlns:ns2="47f6c5e8-4324-4696-b0bb-6ea4e995fef4" xmlns:ns3="2e32d5fe-8507-42a6-bb8b-faf0aa52c1c6" targetNamespace="http://schemas.microsoft.com/office/2006/metadata/properties" ma:root="true" ma:fieldsID="99566bc9b93fee70e4a9bf4403d8a222" ns2:_="" ns3:_="">
    <xsd:import namespace="47f6c5e8-4324-4696-b0bb-6ea4e995fef4"/>
    <xsd:import namespace="2e32d5fe-8507-42a6-bb8b-faf0aa52c1c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f6c5e8-4324-4696-b0bb-6ea4e995fe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Afbeeldingtags" ma:readOnly="false" ma:fieldId="{5cf76f15-5ced-4ddc-b409-7134ff3c332f}" ma:taxonomyMulti="true" ma:sspId="135eabb5-a18a-4215-84c6-3aa8d4454c8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32d5fe-8507-42a6-bb8b-faf0aa52c1c6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0a6abf4d-fe16-4a7e-b1a9-b34b46d8bf53}" ma:internalName="TaxCatchAll" ma:showField="CatchAllData" ma:web="2e32d5fe-8507-42a6-bb8b-faf0aa52c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e32d5fe-8507-42a6-bb8b-faf0aa52c1c6" xsi:nil="true"/>
    <lcf76f155ced4ddcb4097134ff3c332f xmlns="47f6c5e8-4324-4696-b0bb-6ea4e995fef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9BF6CEC-914C-40D6-BF3B-9F17ED36F02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693F72A-C504-4429-B8D0-1771C114DF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f6c5e8-4324-4696-b0bb-6ea4e995fef4"/>
    <ds:schemaRef ds:uri="2e32d5fe-8507-42a6-bb8b-faf0aa52c1c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4C8A91C-7C90-4D1A-920E-8517CF18151D}">
  <ds:schemaRefs>
    <ds:schemaRef ds:uri="http://schemas.microsoft.com/office/2006/documentManagement/types"/>
    <ds:schemaRef ds:uri="http://schemas.microsoft.com/office/2006/metadata/properties"/>
    <ds:schemaRef ds:uri="47f6c5e8-4324-4696-b0bb-6ea4e995fef4"/>
    <ds:schemaRef ds:uri="http://purl.org/dc/elements/1.1/"/>
    <ds:schemaRef ds:uri="2e32d5fe-8507-42a6-bb8b-faf0aa52c1c6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9354</TotalTime>
  <Words>52</Words>
  <Application>Microsoft Office PowerPoint</Application>
  <PresentationFormat>On-screen Show (16:9)</PresentationFormat>
  <Paragraphs>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Cambria</vt:lpstr>
      <vt:lpstr>Segoe UI</vt:lpstr>
      <vt:lpstr>Kantoorthema</vt:lpstr>
      <vt:lpstr>PowerPoint Presentation</vt:lpstr>
      <vt:lpstr>Whiskers plot (Box plot)</vt:lpstr>
      <vt:lpstr>Skewness</vt:lpstr>
      <vt:lpstr>PowerPoint Presentation</vt:lpstr>
      <vt:lpstr>PowerPoint Presentation</vt:lpstr>
      <vt:lpstr>PowerPoint Presentation</vt:lpstr>
    </vt:vector>
  </TitlesOfParts>
  <Company>Universitair Medisch Centrum Groningen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Radiation ulcers after definitive radiotherapy for oropharyngeal cancer</dc:title>
  <dc:creator>Langendijk, JA (rt)</dc:creator>
  <cp:lastModifiedBy>Sama Shahpouri</cp:lastModifiedBy>
  <cp:revision>75</cp:revision>
  <dcterms:created xsi:type="dcterms:W3CDTF">2020-12-28T14:00:05Z</dcterms:created>
  <dcterms:modified xsi:type="dcterms:W3CDTF">2024-07-30T11:02:14Z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0x010100C53A3B52373F044BAAEE96E2478C14F9</vt:lpwstr>
  </property>
</Properties>
</file>