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9396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7793"/>
            <a:ext cx="10363200" cy="327134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35293"/>
            <a:ext cx="9144000" cy="22686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0272"/>
            <a:ext cx="2628900" cy="7963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0272"/>
            <a:ext cx="7734300" cy="7963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42581"/>
            <a:ext cx="10515600" cy="390864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88204"/>
            <a:ext cx="10515600" cy="20554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01360"/>
            <a:ext cx="5181600" cy="5961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01360"/>
            <a:ext cx="5181600" cy="5961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0274"/>
            <a:ext cx="10515600" cy="1816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03427"/>
            <a:ext cx="5157787" cy="11288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32301"/>
            <a:ext cx="5157787" cy="5048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03427"/>
            <a:ext cx="5183188" cy="11288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32301"/>
            <a:ext cx="5183188" cy="5048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6428"/>
            <a:ext cx="3932237" cy="21924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52912"/>
            <a:ext cx="6172200" cy="667754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8924"/>
            <a:ext cx="3932237" cy="52224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6428"/>
            <a:ext cx="3932237" cy="21924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52912"/>
            <a:ext cx="6172200" cy="667754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8924"/>
            <a:ext cx="3932237" cy="52224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0274"/>
            <a:ext cx="10515600" cy="181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01360"/>
            <a:ext cx="10515600" cy="596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709085"/>
            <a:ext cx="2743200" cy="500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66900-29AE-44E1-9C38-57705474BA5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709085"/>
            <a:ext cx="4114800" cy="500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709085"/>
            <a:ext cx="2743200" cy="500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74F64-83AD-42E7-97B0-3BEC703E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018F-4D30-D0DA-2072-FE730F487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550E-C9A7-FA8F-0301-01633E6C6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EA71A-ABF3-5001-0B4D-828104E3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3" y="6495846"/>
            <a:ext cx="609600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6B420-7F8F-F555-B525-5795DA33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83" y="3207227"/>
            <a:ext cx="6096000" cy="3000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81648-6EDE-DE4B-6CF3-89495E80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5" y="4420914"/>
            <a:ext cx="6096000" cy="2471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F29FA-8046-1B66-9359-1D8DADF4D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458" y="2717777"/>
            <a:ext cx="4978787" cy="1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x-ray images&#10;&#10;Description automatically generated">
            <a:extLst>
              <a:ext uri="{FF2B5EF4-FFF2-40B4-BE49-F238E27FC236}">
                <a16:creationId xmlns:a16="http://schemas.microsoft.com/office/drawing/2014/main" id="{D1BFA59A-3AFA-E5D4-1C1D-593C0E3D0C0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215" t="15056" r="4066" b="4839"/>
          <a:stretch/>
        </p:blipFill>
        <p:spPr bwMode="auto">
          <a:xfrm>
            <a:off x="4512196" y="3303460"/>
            <a:ext cx="4512510" cy="1684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4BAABB-0A07-7107-1F9E-F33A46C41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1" r="3133"/>
          <a:stretch/>
        </p:blipFill>
        <p:spPr>
          <a:xfrm>
            <a:off x="1445420" y="2105215"/>
            <a:ext cx="4968655" cy="1816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CC92DF-B8F0-D4C6-0913-B45E16F4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61" y="1876217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F5EA5AD-E9FF-76E5-FA66-AF860D009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2" t="14302" r="722" b="1"/>
          <a:stretch/>
        </p:blipFill>
        <p:spPr>
          <a:xfrm>
            <a:off x="1593011" y="2124246"/>
            <a:ext cx="4934701" cy="1520391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EC8D40-7DF8-0319-5602-05CC4EB4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0394"/>
              </p:ext>
            </p:extLst>
          </p:nvPr>
        </p:nvGraphicFramePr>
        <p:xfrm>
          <a:off x="1187621" y="8501778"/>
          <a:ext cx="584003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032">
                  <a:extLst>
                    <a:ext uri="{9D8B030D-6E8A-4147-A177-3AD203B41FA5}">
                      <a16:colId xmlns:a16="http://schemas.microsoft.com/office/drawing/2014/main" val="221879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chemeClr val="tx1"/>
                          </a:solidFill>
                        </a:rPr>
                        <a:t>Figure1: 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Coronal views of 4 clinical studies showing from left to right, Non-ASC-PET, ASC-PET/CT,  IMCM-DL and Difference between ASC-PET/CT and IMCM-DL.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818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3F212C-DE94-9C59-8C58-59EF868E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58040"/>
              </p:ext>
            </p:extLst>
          </p:nvPr>
        </p:nvGraphicFramePr>
        <p:xfrm>
          <a:off x="1541251" y="385203"/>
          <a:ext cx="9000227" cy="2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227">
                  <a:extLst>
                    <a:ext uri="{9D8B030D-6E8A-4147-A177-3AD203B41FA5}">
                      <a16:colId xmlns:a16="http://schemas.microsoft.com/office/drawing/2014/main" val="2218796203"/>
                    </a:ext>
                  </a:extLst>
                </a:gridCol>
              </a:tblGrid>
              <a:tr h="27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Non-ASC-PET               ASC-PET/CT                  IMCM-DL                  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81836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379AAE46-93E0-6518-B071-E9626C173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8" t="19083"/>
          <a:stretch/>
        </p:blipFill>
        <p:spPr>
          <a:xfrm>
            <a:off x="1639020" y="622159"/>
            <a:ext cx="4980709" cy="1587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47AD7E-C9B9-BD4B-F893-A410E9F8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05" y="825237"/>
            <a:ext cx="177594" cy="12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66DFC8-7424-2561-5498-049E39BBEEC4}"/>
              </a:ext>
            </a:extLst>
          </p:cNvPr>
          <p:cNvSpPr txBox="1"/>
          <p:nvPr/>
        </p:nvSpPr>
        <p:spPr>
          <a:xfrm rot="16200000">
            <a:off x="670515" y="1223036"/>
            <a:ext cx="1311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aseline="30000" dirty="0"/>
              <a:t>68</a:t>
            </a:r>
            <a:r>
              <a:rPr lang="en-GB" sz="1200" dirty="0"/>
              <a:t>Ga non-Artifact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FFD3B-9B72-426B-0A23-136937B2FCC8}"/>
              </a:ext>
            </a:extLst>
          </p:cNvPr>
          <p:cNvSpPr txBox="1"/>
          <p:nvPr/>
        </p:nvSpPr>
        <p:spPr>
          <a:xfrm rot="16200000">
            <a:off x="554428" y="2773780"/>
            <a:ext cx="15529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aseline="30000" dirty="0"/>
              <a:t>18</a:t>
            </a:r>
            <a:r>
              <a:rPr lang="en-GB" sz="1200" dirty="0"/>
              <a:t>F-FDG non-Artifact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85D9F-AE2D-E6E5-9B45-EE0434E61B15}"/>
              </a:ext>
            </a:extLst>
          </p:cNvPr>
          <p:cNvSpPr txBox="1"/>
          <p:nvPr/>
        </p:nvSpPr>
        <p:spPr>
          <a:xfrm rot="16200000">
            <a:off x="670514" y="7417530"/>
            <a:ext cx="1311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Bladder Artifact</a:t>
            </a:r>
            <a:endParaRPr lang="en-US" sz="1200" dirty="0"/>
          </a:p>
        </p:txBody>
      </p:sp>
      <p:pic>
        <p:nvPicPr>
          <p:cNvPr id="35" name="Picture 34" descr="A close-up of a person's body&#10;&#10;Description automatically generated">
            <a:extLst>
              <a:ext uri="{FF2B5EF4-FFF2-40B4-BE49-F238E27FC236}">
                <a16:creationId xmlns:a16="http://schemas.microsoft.com/office/drawing/2014/main" id="{FFE8FA27-E0ED-74BE-1B93-6ABEF14CA59D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4830" t="26692" r="5106" b="4461"/>
          <a:stretch/>
        </p:blipFill>
        <p:spPr bwMode="auto">
          <a:xfrm>
            <a:off x="1537652" y="6793884"/>
            <a:ext cx="4817141" cy="1520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 descr="A close-up of a person's body&#10;&#10;Description automatically generated">
            <a:extLst>
              <a:ext uri="{FF2B5EF4-FFF2-40B4-BE49-F238E27FC236}">
                <a16:creationId xmlns:a16="http://schemas.microsoft.com/office/drawing/2014/main" id="{13A45715-85DC-E581-2D7E-3FA248132A1A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l="3735" t="19764" r="4781" b="5728"/>
          <a:stretch/>
        </p:blipFill>
        <p:spPr bwMode="auto">
          <a:xfrm>
            <a:off x="1588212" y="3610131"/>
            <a:ext cx="4702122" cy="1520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2D8B16-B07E-3EDE-206F-83BFBC33840A}"/>
              </a:ext>
            </a:extLst>
          </p:cNvPr>
          <p:cNvSpPr txBox="1"/>
          <p:nvPr/>
        </p:nvSpPr>
        <p:spPr>
          <a:xfrm rot="16200000">
            <a:off x="667637" y="4302506"/>
            <a:ext cx="1311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Motion Artifact</a:t>
            </a:r>
            <a:endParaRPr lang="en-US" sz="12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E87E2B4-B70E-CE0E-ABBF-FD6D78C0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87" y="2248370"/>
            <a:ext cx="177594" cy="12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F8F65B7-0C4E-9739-6C77-7DC8B823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27" y="3721444"/>
            <a:ext cx="177594" cy="12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D46F0C-6723-5661-0304-C07390AC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87" y="5267965"/>
            <a:ext cx="177594" cy="12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1CD2E4-017E-B782-BD95-89C5734F178A}"/>
              </a:ext>
            </a:extLst>
          </p:cNvPr>
          <p:cNvCxnSpPr/>
          <p:nvPr/>
        </p:nvCxnSpPr>
        <p:spPr>
          <a:xfrm flipH="1">
            <a:off x="3456759" y="3813410"/>
            <a:ext cx="402566" cy="333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2FAC71-FF97-E56F-FF68-E29BDEEF1798}"/>
              </a:ext>
            </a:extLst>
          </p:cNvPr>
          <p:cNvCxnSpPr/>
          <p:nvPr/>
        </p:nvCxnSpPr>
        <p:spPr>
          <a:xfrm flipH="1">
            <a:off x="3456759" y="7597045"/>
            <a:ext cx="402566" cy="333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close-up of x-rays&#10;&#10;Description automatically generated">
            <a:extLst>
              <a:ext uri="{FF2B5EF4-FFF2-40B4-BE49-F238E27FC236}">
                <a16:creationId xmlns:a16="http://schemas.microsoft.com/office/drawing/2014/main" id="{7C52664E-0CEC-7B28-6F5A-6FE39EEAC6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06" t="25091" r="4887" b="5739"/>
          <a:stretch/>
        </p:blipFill>
        <p:spPr bwMode="auto">
          <a:xfrm>
            <a:off x="1601871" y="5178096"/>
            <a:ext cx="4688463" cy="1520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EEBB820-38EB-6182-8492-F5AE2089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01" y="6897469"/>
            <a:ext cx="177594" cy="12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1CBDBF-7E8C-ADD5-864A-8C71576C8FEF}"/>
              </a:ext>
            </a:extLst>
          </p:cNvPr>
          <p:cNvCxnSpPr>
            <a:cxnSpLocks/>
          </p:cNvCxnSpPr>
          <p:nvPr/>
        </p:nvCxnSpPr>
        <p:spPr>
          <a:xfrm flipH="1">
            <a:off x="3310112" y="5522219"/>
            <a:ext cx="402566" cy="333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19D035-E6B1-857F-87C3-D23CD0BC26ED}"/>
              </a:ext>
            </a:extLst>
          </p:cNvPr>
          <p:cNvSpPr txBox="1"/>
          <p:nvPr/>
        </p:nvSpPr>
        <p:spPr>
          <a:xfrm rot="16200000">
            <a:off x="667637" y="5826912"/>
            <a:ext cx="1311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Kidney Artifact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39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F5EA5AD-E9FF-76E5-FA66-AF860D00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" t="14302" r="722" b="1"/>
          <a:stretch/>
        </p:blipFill>
        <p:spPr>
          <a:xfrm>
            <a:off x="1588212" y="2756561"/>
            <a:ext cx="3710126" cy="1143097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EC8D40-7DF8-0319-5602-05CC4EB4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03708"/>
              </p:ext>
            </p:extLst>
          </p:nvPr>
        </p:nvGraphicFramePr>
        <p:xfrm>
          <a:off x="1187621" y="7673350"/>
          <a:ext cx="4380960" cy="31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960">
                  <a:extLst>
                    <a:ext uri="{9D8B030D-6E8A-4147-A177-3AD203B41FA5}">
                      <a16:colId xmlns:a16="http://schemas.microsoft.com/office/drawing/2014/main" val="2218796203"/>
                    </a:ext>
                  </a:extLst>
                </a:gridCol>
              </a:tblGrid>
              <a:tr h="297243">
                <a:tc>
                  <a:txBody>
                    <a:bodyPr/>
                    <a:lstStyle/>
                    <a:p>
                      <a:r>
                        <a:rPr lang="en-GB" sz="800" b="0" dirty="0">
                          <a:solidFill>
                            <a:schemeClr val="tx1"/>
                          </a:solidFill>
                        </a:rPr>
                        <a:t>Figure1: </a:t>
                      </a:r>
                      <a:r>
                        <a:rPr lang="en-GB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Coronal views of 4 clinical studies showing from left to right, Non-ASC-PET, ASC-PET/CT,  IMCM-DL and Difference between ASC-PET/CT and IMCM-DL.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95" marR="68595" marT="34297" marB="3429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818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3F212C-DE94-9C59-8C58-59EF868E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0052"/>
              </p:ext>
            </p:extLst>
          </p:nvPr>
        </p:nvGraphicFramePr>
        <p:xfrm>
          <a:off x="1541251" y="1323045"/>
          <a:ext cx="6766768" cy="21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768">
                  <a:extLst>
                    <a:ext uri="{9D8B030D-6E8A-4147-A177-3AD203B41FA5}">
                      <a16:colId xmlns:a16="http://schemas.microsoft.com/office/drawing/2014/main" val="2218796203"/>
                    </a:ext>
                  </a:extLst>
                </a:gridCol>
              </a:tblGrid>
              <a:tr h="210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Non-ASC-PET               ASC-PET/CT                  IMCM-DL                  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 marL="68749" marR="68749" marT="34374" marB="3437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81836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379AAE46-93E0-6518-B071-E9626C173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8" t="19083"/>
          <a:stretch/>
        </p:blipFill>
        <p:spPr>
          <a:xfrm>
            <a:off x="1639020" y="1560002"/>
            <a:ext cx="3744717" cy="1193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47AD7E-C9B9-BD4B-F893-A410E9F8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06" y="1763079"/>
            <a:ext cx="133523" cy="9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66DFC8-7424-2561-5498-049E39BBEEC4}"/>
              </a:ext>
            </a:extLst>
          </p:cNvPr>
          <p:cNvSpPr txBox="1"/>
          <p:nvPr/>
        </p:nvSpPr>
        <p:spPr>
          <a:xfrm rot="16200000">
            <a:off x="798840" y="2232637"/>
            <a:ext cx="985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Ga Clean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FFD3B-9B72-426B-0A23-136937B2FCC8}"/>
              </a:ext>
            </a:extLst>
          </p:cNvPr>
          <p:cNvSpPr txBox="1"/>
          <p:nvPr/>
        </p:nvSpPr>
        <p:spPr>
          <a:xfrm rot="16200000">
            <a:off x="803637" y="3591665"/>
            <a:ext cx="985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Rt-</a:t>
            </a:r>
            <a:r>
              <a:rPr lang="en-GB" sz="1200" dirty="0" err="1"/>
              <a:t>Center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85D9F-AE2D-E6E5-9B45-EE0434E61B15}"/>
              </a:ext>
            </a:extLst>
          </p:cNvPr>
          <p:cNvSpPr txBox="1"/>
          <p:nvPr/>
        </p:nvSpPr>
        <p:spPr>
          <a:xfrm rot="16200000">
            <a:off x="798839" y="6607616"/>
            <a:ext cx="98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Bladder Artifact</a:t>
            </a:r>
            <a:endParaRPr lang="en-US" sz="1200" dirty="0"/>
          </a:p>
        </p:txBody>
      </p:sp>
      <p:pic>
        <p:nvPicPr>
          <p:cNvPr id="35" name="Picture 34" descr="A close-up of a person's body&#10;&#10;Description automatically generated">
            <a:extLst>
              <a:ext uri="{FF2B5EF4-FFF2-40B4-BE49-F238E27FC236}">
                <a16:creationId xmlns:a16="http://schemas.microsoft.com/office/drawing/2014/main" id="{FFE8FA27-E0ED-74BE-1B93-6ABEF14CA59D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4830" t="26692" r="5106" b="4461"/>
          <a:stretch/>
        </p:blipFill>
        <p:spPr bwMode="auto">
          <a:xfrm>
            <a:off x="1562097" y="6293166"/>
            <a:ext cx="3621739" cy="1143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 descr="A close-up of a person's body&#10;&#10;Description automatically generated">
            <a:extLst>
              <a:ext uri="{FF2B5EF4-FFF2-40B4-BE49-F238E27FC236}">
                <a16:creationId xmlns:a16="http://schemas.microsoft.com/office/drawing/2014/main" id="{13A45715-85DC-E581-2D7E-3FA248132A1A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3735" t="19764" r="4781" b="5728"/>
          <a:stretch/>
        </p:blipFill>
        <p:spPr bwMode="auto">
          <a:xfrm>
            <a:off x="1610470" y="3900450"/>
            <a:ext cx="3535263" cy="1143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2D8B16-B07E-3EDE-206F-83BFBC33840A}"/>
              </a:ext>
            </a:extLst>
          </p:cNvPr>
          <p:cNvSpPr txBox="1"/>
          <p:nvPr/>
        </p:nvSpPr>
        <p:spPr>
          <a:xfrm rot="16200000">
            <a:off x="795962" y="5063477"/>
            <a:ext cx="98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Motion </a:t>
            </a:r>
            <a:r>
              <a:rPr lang="en-GB" sz="1200" dirty="0" err="1"/>
              <a:t>Artifac</a:t>
            </a:r>
            <a:endParaRPr lang="en-US" sz="12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E87E2B4-B70E-CE0E-ABBF-FD6D78C0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88" y="3186212"/>
            <a:ext cx="133523" cy="9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F8F65B7-0C4E-9739-6C77-7DC8B823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28" y="4659286"/>
            <a:ext cx="133523" cy="9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D46F0C-6723-5661-0304-C07390AC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88" y="6205807"/>
            <a:ext cx="133523" cy="9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2FAC71-FF97-E56F-FF68-E29BDEEF1798}"/>
              </a:ext>
            </a:extLst>
          </p:cNvPr>
          <p:cNvCxnSpPr>
            <a:cxnSpLocks/>
          </p:cNvCxnSpPr>
          <p:nvPr/>
        </p:nvCxnSpPr>
        <p:spPr>
          <a:xfrm flipH="1">
            <a:off x="3017115" y="6941696"/>
            <a:ext cx="306931" cy="238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close-up of x-rays&#10;&#10;Description automatically generated">
            <a:extLst>
              <a:ext uri="{FF2B5EF4-FFF2-40B4-BE49-F238E27FC236}">
                <a16:creationId xmlns:a16="http://schemas.microsoft.com/office/drawing/2014/main" id="{7C52664E-0CEC-7B28-6F5A-6FE39EEAC6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06" t="24393" r="4887" b="5739"/>
          <a:stretch/>
        </p:blipFill>
        <p:spPr bwMode="auto">
          <a:xfrm>
            <a:off x="1610469" y="5107354"/>
            <a:ext cx="3524994" cy="11430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1CD2E4-017E-B782-BD95-89C5734F178A}"/>
              </a:ext>
            </a:extLst>
          </p:cNvPr>
          <p:cNvCxnSpPr>
            <a:cxnSpLocks/>
          </p:cNvCxnSpPr>
          <p:nvPr/>
        </p:nvCxnSpPr>
        <p:spPr>
          <a:xfrm flipH="1">
            <a:off x="3114879" y="5496150"/>
            <a:ext cx="258087" cy="195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20EFE6-903A-59C0-A897-7DCDC226D56F}"/>
              </a:ext>
            </a:extLst>
          </p:cNvPr>
          <p:cNvCxnSpPr>
            <a:cxnSpLocks/>
          </p:cNvCxnSpPr>
          <p:nvPr/>
        </p:nvCxnSpPr>
        <p:spPr>
          <a:xfrm flipH="1">
            <a:off x="3049698" y="4144838"/>
            <a:ext cx="230260" cy="156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0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89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Samane Shahpouri</dc:creator>
  <cp:lastModifiedBy>Samane Shahpouri</cp:lastModifiedBy>
  <cp:revision>1</cp:revision>
  <dcterms:created xsi:type="dcterms:W3CDTF">2024-05-15T17:04:47Z</dcterms:created>
  <dcterms:modified xsi:type="dcterms:W3CDTF">2024-05-16T05:42:41Z</dcterms:modified>
</cp:coreProperties>
</file>