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AEFF7"/>
    <a:srgbClr val="ADCDEA"/>
    <a:srgbClr val="0C77BC"/>
    <a:srgbClr val="00AEEA"/>
    <a:srgbClr val="FFEE00"/>
    <a:srgbClr val="A5A5A5"/>
    <a:srgbClr val="E1E1E1"/>
    <a:srgbClr val="B5060F"/>
    <a:srgbClr val="B50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79" autoAdjust="0"/>
    <p:restoredTop sz="94660"/>
  </p:normalViewPr>
  <p:slideViewPr>
    <p:cSldViewPr snapToGrid="0">
      <p:cViewPr>
        <p:scale>
          <a:sx n="35" d="100"/>
          <a:sy n="35" d="100"/>
        </p:scale>
        <p:origin x="-15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C0C65-D4DB-4B1E-90D2-8CFFD6B596C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253A1-D27F-4340-9EBF-03AB9CF6C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253A1-D27F-4340-9EBF-03AB9CF6C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1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7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0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9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8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E507E4F-0347-4E3E-9B3A-E53BAD07E3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1206400" cy="28803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042463-2C25-4F43-9875-73818C81CC5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-1"/>
            <a:ext cx="5120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6657608" y="177293"/>
            <a:ext cx="33741216" cy="321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0" b="1" dirty="0">
                <a:solidFill>
                  <a:srgbClr val="FFE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 supervised segmentation and graph-based tracking of 3D nuclei in time-lapse microscopy</a:t>
            </a:r>
            <a:endParaRPr lang="en-AU" sz="10000" dirty="0">
              <a:solidFill>
                <a:srgbClr val="0C77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6129" y="5962699"/>
            <a:ext cx="11982771" cy="12075799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7331" eaLnBrk="0" hangingPunct="0">
              <a:spcBef>
                <a:spcPct val="50000"/>
              </a:spcBef>
            </a:pPr>
            <a:r>
              <a: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defTabSz="967331" eaLnBrk="0" hangingPunct="0">
              <a:spcBef>
                <a:spcPct val="500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novel weakly supervised method to improve the boundary of the 3D segmented nuclei utilizing an over-segmented image. To track these segmented nuclei, our algorithm utilizes the relative nuclei location depicting the processes of nuclei division and apoptosis.</a:t>
            </a:r>
            <a:endParaRPr lang="en-AU" sz="3200" dirty="0">
              <a:solidFill>
                <a:srgbClr val="002269"/>
              </a:solidFill>
              <a:latin typeface="Aria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2774181" y="20929366"/>
            <a:ext cx="15134578" cy="6651692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  <a:miter lim="800000"/>
            <a:headEnd/>
            <a:tailEnd/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7331" eaLnBrk="0" hangingPunct="0">
              <a:spcBef>
                <a:spcPct val="50000"/>
              </a:spcBef>
            </a:pPr>
            <a:r>
              <a: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57200" indent="-457200" defTabSz="96733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Explicitly carries boundary information of the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nuclei thus improving the performance of the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watershed segmentation.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96733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intuitive graph-based tracking algorithm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utilizing relative nuclei location information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extracted from the adjacency graph. </a:t>
            </a:r>
            <a:endParaRPr lang="en-US" sz="3200" b="1" dirty="0">
              <a:solidFill>
                <a:srgbClr val="0022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67331"/>
            <a:endParaRPr lang="en-US" sz="4057" b="1" dirty="0">
              <a:solidFill>
                <a:srgbClr val="0022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774181" y="6115099"/>
            <a:ext cx="37950929" cy="14505793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  <a:miter lim="800000"/>
            <a:headEnd/>
            <a:tailEnd/>
          </a:ln>
          <a:effectLst/>
        </p:spPr>
        <p:txBody>
          <a:bodyPr lIns="381518" tIns="381518" rIns="381518" bIns="381518" numCol="1" spcCol="720685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7331" eaLnBrk="0" hangingPunct="0">
              <a:spcBef>
                <a:spcPct val="50000"/>
              </a:spcBef>
            </a:pPr>
            <a:r>
              <a: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SEGMENTATION METHOD                                                                                 RESULTS</a:t>
            </a:r>
            <a:endParaRPr lang="en-AU" sz="1626" dirty="0">
              <a:solidFill>
                <a:srgbClr val="00AE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6129" y="15508558"/>
            <a:ext cx="11982772" cy="11963318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5356" indent="-405356" defTabSz="967331" eaLnBrk="0" hangingPunct="0">
              <a:spcBef>
                <a:spcPct val="50000"/>
              </a:spcBef>
            </a:pPr>
            <a:r>
              <a: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defTabSz="967331" eaLnBrk="0" hangingPunct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192149" y="20820182"/>
            <a:ext cx="11532961" cy="3200576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  <a:miter lim="800000"/>
            <a:headEnd/>
            <a:tailEnd/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7331" eaLnBrk="0" hangingPunct="0">
              <a:spcBef>
                <a:spcPct val="50000"/>
              </a:spcBef>
            </a:pPr>
            <a:r>
              <a:rPr lang="en-GB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  <a:p>
            <a:pPr defTabSz="967331" eaLnBrk="0" hangingPunct="0">
              <a:spcBef>
                <a:spcPct val="500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research is supported by a National Science Foundation (NSF) award # 1664172.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76129" y="10030924"/>
            <a:ext cx="11982772" cy="5083079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  <a:miter lim="800000"/>
            <a:headEnd/>
            <a:tailEnd/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Gain biological insights into nuclei behavior by identifying individual nucleus and following them over time. 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Challenges: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Less number of annotated ground truth data for analysis.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Presence of noise in the microscopic images.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8224039" y="20820182"/>
            <a:ext cx="10608354" cy="6651691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  <a:miter lim="800000"/>
            <a:headEnd/>
            <a:tailEnd/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7331" eaLnBrk="0" hangingPunct="0">
              <a:spcBef>
                <a:spcPct val="50000"/>
              </a:spcBef>
            </a:pPr>
            <a:r>
              <a: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 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Ulman V et al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An objective comparison of cell-tracking algorithms. Nature methods. 2017 Dec;14(12):1141-52.</a:t>
            </a:r>
          </a:p>
          <a:p>
            <a:endParaRPr lang="en-US" sz="2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2 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Maška M et al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A benchmark for comparison of cell tracking algorithms. Bioinformatics. 2014 Jun 1;30(11):1609-17.</a:t>
            </a:r>
          </a:p>
          <a:p>
            <a:endParaRPr lang="en-US" sz="2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3. 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Magnusson KE et al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 Global linking of cell tracks using the Viterbi algorithm. IEEE transactions on medical imaging. 2014 Nov 14;34(4):911-29.</a:t>
            </a:r>
          </a:p>
          <a:p>
            <a:endParaRPr lang="en-US" sz="2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4. 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Katharina </a:t>
            </a:r>
            <a:r>
              <a:rPr lang="en-US" sz="2800" b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Lffler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et al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</a:t>
            </a:r>
            <a:r>
              <a:rPr lang="en-US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KIT-Sch-GE,”</a:t>
            </a:r>
            <a:r>
              <a:rPr lang="en-US" sz="28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CellTracking</a:t>
            </a:r>
            <a:r>
              <a:rPr lang="en-US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Challenge, 2020.</a:t>
            </a:r>
          </a:p>
          <a:p>
            <a:endParaRPr lang="en-AU" sz="28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defTabSz="967331" eaLnBrk="0" hangingPunct="0">
              <a:spcBef>
                <a:spcPct val="50000"/>
              </a:spcBef>
            </a:pPr>
            <a:r>
              <a:rPr lang="en-AU" sz="2800" dirty="0">
                <a:solidFill>
                  <a:srgbClr val="3C4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endParaRPr lang="en-US" sz="2800" dirty="0">
              <a:solidFill>
                <a:srgbClr val="3C4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9186183" y="24372447"/>
            <a:ext cx="11538927" cy="3099425"/>
          </a:xfrm>
          <a:prstGeom prst="rect">
            <a:avLst/>
          </a:prstGeom>
          <a:solidFill>
            <a:schemeClr val="bg1"/>
          </a:solidFill>
          <a:ln w="25400">
            <a:solidFill>
              <a:srgbClr val="0C77BC"/>
            </a:solidFill>
            <a:miter lim="800000"/>
            <a:headEnd/>
            <a:tailEnd/>
          </a:ln>
          <a:effectLst/>
        </p:spPr>
        <p:txBody>
          <a:bodyPr lIns="381518" tIns="381518" rIns="381518" bIns="3815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7331" eaLnBrk="0" hangingPunct="0">
              <a:spcBef>
                <a:spcPct val="50000"/>
              </a:spcBef>
            </a:pPr>
            <a:r>
              <a:rPr lang="en-GB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  <a:p>
            <a:pPr defTabSz="967331" eaLnBrk="0" hangingPunct="0">
              <a:spcBef>
                <a:spcPct val="50000"/>
              </a:spcBef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shailja,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jjiang00,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manj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}@ucsb.edu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16657608" y="4003563"/>
            <a:ext cx="27928340" cy="95239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192088" eaLnBrk="0" hangingPunct="0"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1920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AU" sz="325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SHAILJA</a:t>
            </a:r>
            <a:r>
              <a:rPr lang="en-US" sz="325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sz="325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JIAXING JANG</a:t>
            </a:r>
            <a:r>
              <a:rPr lang="en-US" sz="325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AU" sz="325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B.S MANJUNATH</a:t>
            </a:r>
            <a:r>
              <a:rPr lang="en-US" sz="325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325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25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1University of California, Santa Barbara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F1AA8-B4A0-4B5A-B9C1-224006A88291}"/>
              </a:ext>
            </a:extLst>
          </p:cNvPr>
          <p:cNvGrpSpPr/>
          <p:nvPr/>
        </p:nvGrpSpPr>
        <p:grpSpPr>
          <a:xfrm>
            <a:off x="12818656" y="6777803"/>
            <a:ext cx="24639780" cy="14815412"/>
            <a:chOff x="12797494" y="6866367"/>
            <a:chExt cx="24639780" cy="14815412"/>
          </a:xfrm>
        </p:grpSpPr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12797494" y="7265755"/>
              <a:ext cx="10870329" cy="125058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329184" tIns="48459" rIns="329184" bIns="48459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defTabSz="967331" eaLnBrk="0" hangingPunct="0">
                <a:spcBef>
                  <a:spcPct val="50000"/>
                </a:spcBef>
              </a:pPr>
              <a:endPara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defTabSz="967331" eaLnBrk="0" hangingPunct="0">
                <a:spcBef>
                  <a:spcPct val="50000"/>
                </a:spcBef>
              </a:pPr>
              <a:endPara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defTabSz="967331" eaLnBrk="0" hangingPunct="0">
                <a:spcBef>
                  <a:spcPct val="50000"/>
                </a:spcBef>
              </a:pPr>
              <a:endParaRPr lang="en-US" sz="5588" b="1" cap="all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defTabSz="967331" eaLnBrk="0" hangingPunct="0">
                <a:spcBef>
                  <a:spcPct val="50000"/>
                </a:spcBef>
              </a:pPr>
              <a:r>
                <a:rPr lang="en-US" sz="5588" b="1" cap="all" dirty="0">
                  <a:solidFill>
                    <a:srgbClr val="00AEE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TRACKING METHOD</a:t>
              </a:r>
              <a:endParaRPr lang="en-AU" sz="1626" dirty="0">
                <a:solidFill>
                  <a:srgbClr val="00AEE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AU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13149653" y="11912267"/>
              <a:ext cx="11956721" cy="1557407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lIns="190763" tIns="190763" rIns="190763" bIns="190763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3C4B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Schematic diagram of the proposed segmentation method.</a:t>
              </a:r>
              <a:endParaRPr lang="en-CA" sz="2800" dirty="0">
                <a:solidFill>
                  <a:srgbClr val="3C4B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26019692" y="18815869"/>
              <a:ext cx="11417582" cy="2865910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lIns="190763" tIns="190763" rIns="190763" bIns="190763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3C4B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slices of the raw and segmented data for 3D N3DH-CE at different time instances in minutes.</a:t>
              </a:r>
              <a:endParaRPr lang="en-CA" sz="2800" dirty="0">
                <a:solidFill>
                  <a:srgbClr val="3C4B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8D1CB4E-B643-4E5B-8259-693670BBF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5631" y="6866367"/>
              <a:ext cx="12799561" cy="118984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C30034-82AE-4A63-9A29-8FEC3E8B1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66826" y="7384881"/>
              <a:ext cx="10219969" cy="4711259"/>
            </a:xfrm>
            <a:prstGeom prst="rect">
              <a:avLst/>
            </a:prstGeom>
          </p:spPr>
        </p:pic>
        <p:pic>
          <p:nvPicPr>
            <p:cNvPr id="5" name="Picture 4" descr="Shape, circle&#10;&#10;Description automatically generated">
              <a:extLst>
                <a:ext uri="{FF2B5EF4-FFF2-40B4-BE49-F238E27FC236}">
                  <a16:creationId xmlns:a16="http://schemas.microsoft.com/office/drawing/2014/main" id="{1BC318C6-39DA-42AF-A194-D8356B6EC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6993" y="13722458"/>
              <a:ext cx="3232875" cy="2321039"/>
            </a:xfrm>
            <a:prstGeom prst="rect">
              <a:avLst/>
            </a:prstGeom>
          </p:spPr>
        </p:pic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EE34D2C8-062F-46E1-A3B8-F619DA947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6174" y="13431007"/>
              <a:ext cx="7349063" cy="2321039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square" lIns="190763" tIns="190763" rIns="190763" bIns="190763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3C4B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Nucleus tracking illustration: number is used to represent the unique ID for each track of nucleus. At t=3, nucleus 2 divides into 2 new nuclei 3 and 4</a:t>
              </a:r>
              <a:endParaRPr lang="en-CA" sz="2800" dirty="0">
                <a:solidFill>
                  <a:srgbClr val="3C4B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001666D-BDD9-4397-81CC-CDE983806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344" y="22056916"/>
            <a:ext cx="6007940" cy="43491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6E4DA5-2119-4AE4-A394-77ED5CA39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0903" y="11852279"/>
            <a:ext cx="12170152" cy="31556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00D48-1552-4987-8F2A-748428727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3609" y="16121783"/>
            <a:ext cx="12407446" cy="3154069"/>
          </a:xfrm>
          <a:prstGeom prst="rect">
            <a:avLst/>
          </a:prstGeom>
        </p:spPr>
      </p:pic>
      <p:sp>
        <p:nvSpPr>
          <p:cNvPr id="31" name="Text Box 16">
            <a:extLst>
              <a:ext uri="{FF2B5EF4-FFF2-40B4-BE49-F238E27FC236}">
                <a16:creationId xmlns:a16="http://schemas.microsoft.com/office/drawing/2014/main" id="{3F0A30FF-4584-4979-8E08-71D9F3E42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4219" y="19565536"/>
            <a:ext cx="9903738" cy="698221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 lIns="190763" tIns="190763" rIns="190763" bIns="190763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3C4B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 of the proposed tracking method.</a:t>
            </a:r>
            <a:endParaRPr lang="en-CA" sz="2800" dirty="0">
              <a:solidFill>
                <a:srgbClr val="3C4B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EEB1B-E7E0-403C-8BDE-C6DA6A116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81114" y="15916266"/>
            <a:ext cx="9903739" cy="36335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E2AA90-F551-4EC0-8233-7D1FD2B35D8B}"/>
              </a:ext>
            </a:extLst>
          </p:cNvPr>
          <p:cNvSpPr txBox="1"/>
          <p:nvPr/>
        </p:nvSpPr>
        <p:spPr>
          <a:xfrm>
            <a:off x="815246" y="17291251"/>
            <a:ext cx="113971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time series dataset in CTC2020 consists of 3D time-lapse video sequences of fluorescent counterstained nuclei microscopy image of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C.elegans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developing embryo.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Voxel size (microns): 0.09 x 0.09 x 1.0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Time step (min): 1 (1.5)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 are  2  videos  in  the  training  set  and  2  videos in the challenge (testing) dataset.  The details of the data is summarized in the Table 1.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7C0775-4BB5-45AE-9603-5BF8BFAB97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398" y="23211343"/>
            <a:ext cx="11492807" cy="3506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877C0-E06E-4681-96D2-BA858C926D12}"/>
              </a:ext>
            </a:extLst>
          </p:cNvPr>
          <p:cNvSpPr txBox="1"/>
          <p:nvPr/>
        </p:nvSpPr>
        <p:spPr>
          <a:xfrm>
            <a:off x="37811817" y="7681451"/>
            <a:ext cx="118617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67331" eaLnBrk="0" hangingPunct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evaluated the method using the scheme proposed in the online version of the Cell Tracking Challenge.</a:t>
            </a:r>
            <a:b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67331" eaLnBrk="0" hangingPunct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evaluation metrics, detection accuracy (DET), segmentation accuracy (SEG), tracking accuracy (TRA), Cell Segmentation Benchmark (OP_CSB), and Cell Tracking Benchmark (OP_CTB) are used.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B1C2A7-42E4-4919-BC40-C1E9EAC9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0" y="463532"/>
            <a:ext cx="4319310" cy="431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3702</TotalTime>
  <Words>479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Ortiz</dc:creator>
  <cp:lastModifiedBy>Shailja, Shailja</cp:lastModifiedBy>
  <cp:revision>62</cp:revision>
  <dcterms:created xsi:type="dcterms:W3CDTF">2016-12-01T17:42:49Z</dcterms:created>
  <dcterms:modified xsi:type="dcterms:W3CDTF">2021-04-05T16:09:30Z</dcterms:modified>
</cp:coreProperties>
</file>