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521f07f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3c521f07f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c2dee5f61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23c2dee5f6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c2dee60dd_11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3c2dee60dd_1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2dee60dd_11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3c2dee60dd_1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c2dee60dd_11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3c2dee60dd_11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c521f07f4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c521f07f4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984250" y="4679800"/>
            <a:ext cx="11325300" cy="1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chemeClr val="lt1"/>
                </a:solidFill>
                <a:highlight>
                  <a:schemeClr val="dk1"/>
                </a:highlight>
              </a:rPr>
              <a:t>Архитектура и организация проектов в Go</a:t>
            </a:r>
            <a:endParaRPr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/>
              <a:t>Дополнение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587375" y="1524725"/>
            <a:ext cx="19204200" cy="4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Если мы еще не обсудили, то самое время поговорить о: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директории </a:t>
            </a:r>
            <a:r>
              <a:rPr b="0" i="1" lang="en-US" sz="4000"/>
              <a:t>internal</a:t>
            </a:r>
            <a:endParaRPr b="0" i="1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правиле “Accept interfaces, return structures”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циклических зависимостях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Dependency injection</a:t>
            </a:r>
            <a:endParaRPr b="0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7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7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/>
        </p:nvSpPr>
        <p:spPr>
          <a:xfrm>
            <a:off x="2571668" y="2358443"/>
            <a:ext cx="15834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501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●"/>
            </a:pPr>
            <a:r>
              <a:rPr b="1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Включите камеры</a:t>
            </a: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потому что так гораздо приятнее вести общение и мы сможем запомнить друг друга визуально</a:t>
            </a:r>
            <a:endParaRPr/>
          </a:p>
        </p:txBody>
      </p:sp>
      <p:sp>
        <p:nvSpPr>
          <p:cNvPr id="43" name="Google Shape;43;p8"/>
          <p:cNvSpPr txBox="1"/>
          <p:nvPr/>
        </p:nvSpPr>
        <p:spPr>
          <a:xfrm>
            <a:off x="2538744" y="4867957"/>
            <a:ext cx="1552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501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●"/>
            </a:pPr>
            <a:r>
              <a:rPr b="1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стесняйтесь задавать любые вопросы в чат</a:t>
            </a:r>
            <a:r>
              <a:rPr b="1" lang="en-US" sz="4300">
                <a:solidFill>
                  <a:srgbClr val="FFFFFF"/>
                </a:solidFill>
              </a:rPr>
              <a:t>,</a:t>
            </a: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я с радостью на них отвечу</a:t>
            </a:r>
            <a:endParaRPr/>
          </a:p>
        </p:txBody>
      </p:sp>
      <p:sp>
        <p:nvSpPr>
          <p:cNvPr id="44" name="Google Shape;44;p8"/>
          <p:cNvSpPr txBox="1"/>
          <p:nvPr/>
        </p:nvSpPr>
        <p:spPr>
          <a:xfrm>
            <a:off x="2426169" y="6798505"/>
            <a:ext cx="15979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-501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Char char="●"/>
            </a:pPr>
            <a:r>
              <a:rPr b="0" i="0" lang="en-US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Настраивайтесь на позитивный лад и будьте активными ✨</a:t>
            </a:r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-1" y="7704519"/>
            <a:ext cx="5632452" cy="360483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8"/>
          <p:cNvCxnSpPr/>
          <p:nvPr/>
        </p:nvCxnSpPr>
        <p:spPr>
          <a:xfrm flipH="1" rot="10800000">
            <a:off x="0" y="8586610"/>
            <a:ext cx="1365251" cy="268465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8"/>
          <p:cNvCxnSpPr/>
          <p:nvPr/>
        </p:nvCxnSpPr>
        <p:spPr>
          <a:xfrm rot="10800000">
            <a:off x="-1" y="2301874"/>
            <a:ext cx="1365252" cy="632460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8"/>
          <p:cNvCxnSpPr/>
          <p:nvPr/>
        </p:nvCxnSpPr>
        <p:spPr>
          <a:xfrm>
            <a:off x="69850" y="8855074"/>
            <a:ext cx="4572000" cy="1828802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8"/>
          <p:cNvCxnSpPr/>
          <p:nvPr/>
        </p:nvCxnSpPr>
        <p:spPr>
          <a:xfrm>
            <a:off x="1365250" y="8586610"/>
            <a:ext cx="228600" cy="92195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8"/>
          <p:cNvCxnSpPr/>
          <p:nvPr/>
        </p:nvCxnSpPr>
        <p:spPr>
          <a:xfrm flipH="1">
            <a:off x="69850" y="9845674"/>
            <a:ext cx="2286000" cy="146367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8"/>
          <p:cNvCxnSpPr/>
          <p:nvPr/>
        </p:nvCxnSpPr>
        <p:spPr>
          <a:xfrm flipH="1" rot="10800000">
            <a:off x="5632450" y="7912180"/>
            <a:ext cx="14471653" cy="3376232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8"/>
          <p:cNvCxnSpPr/>
          <p:nvPr/>
        </p:nvCxnSpPr>
        <p:spPr>
          <a:xfrm>
            <a:off x="15199736" y="9167370"/>
            <a:ext cx="5022901" cy="224400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10356850" y="9312274"/>
            <a:ext cx="3886201" cy="199707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8"/>
          <p:cNvCxnSpPr/>
          <p:nvPr/>
        </p:nvCxnSpPr>
        <p:spPr>
          <a:xfrm>
            <a:off x="12414250" y="10261760"/>
            <a:ext cx="6246533" cy="42211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8"/>
          <p:cNvCxnSpPr/>
          <p:nvPr/>
        </p:nvCxnSpPr>
        <p:spPr>
          <a:xfrm flipH="1" rot="10800000">
            <a:off x="18355980" y="2530474"/>
            <a:ext cx="1748118" cy="5791202"/>
          </a:xfrm>
          <a:prstGeom prst="straightConnector1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70;p1"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62" name="Google Shape;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/>
        </p:nvSpPr>
        <p:spPr>
          <a:xfrm>
            <a:off x="850450" y="2778749"/>
            <a:ext cx="18330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Рассмотрим популярные подходы к </a:t>
            </a:r>
            <a:r>
              <a:rPr lang="en-US" sz="4000">
                <a:solidFill>
                  <a:srgbClr val="FFFFFF"/>
                </a:solidFill>
              </a:rPr>
              <a:t>организации архитектуры проектов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Обсудим варианты структурирования проектов на Go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Узнаем, что такое циклические зависимости и как их решать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Разберем </a:t>
            </a:r>
            <a:r>
              <a:rPr lang="en-US" sz="4000">
                <a:solidFill>
                  <a:srgbClr val="FFFFFF"/>
                </a:solidFill>
              </a:rPr>
              <a:t>ваши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не ждет</a:t>
            </a:r>
            <a:endParaRPr/>
          </a:p>
        </p:txBody>
      </p:sp>
      <p:pic>
        <p:nvPicPr>
          <p:cNvPr descr="Google Shape;117;p5" id="69" name="Google Shape;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39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/>
        </p:nvSpPr>
        <p:spPr>
          <a:xfrm>
            <a:off x="887050" y="1240799"/>
            <a:ext cx="1833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Мы не будем обсуждать архитектуру систем (System design)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Мы не будем обсуждать микросервисы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Мы сконцентрируемся на standalone проектах, не на библиотеках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887038" y="4379724"/>
            <a:ext cx="1833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</a:rPr>
              <a:t>Что можно почитать об этом: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72" name="Google Shape;7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326" y="5373075"/>
            <a:ext cx="3863450" cy="50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4275" y="5373075"/>
            <a:ext cx="3375842" cy="50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/>
        </p:nvSpPr>
        <p:spPr>
          <a:xfrm>
            <a:off x="9595625" y="7476550"/>
            <a:ext cx="629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https://microservices.io/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Архитектура</a:t>
            </a:r>
            <a:endParaRPr/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87375" y="1524725"/>
            <a:ext cx="192042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Архитектура – набор договоренностей об организации кода.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Архитектура может быть простой (и плоской): https://github.com/appleboy/gorush</a:t>
            </a:r>
            <a:endParaRPr b="0" sz="4000"/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587375" y="3596875"/>
            <a:ext cx="19204200" cy="4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Риск </a:t>
            </a:r>
            <a:r>
              <a:rPr b="0" lang="en-US" sz="4000"/>
              <a:t>отсутствия</a:t>
            </a:r>
            <a:r>
              <a:rPr b="0" lang="en-US" sz="4000"/>
              <a:t> архитектурных конвенций – неподдерживаемый код: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хрупкий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сложно расширять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сложно тестировать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плохо читается</a:t>
            </a:r>
            <a:endParaRPr b="0" sz="4000"/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587375" y="8346450"/>
            <a:ext cx="19204200" cy="25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Pasta-theory: https://www.techtarget.com/searchsoftwarequality/tip/Fix-spaghetti-code-and-other-pasta-theory-antipatterns</a:t>
            </a:r>
            <a:endParaRPr b="0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Гексагональная архитектура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200" y="1287114"/>
            <a:ext cx="11398649" cy="87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Луковичная</a:t>
            </a:r>
            <a:r>
              <a:rPr lang="en-US"/>
              <a:t> архитектура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738" y="1028937"/>
            <a:ext cx="12767576" cy="92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А как же DDD? Clean architecture? …?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887050" y="1240799"/>
            <a:ext cx="183300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DDD описывает организацию моделей и сущностей приложения, т.е. дополняет подходы к организации архитектуры. </a:t>
            </a:r>
            <a:r>
              <a:rPr lang="en-US" sz="4000">
                <a:solidFill>
                  <a:srgbClr val="FFFFFF"/>
                </a:solidFill>
              </a:rPr>
              <a:t>Рассчитан</a:t>
            </a:r>
            <a:r>
              <a:rPr lang="en-US" sz="4000">
                <a:solidFill>
                  <a:srgbClr val="FFFFFF"/>
                </a:solidFill>
              </a:rPr>
              <a:t> на большие приложения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Clean architecture – onion architecture + SOLID + Component principles + ...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●"/>
            </a:pPr>
            <a:r>
              <a:rPr lang="en-US" sz="4000">
                <a:solidFill>
                  <a:srgbClr val="FFFFFF"/>
                </a:solidFill>
              </a:rPr>
              <a:t>Существующих теоретических подходов очень много, а их практических имплементаций еще больше  </a:t>
            </a:r>
            <a:endParaRPr sz="4000">
              <a:solidFill>
                <a:srgbClr val="FFFFFF"/>
              </a:solidFill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9525" y="6282549"/>
            <a:ext cx="3280587" cy="433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8062" y="6282549"/>
            <a:ext cx="3323981" cy="433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US"/>
              <a:t>Standard Go Project Layout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6075" y="2482075"/>
            <a:ext cx="11220450" cy="82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075" y="1872475"/>
            <a:ext cx="49911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1975" y="2005825"/>
            <a:ext cx="59245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150900" y="1872475"/>
            <a:ext cx="8412900" cy="6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“Это базовый макет организации проектов, разработанных на Golang”</a:t>
            </a:r>
            <a:endParaRPr b="0" i="1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“... данный макет будет явным перебором”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многие части стали де-факто стандартом</a:t>
            </a:r>
            <a:endParaRPr b="0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