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11303000" cx="20104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50bcb27d2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550bcb27d2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7ba30c20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a7ba30c20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7ba30c205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a7ba30c205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7ba30c205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a7ba30c205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59817e7ef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559817e7ef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59817e7ef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559817e7ef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https://www.baeldung.com/cs/concurrency-vs-parallelism</a:t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50bcb27d2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550bcb27d2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59817e7e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559817e7e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59817e7ef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559817e7ef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59817e7ef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559817e7ef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59817e7ef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559817e7ef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59817e7ef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559817e7ef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" showMasterSp="0" type="tx">
  <p:cSld name="TITLE_AND_BODY">
    <p:bg>
      <p:bgPr>
        <a:solidFill>
          <a:srgbClr val="00B0F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52727" y="510844"/>
            <a:ext cx="18998644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015614" y="6333235"/>
            <a:ext cx="14072871" cy="2827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10353610" y="2601150"/>
            <a:ext cx="8745285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" y="-1"/>
            <a:ext cx="20104101" cy="113085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5205" y="2637366"/>
            <a:ext cx="18093690" cy="7459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yandex/yandex-tank" TargetMode="External"/><Relationship Id="rId4" Type="http://schemas.openxmlformats.org/officeDocument/2006/relationships/hyperlink" Target="https://github.com/yandex/pandora" TargetMode="External"/><Relationship Id="rId5" Type="http://schemas.openxmlformats.org/officeDocument/2006/relationships/hyperlink" Target="https://github.com/gatling/gatl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o.dev/doc/articles/race_detecto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uber-go/goleak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48;ge6e8aa7363_0_23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9"/>
            <a:ext cx="20104094" cy="113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984250" y="1049725"/>
            <a:ext cx="88137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/>
          </a:p>
        </p:txBody>
      </p:sp>
      <p:pic>
        <p:nvPicPr>
          <p:cNvPr descr="Google Shape;51;ge6e8aa7363_0_23"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84924" y="9990900"/>
            <a:ext cx="4252477" cy="5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719850" y="4679800"/>
            <a:ext cx="142683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0" lang="en-US" sz="6600">
                <a:solidFill>
                  <a:schemeClr val="lt1"/>
                </a:solidFill>
                <a:highlight>
                  <a:schemeClr val="dk1"/>
                </a:highlight>
              </a:rPr>
              <a:t>Работа с горутинами</a:t>
            </a:r>
            <a:endParaRPr b="0" sz="6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Load-генератор</a:t>
            </a:r>
            <a:endParaRPr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587375" y="1524725"/>
            <a:ext cx="19204200" cy="78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Напишем небольшой load-генератор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Инструменты для нагрузочного тестирования: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b="0" lang="en-US" sz="4000"/>
              <a:t>Yandextank (</a:t>
            </a:r>
            <a:r>
              <a:rPr b="0" lang="en-US" sz="4000" u="sng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https://github.com/yandex/yandex-tank</a:t>
            </a:r>
            <a:r>
              <a:rPr b="0" lang="en-US" sz="4000"/>
              <a:t>) + Pandora (</a:t>
            </a:r>
            <a:r>
              <a:rPr b="0" lang="en-US" sz="4000" u="sng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https://github.com/yandex/pandora</a:t>
            </a:r>
            <a:r>
              <a:rPr b="0" lang="en-US" sz="4000"/>
              <a:t>)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b="0" lang="en-US" sz="4000"/>
              <a:t>gatling: </a:t>
            </a:r>
            <a:r>
              <a:rPr b="0" lang="en-US" sz="4000" u="sng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https://github.com/gatling/gatling</a:t>
            </a:r>
            <a:endParaRPr b="0" sz="4000">
              <a:solidFill>
                <a:srgbClr val="92D05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Context</a:t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9135550" y="2392463"/>
            <a:ext cx="18330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chemeClr val="lt1"/>
                </a:solidFill>
              </a:rPr>
              <a:t>Context</a:t>
            </a:r>
            <a:endParaRPr b="0" sz="4000">
              <a:solidFill>
                <a:schemeClr val="lt1"/>
              </a:solidFill>
            </a:endParaRPr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2559550" y="3842075"/>
            <a:ext cx="65760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chemeClr val="lt1"/>
                </a:solidFill>
              </a:rPr>
              <a:t>Распространение сигналов</a:t>
            </a:r>
            <a:endParaRPr b="0" sz="4000">
              <a:solidFill>
                <a:schemeClr val="lt1"/>
              </a:solidFill>
            </a:endParaRPr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13338850" y="3842075"/>
            <a:ext cx="31662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chemeClr val="lt1"/>
                </a:solidFill>
              </a:rPr>
              <a:t>Bag of values</a:t>
            </a:r>
            <a:endParaRPr b="0" sz="4000">
              <a:solidFill>
                <a:schemeClr val="lt1"/>
              </a:solidFill>
            </a:endParaRPr>
          </a:p>
        </p:txBody>
      </p:sp>
      <p:cxnSp>
        <p:nvCxnSpPr>
          <p:cNvPr id="108" name="Google Shape;108;p17"/>
          <p:cNvCxnSpPr>
            <a:stCxn id="105" idx="2"/>
            <a:endCxn id="106" idx="0"/>
          </p:cNvCxnSpPr>
          <p:nvPr/>
        </p:nvCxnSpPr>
        <p:spPr>
          <a:xfrm flipH="1">
            <a:off x="5847550" y="3082163"/>
            <a:ext cx="4204500" cy="759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105" idx="2"/>
            <a:endCxn id="107" idx="0"/>
          </p:cNvCxnSpPr>
          <p:nvPr/>
        </p:nvCxnSpPr>
        <p:spPr>
          <a:xfrm>
            <a:off x="10052050" y="3082163"/>
            <a:ext cx="4869900" cy="759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Context. Распространение сигналов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000" y="1936750"/>
            <a:ext cx="7048500" cy="7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8600" y="1936750"/>
            <a:ext cx="7048500" cy="742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8"/>
          <p:cNvCxnSpPr/>
          <p:nvPr/>
        </p:nvCxnSpPr>
        <p:spPr>
          <a:xfrm flipH="1" rot="10800000">
            <a:off x="9097250" y="5677875"/>
            <a:ext cx="1889100" cy="31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" name="Google Shape;118;p18"/>
          <p:cNvSpPr txBox="1"/>
          <p:nvPr/>
        </p:nvSpPr>
        <p:spPr>
          <a:xfrm>
            <a:off x="8728250" y="4949700"/>
            <a:ext cx="27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Отмена Ctx 2.2 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Context. Bag of value</a:t>
            </a:r>
            <a:endParaRPr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587375" y="1524725"/>
            <a:ext cx="19204200" cy="6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В контекст можно поместить любой объект. Извлечь этот объект можно по ключу. Этот объект доступен всем дочерним контекстам.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При этом: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объекты и ключи не типизированы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создается множество неявных зависимостей</a:t>
            </a:r>
            <a:endParaRPr b="0" sz="40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Context стоит использовать как последнее средство передачи объектов.</a:t>
            </a:r>
            <a:endParaRPr b="0"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Race-детектор</a:t>
            </a:r>
            <a:endParaRPr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587375" y="1524725"/>
            <a:ext cx="19204200" cy="9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В Go есть утилита для детектирования data-race’ов. Для ее активации добавьте флаг </a:t>
            </a:r>
            <a:r>
              <a:rPr b="0" i="1" lang="en-US" sz="4000"/>
              <a:t>-race</a:t>
            </a:r>
            <a:r>
              <a:rPr b="0" lang="en-US" sz="4000"/>
              <a:t> к командам: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i="1" lang="en-US" sz="4000"/>
              <a:t>go test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i="1" lang="en-US" sz="4000"/>
              <a:t>go run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i="1" lang="en-US" sz="4000"/>
              <a:t>go build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i="1" lang="en-US" sz="4000"/>
              <a:t>go install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 </a:t>
            </a:r>
            <a:endParaRPr b="0" sz="4000">
              <a:solidFill>
                <a:srgbClr val="92D05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chemeClr val="lt1"/>
                </a:solidFill>
              </a:rPr>
              <a:t>Подключение race-детектора приводит к снижению быстродействия приложения, отключайте его в production-окружении</a:t>
            </a:r>
            <a:endParaRPr b="0"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u="sng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https://go.dev/doc/articles/race_detector</a:t>
            </a:r>
            <a:endParaRPr b="0" sz="400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Утечки горутин</a:t>
            </a:r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570850" y="1491675"/>
            <a:ext cx="19204200" cy="9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Утечки горутин удобнее всего детектировать при помощи утилиты </a:t>
            </a:r>
            <a:r>
              <a:rPr b="0" i="1" lang="en-US" sz="4000"/>
              <a:t>perf</a:t>
            </a:r>
            <a:r>
              <a:rPr b="0" lang="en-US" sz="4000"/>
              <a:t>, но ее мы не будем разбирать сегодня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Одно из удобных решений для детектирования утечек: </a:t>
            </a:r>
            <a:r>
              <a:rPr b="0" lang="en-US" sz="4000" u="sng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https://github.com/uber-go/goleak</a:t>
            </a:r>
            <a:endParaRPr b="0" sz="400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5750357" y="4145993"/>
            <a:ext cx="10241068" cy="1154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Вопросы</a:t>
            </a:r>
            <a:r>
              <a:rPr b="0" lang="en-US" sz="7400"/>
              <a:t>?</a:t>
            </a:r>
            <a:endParaRPr/>
          </a:p>
        </p:txBody>
      </p:sp>
      <p:cxnSp>
        <p:nvCxnSpPr>
          <p:cNvPr id="142" name="Google Shape;142;p22"/>
          <p:cNvCxnSpPr/>
          <p:nvPr/>
        </p:nvCxnSpPr>
        <p:spPr>
          <a:xfrm rot="10800000">
            <a:off x="1416375" y="6586283"/>
            <a:ext cx="9454200" cy="4722273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2"/>
          <p:cNvCxnSpPr/>
          <p:nvPr/>
        </p:nvCxnSpPr>
        <p:spPr>
          <a:xfrm flipH="1">
            <a:off x="15375559" y="1782002"/>
            <a:ext cx="4728541" cy="9526554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22"/>
          <p:cNvCxnSpPr/>
          <p:nvPr/>
        </p:nvCxnSpPr>
        <p:spPr>
          <a:xfrm flipH="1" rot="10800000">
            <a:off x="1294087" y="0"/>
            <a:ext cx="3031920" cy="6108376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99;p10"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type="title"/>
          </p:nvPr>
        </p:nvSpPr>
        <p:spPr>
          <a:xfrm>
            <a:off x="5750332" y="1705768"/>
            <a:ext cx="10241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699218" y="168275"/>
            <a:ext cx="16632529" cy="76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Что нас сегодня ждет</a:t>
            </a:r>
            <a:endParaRPr/>
          </a:p>
        </p:txBody>
      </p:sp>
      <p:pic>
        <p:nvPicPr>
          <p:cNvPr descr="Google Shape;117;p5"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850450" y="2778749"/>
            <a:ext cx="18330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lang="en-US" sz="4000">
                <a:solidFill>
                  <a:srgbClr val="FFFFFF"/>
                </a:solidFill>
              </a:rPr>
              <a:t>Обсудим,чем конкурентность отличается от параллелизма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lang="en-US" sz="4000">
                <a:solidFill>
                  <a:srgbClr val="FFFFFF"/>
                </a:solidFill>
              </a:rPr>
              <a:t>Поговорим про каналы, контекст, graceful shutdown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lang="en-US" sz="4000">
                <a:solidFill>
                  <a:srgbClr val="FFFFFF"/>
                </a:solidFill>
              </a:rPr>
              <a:t>Напишем простой генератор нагрузки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Научимся детектировать race conditions и предотвращать deadlock’и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Конкурентность vs параллелизм</a:t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587375" y="1524725"/>
            <a:ext cx="192042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Параллелизм = одновременное выполнение нескольких операций. Требует нескольких CPU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Конкурентность</a:t>
            </a:r>
            <a:r>
              <a:rPr b="0" lang="en-US" sz="4000"/>
              <a:t> = возможность выполнения нескольких операций в один и тот же временной интервал</a:t>
            </a:r>
            <a:endParaRPr b="0" sz="4000"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350" y="5209025"/>
            <a:ext cx="13227400" cy="59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Конкурентность в Go</a:t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587375" y="1524725"/>
            <a:ext cx="19204200" cy="4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Планированием запуска Go-рутин на тредах ОС занимается runtime. Программист может опосредованно влиять на работу планировщика: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b="0" lang="en-US" sz="4000"/>
              <a:t>GOMAXPROCS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b="0" lang="en-US" sz="4000"/>
              <a:t>Gosched()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b="0" lang="en-US" sz="4000"/>
              <a:t>LockOSThread()</a:t>
            </a:r>
            <a:endParaRPr b="0" sz="4000"/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587375" y="6312475"/>
            <a:ext cx="19204200" cy="18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Основной механизм реализующий конкурентность - каналы: с помощью них go-рутины обмениваются сообщениями.</a:t>
            </a:r>
            <a:endParaRPr b="0" sz="4000"/>
          </a:p>
        </p:txBody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587375" y="8559800"/>
            <a:ext cx="19204200" cy="18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Хороший цикл статей про планировщик: https://www.ardanlabs.com/blog/2018/08/scheduling-in-go-part1.html</a:t>
            </a:r>
            <a:endParaRPr b="0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Каналы</a:t>
            </a:r>
            <a:endParaRPr/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587375" y="1524725"/>
            <a:ext cx="19204200" cy="78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Какие из этих операций приведут к панике: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Чтение из закрытого канала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Запись в закрытый канал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Закрытие закрытого канала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Чтение из nil-канала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Запись в nil-канал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Закрытие nil-канала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Каналы</a:t>
            </a:r>
            <a:endParaRPr/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587375" y="1524725"/>
            <a:ext cx="19204200" cy="78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Какие из этих операций приведут к панике: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Чтение из закрытого канала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Запись в закрытый канал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Закрытие закрытого канала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Чтение из nil-канала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Запись в nil-канал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b="0" lang="en-US" sz="4000"/>
              <a:t>Закрытие nil-канала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/>
          </a:p>
        </p:txBody>
      </p:sp>
      <p:sp>
        <p:nvSpPr>
          <p:cNvPr id="72" name="Google Shape;72;p12"/>
          <p:cNvSpPr/>
          <p:nvPr/>
        </p:nvSpPr>
        <p:spPr>
          <a:xfrm>
            <a:off x="8526850" y="3271925"/>
            <a:ext cx="1586400" cy="79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8526850" y="4217525"/>
            <a:ext cx="1586400" cy="79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2"/>
          <p:cNvSpPr/>
          <p:nvPr/>
        </p:nvSpPr>
        <p:spPr>
          <a:xfrm>
            <a:off x="8526850" y="6931275"/>
            <a:ext cx="1586400" cy="793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587375" y="8807725"/>
            <a:ext cx="19204200" cy="18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Именно поэтому важно, чтобы только одна горутина управляла каналом (могла его закрыть).</a:t>
            </a:r>
            <a:endParaRPr b="0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Буферизованные к</a:t>
            </a:r>
            <a:r>
              <a:rPr lang="en-US"/>
              <a:t>аналы</a:t>
            </a:r>
            <a:endParaRPr/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587375" y="1524725"/>
            <a:ext cx="19204200" cy="3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Обычные каналы = синхронное взаимодействие между горутинами.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Буферизованные каналы = асинхронное взаимодействие.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Как выбрать размер буферизованного канала?</a:t>
            </a:r>
            <a:endParaRPr b="0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Буферизованные каналы</a:t>
            </a:r>
            <a:endParaRPr/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587375" y="1524725"/>
            <a:ext cx="19204200" cy="83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Обычные каналы = синхронное взаимодействие между горутинами.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Буферизованные каналы = асинхронное взаимодействие.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Как выбрать размер буферизованного канала?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В общем случае лучше начать с размера 1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Если буферизованный канал используется для передачи данных набору горутин, то его длина может равняться количеству этих горутин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Функциональность приложения не должна зависеть от размера буферизованного канала</a:t>
            </a:r>
            <a:endParaRPr b="0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Контекст и graceful shutdown</a:t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413" y="2565075"/>
            <a:ext cx="12935276" cy="74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