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11303000" cx="201041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2006d72dd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252006d72dd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2006d72dd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252006d72dd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36e70c2e1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a36e70c2e1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a36e70c2e1_0_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2a36e70c2e1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0" showMasterSp="0" type="tx">
  <p:cSld name="TITLE_AND_BODY">
    <p:bg>
      <p:bgPr>
        <a:solidFill>
          <a:srgbClr val="00B0F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552727" y="510844"/>
            <a:ext cx="18998644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  <a:defRPr b="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015614" y="6333235"/>
            <a:ext cx="14072871" cy="2827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1448315" y="3746348"/>
            <a:ext cx="17207469" cy="3156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1005205" y="2601149"/>
            <a:ext cx="8745285" cy="74641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10353610" y="2601150"/>
            <a:ext cx="8745285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" y="-1"/>
            <a:ext cx="20104101" cy="1130855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1735784" y="510844"/>
            <a:ext cx="16632529" cy="2266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  <a:defRPr b="1" i="0" sz="4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1005205" y="2637366"/>
            <a:ext cx="18093690" cy="74594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18854470" y="10517695"/>
            <a:ext cx="244427" cy="2416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golang-migrate/migrate" TargetMode="External"/><Relationship Id="rId4" Type="http://schemas.openxmlformats.org/officeDocument/2006/relationships/hyperlink" Target="https://github.com/rubenv/sql-migrate" TargetMode="External"/><Relationship Id="rId5" Type="http://schemas.openxmlformats.org/officeDocument/2006/relationships/hyperlink" Target="https://github.com/pressly/goose" TargetMode="External"/><Relationship Id="rId6" Type="http://schemas.openxmlformats.org/officeDocument/2006/relationships/hyperlink" Target="https://awesome-go.com/database-schema-migration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tenor.com/view/integration-test-fail-doors-gif-11069607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oogle Shape;48;ge6e8aa7363_0_23" id="34" name="Google Shape;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779"/>
            <a:ext cx="20104094" cy="1130856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984250" y="1049725"/>
            <a:ext cx="88137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508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lang="en-US" sz="6600">
                <a:latin typeface="Arial"/>
                <a:ea typeface="Arial"/>
                <a:cs typeface="Arial"/>
                <a:sym typeface="Arial"/>
              </a:rPr>
              <a:t>Яндекс.Практикум</a:t>
            </a:r>
            <a:endParaRPr/>
          </a:p>
        </p:txBody>
      </p:sp>
      <p:pic>
        <p:nvPicPr>
          <p:cNvPr descr="Google Shape;51;ge6e8aa7363_0_23"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84924" y="9990900"/>
            <a:ext cx="4252477" cy="5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19850" y="4679800"/>
            <a:ext cx="14268300" cy="3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Миграции в PostgreSQL +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marR="50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Arial"/>
              <a:buNone/>
            </a:pPr>
            <a:r>
              <a:rPr b="0" lang="en-US" sz="6600">
                <a:solidFill>
                  <a:schemeClr val="lt1"/>
                </a:solidFill>
                <a:highlight>
                  <a:schemeClr val="dk1"/>
                </a:highlight>
              </a:rPr>
              <a:t>интеграционное тестирование с БД</a:t>
            </a:r>
            <a:endParaRPr b="0" sz="66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1699218" y="168275"/>
            <a:ext cx="16632529" cy="7617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Что нас сегодня ждет</a:t>
            </a:r>
            <a:endParaRPr/>
          </a:p>
        </p:txBody>
      </p:sp>
      <p:pic>
        <p:nvPicPr>
          <p:cNvPr descr="Google Shape;117;p5" id="43" name="Google Shape;4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 txBox="1"/>
          <p:nvPr/>
        </p:nvSpPr>
        <p:spPr>
          <a:xfrm>
            <a:off x="850450" y="2778749"/>
            <a:ext cx="1833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Обсудим миграции схем БД</a:t>
            </a:r>
            <a:endParaRPr sz="4000">
              <a:solidFill>
                <a:srgbClr val="FFFFFF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lang="en-US" sz="4000">
                <a:solidFill>
                  <a:srgbClr val="FFFFFF"/>
                </a:solidFill>
              </a:rPr>
              <a:t>Поговорим про интеграционное тестирование слоя взаимодействия с данными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Char char="●"/>
            </a:pP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Разберем </a:t>
            </a:r>
            <a:r>
              <a:rPr lang="en-US" sz="4000">
                <a:solidFill>
                  <a:srgbClr val="FFFFFF"/>
                </a:solidFill>
              </a:rPr>
              <a:t>ваши </a:t>
            </a:r>
            <a:r>
              <a:rPr b="0" i="0" lang="en-US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вопросы</a:t>
            </a:r>
            <a:endParaRPr b="0" i="0" sz="4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Миграции схемы БД</a:t>
            </a:r>
            <a:endParaRPr/>
          </a:p>
        </p:txBody>
      </p:sp>
      <p:sp>
        <p:nvSpPr>
          <p:cNvPr id="50" name="Google Shape;50;p9"/>
          <p:cNvSpPr txBox="1"/>
          <p:nvPr>
            <p:ph type="title"/>
          </p:nvPr>
        </p:nvSpPr>
        <p:spPr>
          <a:xfrm>
            <a:off x="587375" y="1524725"/>
            <a:ext cx="19204200" cy="19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Схема БД – содержание + структура + ограничения целостности БД.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Схема может меняться вместе с системой, которая ее использует.</a:t>
            </a:r>
            <a:endParaRPr b="0" sz="4000"/>
          </a:p>
        </p:txBody>
      </p:sp>
      <p:sp>
        <p:nvSpPr>
          <p:cNvPr id="51" name="Google Shape;51;p9"/>
          <p:cNvSpPr txBox="1"/>
          <p:nvPr>
            <p:ph type="title"/>
          </p:nvPr>
        </p:nvSpPr>
        <p:spPr>
          <a:xfrm>
            <a:off x="587375" y="3943900"/>
            <a:ext cx="19204200" cy="29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Миграции схемы БД – механизм, позволяющий: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автоматизировать изменения схемы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сделать их инкрементальными</a:t>
            </a:r>
            <a:endParaRPr b="0" sz="4000"/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587375" y="7549975"/>
            <a:ext cx="19204200" cy="28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Миграции позволяют: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тестировать изменения схемы + ассоциировать их с изменениями кода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автоматизировать upgrade и downgrade системы</a:t>
            </a:r>
            <a:endParaRPr b="0"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Инструменты миграций</a:t>
            </a:r>
            <a:endParaRPr/>
          </a:p>
        </p:txBody>
      </p:sp>
      <p:sp>
        <p:nvSpPr>
          <p:cNvPr id="58" name="Google Shape;58;p10"/>
          <p:cNvSpPr txBox="1"/>
          <p:nvPr>
            <p:ph type="title"/>
          </p:nvPr>
        </p:nvSpPr>
        <p:spPr>
          <a:xfrm>
            <a:off x="587375" y="1524725"/>
            <a:ext cx="19204200" cy="57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Мы будем использовать </a:t>
            </a:r>
            <a:r>
              <a:rPr b="0" lang="en-US" sz="40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https://github.com/golang-migrate/migrate</a:t>
            </a:r>
            <a:endParaRPr b="0" sz="4000">
              <a:solidFill>
                <a:srgbClr val="92D05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Другие инструменты: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Char char="●"/>
            </a:pPr>
            <a:r>
              <a:rPr b="0" lang="en-US" sz="4000" u="sng">
                <a:solidFill>
                  <a:srgbClr val="92D05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https://github.com/rubenv/sql-migrate</a:t>
            </a:r>
            <a:endParaRPr b="0" sz="4000">
              <a:solidFill>
                <a:srgbClr val="92D050"/>
              </a:solidFill>
            </a:endParaRPr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4000"/>
              <a:buChar char="●"/>
            </a:pPr>
            <a:r>
              <a:rPr b="0" lang="en-US" sz="4000" u="sng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https://github.com/pressly/goose</a:t>
            </a:r>
            <a:endParaRPr b="0" sz="4000">
              <a:solidFill>
                <a:srgbClr val="92D050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/>
              <a:t>См. прочие опции здесь: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000" u="sng">
                <a:solidFill>
                  <a:srgbClr val="92D050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https://awesome-go.com/database-schema-migration/</a:t>
            </a:r>
            <a:endParaRPr b="0" sz="4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Интеграционные тесты</a:t>
            </a:r>
            <a:endParaRPr/>
          </a:p>
        </p:txBody>
      </p:sp>
      <p:sp>
        <p:nvSpPr>
          <p:cNvPr id="64" name="Google Shape;64;p11"/>
          <p:cNvSpPr txBox="1"/>
          <p:nvPr>
            <p:ph type="title"/>
          </p:nvPr>
        </p:nvSpPr>
        <p:spPr>
          <a:xfrm>
            <a:off x="570850" y="1607350"/>
            <a:ext cx="19204200" cy="27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Интеграционное тестирование - тестирование сразу группы модулей. Зачастую интеграционные тесты могут иметь внешние зависимости (например, требовать подключения к БД).</a:t>
            </a:r>
            <a:endParaRPr b="0" sz="4000"/>
          </a:p>
        </p:txBody>
      </p:sp>
      <p:sp>
        <p:nvSpPr>
          <p:cNvPr id="65" name="Google Shape;65;p11"/>
          <p:cNvSpPr txBox="1"/>
          <p:nvPr>
            <p:ph type="title"/>
          </p:nvPr>
        </p:nvSpPr>
        <p:spPr>
          <a:xfrm>
            <a:off x="570850" y="5056425"/>
            <a:ext cx="192042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Юнит-тестов не всегда может быть достаточно: </a:t>
            </a:r>
            <a:r>
              <a:rPr b="0" lang="en-US" sz="4000" u="sng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https://tenor.com/view/integration-test-fail-doors-gif-11069607</a:t>
            </a:r>
            <a:endParaRPr b="0" sz="4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>
            <a:off x="5750357" y="4145993"/>
            <a:ext cx="10241068" cy="11541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Вопросы</a:t>
            </a:r>
            <a:r>
              <a:rPr b="0" lang="en-US" sz="7400"/>
              <a:t>?</a:t>
            </a:r>
            <a:endParaRPr/>
          </a:p>
        </p:txBody>
      </p:sp>
      <p:cxnSp>
        <p:nvCxnSpPr>
          <p:cNvPr id="71" name="Google Shape;71;p12"/>
          <p:cNvCxnSpPr/>
          <p:nvPr/>
        </p:nvCxnSpPr>
        <p:spPr>
          <a:xfrm rot="10800000">
            <a:off x="1416375" y="6586283"/>
            <a:ext cx="9454200" cy="4722273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" name="Google Shape;72;p12"/>
          <p:cNvCxnSpPr/>
          <p:nvPr/>
        </p:nvCxnSpPr>
        <p:spPr>
          <a:xfrm flipH="1">
            <a:off x="15375559" y="1782002"/>
            <a:ext cx="4728541" cy="9526554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" name="Google Shape;73;p12"/>
          <p:cNvCxnSpPr/>
          <p:nvPr/>
        </p:nvCxnSpPr>
        <p:spPr>
          <a:xfrm flipH="1" rot="10800000">
            <a:off x="1294087" y="0"/>
            <a:ext cx="3031920" cy="6108376"/>
          </a:xfrm>
          <a:prstGeom prst="straightConnector1">
            <a:avLst/>
          </a:prstGeom>
          <a:noFill/>
          <a:ln cap="flat" cmpd="sng" w="93700">
            <a:solidFill>
              <a:srgbClr val="F4F4F4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Google Shape;199;p10" id="74" name="Google Shape;7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999" y="10349100"/>
            <a:ext cx="3007540" cy="4221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2"/>
          <p:cNvSpPr txBox="1"/>
          <p:nvPr>
            <p:ph type="title"/>
          </p:nvPr>
        </p:nvSpPr>
        <p:spPr>
          <a:xfrm>
            <a:off x="5750332" y="1705768"/>
            <a:ext cx="10241100" cy="11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400"/>
              <a:buFont typeface="Arial"/>
              <a:buNone/>
            </a:pPr>
            <a:r>
              <a:rPr b="0" lang="en-US" sz="7400">
                <a:latin typeface="Arial"/>
                <a:ea typeface="Arial"/>
                <a:cs typeface="Arial"/>
                <a:sym typeface="Arial"/>
              </a:rPr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etcd</a:t>
            </a:r>
            <a:endParaRPr/>
          </a:p>
        </p:txBody>
      </p:sp>
      <p:sp>
        <p:nvSpPr>
          <p:cNvPr id="81" name="Google Shape;81;p13"/>
          <p:cNvSpPr txBox="1"/>
          <p:nvPr>
            <p:ph type="title"/>
          </p:nvPr>
        </p:nvSpPr>
        <p:spPr>
          <a:xfrm>
            <a:off x="570850" y="1607350"/>
            <a:ext cx="19204200" cy="19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etcd – распределенное KV-хранилище, использующее алгоритм Raft для достижения согласованности данных.</a:t>
            </a:r>
            <a:endParaRPr b="0"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570850" y="3970550"/>
            <a:ext cx="19204200" cy="372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Raft – алгоритм для решения задачи консенсуса.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Описывает: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процедуру выбора лидера</a:t>
            </a:r>
            <a:endParaRPr b="0" sz="4000"/>
          </a:p>
          <a:p>
            <a:pPr indent="-482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b="0" lang="en-US" sz="4000"/>
              <a:t>репликацию</a:t>
            </a:r>
            <a:endParaRPr b="0" sz="4000"/>
          </a:p>
        </p:txBody>
      </p:sp>
      <p:sp>
        <p:nvSpPr>
          <p:cNvPr id="83" name="Google Shape;83;p13"/>
          <p:cNvSpPr txBox="1"/>
          <p:nvPr>
            <p:ph type="title"/>
          </p:nvPr>
        </p:nvSpPr>
        <p:spPr>
          <a:xfrm>
            <a:off x="570850" y="8014425"/>
            <a:ext cx="19204200" cy="9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Хороший обзор Raft: http://thesecretlivesofdata.com/raft/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/>
          <p:nvPr>
            <p:ph type="title"/>
          </p:nvPr>
        </p:nvSpPr>
        <p:spPr>
          <a:xfrm>
            <a:off x="1699218" y="168275"/>
            <a:ext cx="16632600" cy="7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lang="en-US"/>
              <a:t>etcd и CAP</a:t>
            </a:r>
            <a:endParaRPr/>
          </a:p>
        </p:txBody>
      </p:sp>
      <p:sp>
        <p:nvSpPr>
          <p:cNvPr id="89" name="Google Shape;89;p14"/>
          <p:cNvSpPr txBox="1"/>
          <p:nvPr>
            <p:ph type="title"/>
          </p:nvPr>
        </p:nvSpPr>
        <p:spPr>
          <a:xfrm>
            <a:off x="570850" y="1607350"/>
            <a:ext cx="19204200" cy="86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etcd по умолчанию не дает гарантии линеаризуемости: узел отдает свое </a:t>
            </a:r>
            <a:r>
              <a:rPr b="0" lang="en-US" sz="4000"/>
              <a:t>кэшированное</a:t>
            </a:r>
            <a:r>
              <a:rPr b="0" lang="en-US" sz="4000"/>
              <a:t> состояние, которое может не совпадать с состоянием большинства. С этой точки зрения etcd может рассматриваться как AP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С другой стороны, можно запретить узлам сообщать состояние, если оно еще не согласовано. Это увеличит latency и сделает систему CP.</a:t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t/>
            </a:r>
            <a:endParaRPr b="0" sz="40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900"/>
              <a:buFont typeface="Arial"/>
              <a:buNone/>
            </a:pPr>
            <a:r>
              <a:rPr b="0" lang="en-US" sz="4000"/>
              <a:t>Более подробный разбор гарантий: https://aphyr.com/posts/316-jepsen-etcd-and-consul</a:t>
            </a:r>
            <a:endParaRPr b="0"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