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11303000" cx="201041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1ee93fce5_0_8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2a1ee93fce5_0_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1ee93fce5_0_9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2a1ee93fce5_0_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1ee93fce5_0_1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2a1ee93fce5_0_1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a1ee93fce5_0_1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2a1ee93fce5_0_1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1ee93fce5_0_1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2a1ee93fce5_0_1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a1ee93fce5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g2a1ee93fce5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1ee93fce5_0_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2a1ee93fce5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1ee93fce5_0_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2a1ee93fce5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1ee93fce5_0_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2a1ee93fce5_0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1ee93fce5_0_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2a1ee93fce5_0_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1ee93fce5_0_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2a1ee93fce5_0_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0" showMasterSp="0" type="tx">
  <p:cSld name="TITLE_AND_BODY">
    <p:bg>
      <p:bgPr>
        <a:solidFill>
          <a:srgbClr val="00B0F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1735784" y="510844"/>
            <a:ext cx="16632529" cy="2266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body"/>
          </p:nvPr>
        </p:nvSpPr>
        <p:spPr>
          <a:xfrm>
            <a:off x="1448315" y="3746348"/>
            <a:ext cx="17207469" cy="3156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18854470" y="10517695"/>
            <a:ext cx="244427" cy="241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552727" y="510844"/>
            <a:ext cx="18998644" cy="2266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Arial"/>
              <a:buNone/>
              <a:defRPr b="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015614" y="6333235"/>
            <a:ext cx="14072871" cy="28273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18854470" y="10517695"/>
            <a:ext cx="244427" cy="241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1735784" y="510844"/>
            <a:ext cx="16632529" cy="2266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18854470" y="10517695"/>
            <a:ext cx="244427" cy="241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1735784" y="510844"/>
            <a:ext cx="16632529" cy="2266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1448315" y="3746348"/>
            <a:ext cx="17207469" cy="3156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8854470" y="10517695"/>
            <a:ext cx="244427" cy="241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735784" y="510844"/>
            <a:ext cx="16632529" cy="2266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1005205" y="2601149"/>
            <a:ext cx="8745285" cy="74641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10353610" y="2601150"/>
            <a:ext cx="8745285" cy="7464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18854470" y="10517695"/>
            <a:ext cx="244427" cy="241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" y="-1"/>
            <a:ext cx="20104101" cy="1130855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735784" y="510844"/>
            <a:ext cx="16632529" cy="2266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005205" y="2637366"/>
            <a:ext cx="18093690" cy="74594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18854470" y="10517695"/>
            <a:ext cx="244427" cy="241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1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48;ge6e8aa7363_0_23" id="34" name="Google Shape;3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79"/>
            <a:ext cx="20104094" cy="1130856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984250" y="1049725"/>
            <a:ext cx="8813700" cy="10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12700" lvl="0" marL="0" marR="508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Arial"/>
              <a:buNone/>
            </a:pPr>
            <a:r>
              <a:rPr lang="en-US" sz="6600">
                <a:latin typeface="Arial"/>
                <a:ea typeface="Arial"/>
                <a:cs typeface="Arial"/>
                <a:sym typeface="Arial"/>
              </a:rPr>
              <a:t>Яндекс.Практикум</a:t>
            </a:r>
            <a:endParaRPr/>
          </a:p>
        </p:txBody>
      </p:sp>
      <p:pic>
        <p:nvPicPr>
          <p:cNvPr descr="Google Shape;51;ge6e8aa7363_0_23" id="36" name="Google Shape;3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84924" y="9990900"/>
            <a:ext cx="4252477" cy="596851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7"/>
          <p:cNvSpPr txBox="1"/>
          <p:nvPr>
            <p:ph type="title"/>
          </p:nvPr>
        </p:nvSpPr>
        <p:spPr>
          <a:xfrm>
            <a:off x="719850" y="4679800"/>
            <a:ext cx="14268300" cy="13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50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Arial"/>
              <a:buNone/>
            </a:pPr>
            <a:r>
              <a:rPr b="0" lang="en-US" sz="6600">
                <a:solidFill>
                  <a:schemeClr val="lt1"/>
                </a:solidFill>
                <a:highlight>
                  <a:schemeClr val="dk1"/>
                </a:highlight>
              </a:rPr>
              <a:t>PostgreSQL и Go</a:t>
            </a:r>
            <a:endParaRPr b="0" sz="66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1699218" y="168275"/>
            <a:ext cx="16632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/>
              <a:t>Транзакции</a:t>
            </a:r>
            <a:endParaRPr/>
          </a:p>
        </p:txBody>
      </p:sp>
      <p:sp>
        <p:nvSpPr>
          <p:cNvPr id="113" name="Google Shape;113;p16"/>
          <p:cNvSpPr txBox="1"/>
          <p:nvPr/>
        </p:nvSpPr>
        <p:spPr>
          <a:xfrm>
            <a:off x="624750" y="1718600"/>
            <a:ext cx="187590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4000">
                <a:solidFill>
                  <a:schemeClr val="lt1"/>
                </a:solidFill>
              </a:rPr>
              <a:t>Транзакция – группировка нескольких операций с данными в БД в одну логическую единицу для: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672550" y="3602425"/>
            <a:ext cx="18759000" cy="30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</a:pPr>
            <a:r>
              <a:rPr lang="en-US" sz="4000">
                <a:solidFill>
                  <a:schemeClr val="lt1"/>
                </a:solidFill>
              </a:rPr>
              <a:t>обеспечения согласованности данных даже в случае отказа системы во время выполнения операций из одной транзакции</a:t>
            </a:r>
            <a:endParaRPr sz="4000">
              <a:solidFill>
                <a:schemeClr val="lt1"/>
              </a:solidFill>
            </a:endParaRPr>
          </a:p>
          <a:p>
            <a:pPr indent="-4572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</a:pPr>
            <a:r>
              <a:rPr lang="en-US" sz="4000">
                <a:solidFill>
                  <a:schemeClr val="lt1"/>
                </a:solidFill>
              </a:rPr>
              <a:t>возможности параллельного доступа к одним и тем же данным</a:t>
            </a:r>
            <a:endParaRPr sz="4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1735743" y="416150"/>
            <a:ext cx="16632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/>
              <a:t>Транзакции. Согласованность</a:t>
            </a:r>
            <a:endParaRPr/>
          </a:p>
        </p:txBody>
      </p:sp>
      <p:pic>
        <p:nvPicPr>
          <p:cNvPr id="120" name="Google Shape;12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5224" y="3855355"/>
            <a:ext cx="8131480" cy="5479949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50"/>
              </a:srgbClr>
            </a:outerShdw>
          </a:effectLst>
        </p:spPr>
      </p:pic>
      <p:pic>
        <p:nvPicPr>
          <p:cNvPr id="121" name="Google Shape;12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88093" y="3855355"/>
            <a:ext cx="7982782" cy="5613394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50"/>
              </a:srgbClr>
            </a:outerShdw>
          </a:effectLst>
        </p:spPr>
      </p:pic>
      <p:sp>
        <p:nvSpPr>
          <p:cNvPr id="122" name="Google Shape;122;p17"/>
          <p:cNvSpPr txBox="1"/>
          <p:nvPr/>
        </p:nvSpPr>
        <p:spPr>
          <a:xfrm>
            <a:off x="1560175" y="2400700"/>
            <a:ext cx="3782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 u="none" cap="none" strike="noStrike">
                <a:solidFill>
                  <a:schemeClr val="lt1"/>
                </a:solidFill>
              </a:rPr>
              <a:t>Что хотели: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10443019" y="2410305"/>
            <a:ext cx="79827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 u="none" cap="none" strike="noStrike">
                <a:solidFill>
                  <a:schemeClr val="lt1"/>
                </a:solidFill>
              </a:rPr>
              <a:t>Что получили </a:t>
            </a:r>
            <a:r>
              <a:rPr lang="en-US" sz="4000">
                <a:solidFill>
                  <a:schemeClr val="lt1"/>
                </a:solidFill>
              </a:rPr>
              <a:t>без согласованности</a:t>
            </a:r>
            <a:r>
              <a:rPr i="0" lang="en-US" sz="4000" u="none" cap="none" strike="noStrike">
                <a:solidFill>
                  <a:schemeClr val="lt1"/>
                </a:solidFill>
              </a:rPr>
              <a:t>:</a:t>
            </a:r>
            <a:endParaRPr sz="4000">
              <a:solidFill>
                <a:schemeClr val="lt1"/>
              </a:solidFill>
            </a:endParaRPr>
          </a:p>
        </p:txBody>
      </p:sp>
      <p:pic>
        <p:nvPicPr>
          <p:cNvPr id="124" name="Google Shape;124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99342" y="3855355"/>
            <a:ext cx="735715" cy="874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437329" y="3855355"/>
            <a:ext cx="735715" cy="874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063750" y="4257952"/>
            <a:ext cx="1289568" cy="1805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1735743" y="416150"/>
            <a:ext cx="16632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/>
              <a:t>Транзакции. Изолированность</a:t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1735750" y="2823425"/>
            <a:ext cx="3782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 u="none" cap="none" strike="noStrike">
                <a:solidFill>
                  <a:schemeClr val="lt1"/>
                </a:solidFill>
              </a:rPr>
              <a:t>Что хотели: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10147813" y="2515625"/>
            <a:ext cx="82206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 u="none" cap="none" strike="noStrike">
                <a:solidFill>
                  <a:schemeClr val="lt1"/>
                </a:solidFill>
              </a:rPr>
              <a:t>Что получили </a:t>
            </a:r>
            <a:r>
              <a:rPr lang="en-US" sz="4000">
                <a:solidFill>
                  <a:schemeClr val="lt1"/>
                </a:solidFill>
              </a:rPr>
              <a:t>без изолированности</a:t>
            </a:r>
            <a:r>
              <a:rPr i="0" lang="en-US" sz="4000" u="none" cap="none" strike="noStrike">
                <a:solidFill>
                  <a:schemeClr val="lt1"/>
                </a:solidFill>
              </a:rPr>
              <a:t>:</a:t>
            </a:r>
            <a:endParaRPr sz="4000">
              <a:solidFill>
                <a:schemeClr val="lt1"/>
              </a:solidFill>
            </a:endParaRPr>
          </a:p>
        </p:txBody>
      </p:sp>
      <p:pic>
        <p:nvPicPr>
          <p:cNvPr id="134" name="Google Shape;13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5747" y="3930642"/>
            <a:ext cx="8075430" cy="6711349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50"/>
              </a:srgbClr>
            </a:outerShdw>
          </a:effectLst>
        </p:spPr>
      </p:pic>
      <p:pic>
        <p:nvPicPr>
          <p:cNvPr id="135" name="Google Shape;13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47877" y="3935459"/>
            <a:ext cx="8220469" cy="6706533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50"/>
              </a:srgbClr>
            </a:outerShdw>
          </a:effectLst>
        </p:spPr>
      </p:pic>
      <p:pic>
        <p:nvPicPr>
          <p:cNvPr id="136" name="Google Shape;136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541234" y="4391088"/>
            <a:ext cx="1368071" cy="1262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1699218" y="168275"/>
            <a:ext cx="16632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/>
              <a:t>Транзакции. ACID</a:t>
            </a:r>
            <a:endParaRPr/>
          </a:p>
        </p:txBody>
      </p:sp>
      <p:sp>
        <p:nvSpPr>
          <p:cNvPr id="142" name="Google Shape;142;p19"/>
          <p:cNvSpPr txBox="1"/>
          <p:nvPr/>
        </p:nvSpPr>
        <p:spPr>
          <a:xfrm>
            <a:off x="672550" y="1095225"/>
            <a:ext cx="187590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</a:rPr>
              <a:t>Выполнение требований ACID гарантирует надежную и предсказуемую работу транзакционной системы.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636025" y="3139725"/>
            <a:ext cx="18759000" cy="80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</a:pPr>
            <a:r>
              <a:rPr lang="en-US" sz="4000">
                <a:solidFill>
                  <a:schemeClr val="lt1"/>
                </a:solidFill>
              </a:rPr>
              <a:t>A - </a:t>
            </a:r>
            <a:r>
              <a:rPr b="1" lang="en-US" sz="4000">
                <a:solidFill>
                  <a:schemeClr val="lt1"/>
                </a:solidFill>
              </a:rPr>
              <a:t>Atomicity</a:t>
            </a:r>
            <a:r>
              <a:rPr lang="en-US" sz="4000">
                <a:solidFill>
                  <a:schemeClr val="lt1"/>
                </a:solidFill>
              </a:rPr>
              <a:t>, транзакция не может быть зафиксирована частично, все или ничего, COMMIT/ROLLBACK</a:t>
            </a:r>
            <a:endParaRPr sz="4000">
              <a:solidFill>
                <a:schemeClr val="lt1"/>
              </a:solidFill>
            </a:endParaRPr>
          </a:p>
          <a:p>
            <a:pPr indent="-4572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</a:pPr>
            <a:r>
              <a:rPr lang="en-US" sz="4000">
                <a:solidFill>
                  <a:schemeClr val="lt1"/>
                </a:solidFill>
              </a:rPr>
              <a:t>C - </a:t>
            </a:r>
            <a:r>
              <a:rPr b="1" lang="en-US" sz="4000">
                <a:solidFill>
                  <a:schemeClr val="lt1"/>
                </a:solidFill>
              </a:rPr>
              <a:t>Consistency</a:t>
            </a:r>
            <a:r>
              <a:rPr lang="en-US" sz="4000">
                <a:solidFill>
                  <a:schemeClr val="lt1"/>
                </a:solidFill>
              </a:rPr>
              <a:t>, при завершении транзакции данные должны оставаться в валидном состоянии (e.g. зарплата всегда положительна)</a:t>
            </a:r>
            <a:endParaRPr sz="4000">
              <a:solidFill>
                <a:schemeClr val="lt1"/>
              </a:solidFill>
            </a:endParaRPr>
          </a:p>
          <a:p>
            <a:pPr indent="-4572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</a:pPr>
            <a:r>
              <a:rPr lang="en-US" sz="4000">
                <a:solidFill>
                  <a:schemeClr val="lt1"/>
                </a:solidFill>
              </a:rPr>
              <a:t>I - </a:t>
            </a:r>
            <a:r>
              <a:rPr b="1" lang="en-US" sz="4000">
                <a:solidFill>
                  <a:schemeClr val="lt1"/>
                </a:solidFill>
              </a:rPr>
              <a:t>Isolation</a:t>
            </a:r>
            <a:r>
              <a:rPr lang="en-US" sz="4000">
                <a:solidFill>
                  <a:schemeClr val="lt1"/>
                </a:solidFill>
              </a:rPr>
              <a:t>, параллельное выполнение транзакций должно приводить к такому же результату, как если бы транзакции выполнялись последовательно (</a:t>
            </a:r>
            <a:r>
              <a:rPr i="1" lang="en-US" sz="4000">
                <a:solidFill>
                  <a:schemeClr val="lt1"/>
                </a:solidFill>
              </a:rPr>
              <a:t>сериализуемость</a:t>
            </a:r>
            <a:r>
              <a:rPr lang="en-US" sz="4000">
                <a:solidFill>
                  <a:schemeClr val="lt1"/>
                </a:solidFill>
              </a:rPr>
              <a:t>)</a:t>
            </a:r>
            <a:endParaRPr sz="4000">
              <a:solidFill>
                <a:schemeClr val="lt1"/>
              </a:solidFill>
            </a:endParaRPr>
          </a:p>
          <a:p>
            <a:pPr indent="-4572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</a:pPr>
            <a:r>
              <a:rPr lang="en-US" sz="4000">
                <a:solidFill>
                  <a:schemeClr val="lt1"/>
                </a:solidFill>
              </a:rPr>
              <a:t>D - </a:t>
            </a:r>
            <a:r>
              <a:rPr b="1" lang="en-US" sz="4000">
                <a:solidFill>
                  <a:schemeClr val="lt1"/>
                </a:solidFill>
              </a:rPr>
              <a:t>durability</a:t>
            </a:r>
            <a:r>
              <a:rPr lang="en-US" sz="4000">
                <a:solidFill>
                  <a:schemeClr val="lt1"/>
                </a:solidFill>
              </a:rPr>
              <a:t>, записанные данные не будут утрачены в результате технического сбоя</a:t>
            </a:r>
            <a:endParaRPr sz="4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1699218" y="168275"/>
            <a:ext cx="16632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/>
              <a:t>Работа с PostgreSQL</a:t>
            </a:r>
            <a:endParaRPr/>
          </a:p>
        </p:txBody>
      </p:sp>
      <p:sp>
        <p:nvSpPr>
          <p:cNvPr id="149" name="Google Shape;149;p20"/>
          <p:cNvSpPr txBox="1"/>
          <p:nvPr/>
        </p:nvSpPr>
        <p:spPr>
          <a:xfrm>
            <a:off x="672550" y="1442250"/>
            <a:ext cx="187590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</a:rPr>
              <a:t>См. скрипт урока</a:t>
            </a:r>
            <a:endParaRPr sz="4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5750357" y="4145993"/>
            <a:ext cx="10241068" cy="11541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127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400"/>
              <a:buFont typeface="Arial"/>
              <a:buNone/>
            </a:pPr>
            <a:r>
              <a:rPr b="0" lang="en-US" sz="7400">
                <a:latin typeface="Arial"/>
                <a:ea typeface="Arial"/>
                <a:cs typeface="Arial"/>
                <a:sym typeface="Arial"/>
              </a:rPr>
              <a:t>Вопросы</a:t>
            </a:r>
            <a:r>
              <a:rPr b="0" lang="en-US" sz="7400"/>
              <a:t>?</a:t>
            </a:r>
            <a:endParaRPr/>
          </a:p>
        </p:txBody>
      </p:sp>
      <p:cxnSp>
        <p:nvCxnSpPr>
          <p:cNvPr id="155" name="Google Shape;155;p21"/>
          <p:cNvCxnSpPr/>
          <p:nvPr/>
        </p:nvCxnSpPr>
        <p:spPr>
          <a:xfrm rot="10800000">
            <a:off x="1416375" y="6586283"/>
            <a:ext cx="9454200" cy="4722273"/>
          </a:xfrm>
          <a:prstGeom prst="straightConnector1">
            <a:avLst/>
          </a:pr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" name="Google Shape;156;p21"/>
          <p:cNvCxnSpPr/>
          <p:nvPr/>
        </p:nvCxnSpPr>
        <p:spPr>
          <a:xfrm flipH="1">
            <a:off x="15375559" y="1782002"/>
            <a:ext cx="4728541" cy="9526554"/>
          </a:xfrm>
          <a:prstGeom prst="straightConnector1">
            <a:avLst/>
          </a:pr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" name="Google Shape;157;p21"/>
          <p:cNvCxnSpPr/>
          <p:nvPr/>
        </p:nvCxnSpPr>
        <p:spPr>
          <a:xfrm flipH="1" rot="10800000">
            <a:off x="1294087" y="0"/>
            <a:ext cx="3031920" cy="6108376"/>
          </a:xfrm>
          <a:prstGeom prst="straightConnector1">
            <a:avLst/>
          </a:pr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Google Shape;199;p10" id="158" name="Google Shape;15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999" y="10349100"/>
            <a:ext cx="3007540" cy="42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/>
          <p:nvPr>
            <p:ph type="title"/>
          </p:nvPr>
        </p:nvSpPr>
        <p:spPr>
          <a:xfrm>
            <a:off x="5750332" y="1705768"/>
            <a:ext cx="102411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127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400"/>
              <a:buFont typeface="Arial"/>
              <a:buNone/>
            </a:pPr>
            <a:r>
              <a:rPr b="0" lang="en-US" sz="7400">
                <a:latin typeface="Arial"/>
                <a:ea typeface="Arial"/>
                <a:cs typeface="Arial"/>
                <a:sym typeface="Arial"/>
              </a:rPr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1699218" y="168275"/>
            <a:ext cx="16632529" cy="7617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Что нас сегодня ждет</a:t>
            </a:r>
            <a:endParaRPr/>
          </a:p>
        </p:txBody>
      </p:sp>
      <p:pic>
        <p:nvPicPr>
          <p:cNvPr descr="Google Shape;117;p5" id="43" name="Google Shape;4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999" y="10349100"/>
            <a:ext cx="3007540" cy="42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 txBox="1"/>
          <p:nvPr/>
        </p:nvSpPr>
        <p:spPr>
          <a:xfrm>
            <a:off x="850450" y="2778749"/>
            <a:ext cx="183300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Char char="●"/>
            </a:pPr>
            <a:r>
              <a:rPr lang="en-US" sz="4000">
                <a:solidFill>
                  <a:srgbClr val="FFFFFF"/>
                </a:solidFill>
              </a:rPr>
              <a:t>Поговорим про теорему CAP и ACID-транзакции</a:t>
            </a:r>
            <a:endParaRPr sz="4000">
              <a:solidFill>
                <a:srgbClr val="FFFFFF"/>
              </a:solidFill>
            </a:endParaRPr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Char char="●"/>
            </a:pPr>
            <a:r>
              <a:rPr lang="en-US" sz="4000">
                <a:solidFill>
                  <a:srgbClr val="FFFFFF"/>
                </a:solidFill>
              </a:rPr>
              <a:t>Разберем работу с PostgreSQL из Go-приложения</a:t>
            </a:r>
            <a:endParaRPr sz="4000">
              <a:solidFill>
                <a:srgbClr val="FFFFFF"/>
              </a:solidFill>
            </a:endParaRPr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Char char="●"/>
            </a:pPr>
            <a:r>
              <a:rPr lang="en-US" sz="4000">
                <a:solidFill>
                  <a:srgbClr val="FFFFFF"/>
                </a:solidFill>
              </a:rPr>
              <a:t>Коснемся темы оптимизации запросов</a:t>
            </a:r>
            <a:endParaRPr sz="40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1699218" y="168275"/>
            <a:ext cx="16632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/>
              <a:t>PostgreSQL</a:t>
            </a:r>
            <a:endParaRPr/>
          </a:p>
        </p:txBody>
      </p:sp>
      <p:sp>
        <p:nvSpPr>
          <p:cNvPr id="50" name="Google Shape;50;p9"/>
          <p:cNvSpPr txBox="1"/>
          <p:nvPr>
            <p:ph type="title"/>
          </p:nvPr>
        </p:nvSpPr>
        <p:spPr>
          <a:xfrm>
            <a:off x="587375" y="1524725"/>
            <a:ext cx="19204200" cy="9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b="0" lang="en-US" sz="4000"/>
              <a:t>PostgreSQL – реляционная СУБД с открытым исходным кодом.</a:t>
            </a:r>
            <a:endParaRPr b="0" sz="4000"/>
          </a:p>
        </p:txBody>
      </p:sp>
      <p:pic>
        <p:nvPicPr>
          <p:cNvPr id="51" name="Google Shape;5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2500" y="2769925"/>
            <a:ext cx="7290507" cy="7521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375" y="3458838"/>
            <a:ext cx="8359525" cy="438532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 txBox="1"/>
          <p:nvPr/>
        </p:nvSpPr>
        <p:spPr>
          <a:xfrm>
            <a:off x="587375" y="7844150"/>
            <a:ext cx="229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https://dbdiagram.io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1699218" y="168275"/>
            <a:ext cx="16632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/>
              <a:t>Теорема CAP (теорема Брюера)</a:t>
            </a:r>
            <a:endParaRPr/>
          </a:p>
        </p:txBody>
      </p:sp>
      <p:sp>
        <p:nvSpPr>
          <p:cNvPr id="59" name="Google Shape;59;p10"/>
          <p:cNvSpPr/>
          <p:nvPr/>
        </p:nvSpPr>
        <p:spPr>
          <a:xfrm>
            <a:off x="12580610" y="1850801"/>
            <a:ext cx="5209200" cy="5006700"/>
          </a:xfrm>
          <a:prstGeom prst="ellipse">
            <a:avLst/>
          </a:prstGeom>
          <a:solidFill>
            <a:srgbClr val="38761D">
              <a:alpha val="50449"/>
            </a:srgbClr>
          </a:solidFill>
          <a:ln cap="flat" cmpd="sng" w="25400">
            <a:solidFill>
              <a:srgbClr val="6E32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chemeClr val="lt1"/>
                </a:solidFill>
              </a:rPr>
              <a:t>Согласованность данных</a:t>
            </a:r>
            <a:endParaRPr i="0" sz="2400" u="none" cap="none" strike="noStrike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chemeClr val="lt1"/>
                </a:solidFill>
              </a:rPr>
              <a:t>(Consistency)</a:t>
            </a:r>
            <a:endParaRPr i="0" sz="2400" u="none" cap="none" strike="noStrike">
              <a:solidFill>
                <a:schemeClr val="lt1"/>
              </a:solidFill>
            </a:endParaRPr>
          </a:p>
        </p:txBody>
      </p:sp>
      <p:sp>
        <p:nvSpPr>
          <p:cNvPr id="60" name="Google Shape;60;p10"/>
          <p:cNvSpPr/>
          <p:nvPr/>
        </p:nvSpPr>
        <p:spPr>
          <a:xfrm>
            <a:off x="10509805" y="5210373"/>
            <a:ext cx="5209200" cy="5006700"/>
          </a:xfrm>
          <a:prstGeom prst="ellipse">
            <a:avLst/>
          </a:prstGeom>
          <a:solidFill>
            <a:srgbClr val="1000FF">
              <a:alpha val="50000"/>
            </a:srgbClr>
          </a:solidFill>
          <a:ln cap="flat" cmpd="sng" w="25400">
            <a:solidFill>
              <a:srgbClr val="6E32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chemeClr val="lt1"/>
                </a:solidFill>
              </a:rPr>
              <a:t>Доступность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chemeClr val="lt1"/>
                </a:solidFill>
              </a:rPr>
              <a:t>(Availability)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" name="Google Shape;61;p10"/>
          <p:cNvSpPr/>
          <p:nvPr/>
        </p:nvSpPr>
        <p:spPr>
          <a:xfrm>
            <a:off x="14711632" y="5210373"/>
            <a:ext cx="5209200" cy="5006700"/>
          </a:xfrm>
          <a:prstGeom prst="ellipse">
            <a:avLst/>
          </a:prstGeom>
          <a:solidFill>
            <a:srgbClr val="ED7D31">
              <a:alpha val="40000"/>
            </a:srgbClr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chemeClr val="lt1"/>
                </a:solidFill>
              </a:rPr>
              <a:t>Устойчивость к разделению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chemeClr val="lt1"/>
                </a:solidFill>
              </a:rPr>
              <a:t>(Partition tolerance)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2" name="Google Shape;62;p10"/>
          <p:cNvSpPr txBox="1"/>
          <p:nvPr/>
        </p:nvSpPr>
        <p:spPr>
          <a:xfrm>
            <a:off x="13913925" y="5767175"/>
            <a:ext cx="723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CA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63" name="Google Shape;63;p10"/>
          <p:cNvSpPr txBox="1"/>
          <p:nvPr/>
        </p:nvSpPr>
        <p:spPr>
          <a:xfrm>
            <a:off x="16065825" y="5767175"/>
            <a:ext cx="723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CP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64" name="Google Shape;64;p10"/>
          <p:cNvSpPr txBox="1"/>
          <p:nvPr/>
        </p:nvSpPr>
        <p:spPr>
          <a:xfrm>
            <a:off x="14823550" y="7436675"/>
            <a:ext cx="723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AP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65" name="Google Shape;65;p10"/>
          <p:cNvSpPr txBox="1"/>
          <p:nvPr/>
        </p:nvSpPr>
        <p:spPr>
          <a:xfrm>
            <a:off x="14823550" y="6321275"/>
            <a:ext cx="723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0000"/>
                </a:solidFill>
              </a:rPr>
              <a:t>X</a:t>
            </a:r>
            <a:endParaRPr sz="2400">
              <a:solidFill>
                <a:srgbClr val="CC0000"/>
              </a:solidFill>
            </a:endParaRPr>
          </a:p>
        </p:txBody>
      </p:sp>
      <p:sp>
        <p:nvSpPr>
          <p:cNvPr id="66" name="Google Shape;66;p10"/>
          <p:cNvSpPr txBox="1"/>
          <p:nvPr>
            <p:ph type="title"/>
          </p:nvPr>
        </p:nvSpPr>
        <p:spPr>
          <a:xfrm>
            <a:off x="1215350" y="5008325"/>
            <a:ext cx="8848500" cy="20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b="0" lang="en-US" sz="4000"/>
              <a:t>Применима к распределенным хранилищам данных</a:t>
            </a:r>
            <a:endParaRPr b="0"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1699218" y="168275"/>
            <a:ext cx="16632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/>
              <a:t>Теорема CAP. Согласованность</a:t>
            </a:r>
            <a:endParaRPr/>
          </a:p>
        </p:txBody>
      </p:sp>
      <p:sp>
        <p:nvSpPr>
          <p:cNvPr id="72" name="Google Shape;72;p11"/>
          <p:cNvSpPr txBox="1"/>
          <p:nvPr/>
        </p:nvSpPr>
        <p:spPr>
          <a:xfrm>
            <a:off x="1351850" y="1260750"/>
            <a:ext cx="16247100" cy="13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</a:rPr>
              <a:t>В теореме CAP Consistency = линеаризуемость (</a:t>
            </a:r>
            <a:r>
              <a:rPr i="1" lang="en-US" sz="4000">
                <a:solidFill>
                  <a:schemeClr val="lt1"/>
                </a:solidFill>
              </a:rPr>
              <a:t>linearizability</a:t>
            </a:r>
            <a:r>
              <a:rPr lang="en-US" sz="4000">
                <a:solidFill>
                  <a:schemeClr val="lt1"/>
                </a:solidFill>
              </a:rPr>
              <a:t>)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73" name="Google Shape;73;p11"/>
          <p:cNvSpPr txBox="1"/>
          <p:nvPr/>
        </p:nvSpPr>
        <p:spPr>
          <a:xfrm>
            <a:off x="1351850" y="3404125"/>
            <a:ext cx="16247100" cy="42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</a:pPr>
            <a:r>
              <a:rPr i="0" lang="en-US" sz="4000" u="none" cap="none" strike="noStrike">
                <a:solidFill>
                  <a:schemeClr val="lt1"/>
                </a:solidFill>
              </a:rPr>
              <a:t>Пусть операция B началась после операции A, которая завершилась успешно. </a:t>
            </a:r>
            <a:endParaRPr i="0" sz="4000" u="none" cap="none" strike="noStrike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</a:pPr>
            <a:r>
              <a:rPr i="0" lang="en-US" sz="4000" u="none" cap="none" strike="noStrike">
                <a:solidFill>
                  <a:schemeClr val="lt1"/>
                </a:solidFill>
              </a:rPr>
              <a:t>Тогда операция B должна наблюдать систему в том состоянии, которое возникло после выполнения операции A, или в более новом состоянии.</a:t>
            </a:r>
            <a:endParaRPr sz="4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1699218" y="168275"/>
            <a:ext cx="16632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/>
              <a:t>Теорема CAP. Согласованность</a:t>
            </a:r>
            <a:endParaRPr/>
          </a:p>
        </p:txBody>
      </p:sp>
      <p:pic>
        <p:nvPicPr>
          <p:cNvPr id="79" name="Google Shape;7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9225" y="1149500"/>
            <a:ext cx="15578076" cy="900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2"/>
          <p:cNvSpPr txBox="1"/>
          <p:nvPr/>
        </p:nvSpPr>
        <p:spPr>
          <a:xfrm>
            <a:off x="1699225" y="10222478"/>
            <a:ext cx="937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 u="none" cap="none" strike="noStrike">
                <a:solidFill>
                  <a:schemeClr val="lt1"/>
                </a:solidFill>
              </a:rPr>
              <a:t>Martin Kleppmann: https://martin.kleppmann.com/2015/05/11/please-stop-calling-databases-cp-or-ap.html</a:t>
            </a:r>
            <a:endParaRPr i="0" sz="1400" u="none" cap="none" strike="noStrike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1699218" y="168275"/>
            <a:ext cx="16632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/>
              <a:t>Теорема CAP. Доступность</a:t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624750" y="1718600"/>
            <a:ext cx="187590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</a:rPr>
              <a:t>На каждый запрос к исправному узлу система должна отправить корректный ответ.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707375" y="5073775"/>
            <a:ext cx="187590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</a:pPr>
            <a:r>
              <a:rPr i="0" lang="en-US" sz="4000" u="none" cap="none" strike="noStrike">
                <a:solidFill>
                  <a:schemeClr val="lt1"/>
                </a:solidFill>
              </a:rPr>
              <a:t>Availability в теореме CAP ≠ High Availability: пусть в БД работает только один узел и он начал перезагрузку, которая длилась час, после чего узел заработал штатно </a:t>
            </a:r>
            <a:r>
              <a:rPr b="1" i="0" lang="en-US" sz="4000" u="none" cap="none" strike="noStrike">
                <a:solidFill>
                  <a:schemeClr val="lt1"/>
                </a:solidFill>
              </a:rPr>
              <a:t>⇒ </a:t>
            </a:r>
            <a:r>
              <a:rPr i="0" lang="en-US" sz="4000" u="none" cap="none" strike="noStrike">
                <a:solidFill>
                  <a:schemeClr val="lt1"/>
                </a:solidFill>
              </a:rPr>
              <a:t>чудовищно с т.з. HA, нормально с  т.з. теоремы CAP.</a:t>
            </a:r>
            <a:endParaRPr i="0" sz="4000" u="none" cap="none" strike="noStrike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1699218" y="168275"/>
            <a:ext cx="16632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/>
              <a:t>Теорема CAP. Устойчивость к разделению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636025" y="1503750"/>
            <a:ext cx="18759000" cy="26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4000">
                <a:solidFill>
                  <a:schemeClr val="lt1"/>
                </a:solidFill>
              </a:rPr>
              <a:t>Устойчивость к разделению: допускается потеря случайного числа сообщений от одного узла к другому (разрыв канала связи); при этом БД не отправляет клиенту неверные ответы.</a:t>
            </a:r>
            <a:endParaRPr sz="4000">
              <a:solidFill>
                <a:schemeClr val="lt1"/>
              </a:solidFill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3200" y="4494750"/>
            <a:ext cx="12057700" cy="644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1699218" y="168275"/>
            <a:ext cx="16632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/>
              <a:t>Теорема CAP (теорема Брюера)</a:t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6717372" y="1295375"/>
            <a:ext cx="6997200" cy="5824800"/>
          </a:xfrm>
          <a:prstGeom prst="ellipse">
            <a:avLst/>
          </a:prstGeom>
          <a:solidFill>
            <a:srgbClr val="38761D">
              <a:alpha val="50449"/>
            </a:srgbClr>
          </a:solidFill>
          <a:ln cap="flat" cmpd="sng" w="25400">
            <a:solidFill>
              <a:srgbClr val="6E32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chemeClr val="lt1"/>
                </a:solidFill>
              </a:rPr>
              <a:t>Согласованность данных</a:t>
            </a:r>
            <a:endParaRPr i="0" sz="2400" u="none" cap="none" strike="noStrike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chemeClr val="lt1"/>
                </a:solidFill>
              </a:rPr>
              <a:t>(Consistency)</a:t>
            </a:r>
            <a:endParaRPr i="0" sz="2400" u="none" cap="none" strike="noStrike">
              <a:solidFill>
                <a:schemeClr val="lt1"/>
              </a:solidFill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3935700" y="5203771"/>
            <a:ext cx="6997200" cy="5824800"/>
          </a:xfrm>
          <a:prstGeom prst="ellipse">
            <a:avLst/>
          </a:prstGeom>
          <a:solidFill>
            <a:srgbClr val="1000FF">
              <a:alpha val="50000"/>
            </a:srgbClr>
          </a:solidFill>
          <a:ln cap="flat" cmpd="sng" w="25400">
            <a:solidFill>
              <a:srgbClr val="6E32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chemeClr val="lt1"/>
                </a:solidFill>
              </a:rPr>
              <a:t>Доступность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chemeClr val="lt1"/>
                </a:solidFill>
              </a:rPr>
              <a:t>(Availability)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9579933" y="5203771"/>
            <a:ext cx="6997200" cy="5824800"/>
          </a:xfrm>
          <a:prstGeom prst="ellipse">
            <a:avLst/>
          </a:prstGeom>
          <a:solidFill>
            <a:srgbClr val="ED7D31">
              <a:alpha val="40000"/>
            </a:srgbClr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chemeClr val="lt1"/>
                </a:solidFill>
              </a:rPr>
              <a:t>Устойчивость к разделению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chemeClr val="lt1"/>
                </a:solidFill>
              </a:rPr>
              <a:t>(Partition tolerance)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" name="Google Shape;103;p15"/>
          <p:cNvSpPr txBox="1"/>
          <p:nvPr/>
        </p:nvSpPr>
        <p:spPr>
          <a:xfrm rot="1403351">
            <a:off x="8232241" y="5851559"/>
            <a:ext cx="1290763" cy="5540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RDBMS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04" name="Google Shape;104;p15"/>
          <p:cNvSpPr txBox="1"/>
          <p:nvPr/>
        </p:nvSpPr>
        <p:spPr>
          <a:xfrm rot="-1695244">
            <a:off x="10964480" y="5722550"/>
            <a:ext cx="1670532" cy="5540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MongoDB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05" name="Google Shape;105;p15"/>
          <p:cNvSpPr txBox="1"/>
          <p:nvPr/>
        </p:nvSpPr>
        <p:spPr>
          <a:xfrm rot="5400000">
            <a:off x="9349276" y="7942500"/>
            <a:ext cx="173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Cassandra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9730269" y="6496151"/>
            <a:ext cx="97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0000"/>
                </a:solidFill>
              </a:rPr>
              <a:t>X</a:t>
            </a:r>
            <a:endParaRPr sz="2400">
              <a:solidFill>
                <a:srgbClr val="CC0000"/>
              </a:solidFill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13714575" y="929975"/>
            <a:ext cx="59190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</a:rPr>
              <a:t>Не все так однозначно, см. PACELC</a:t>
            </a:r>
            <a:endParaRPr sz="4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