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11303000" cx="201041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3c2dee5f61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g23c2dee5f61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c2dee60dd_11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23c2dee60dd_11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c521f07f4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c521f07f4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c521f07f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23c521f07f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0" showMasterSp="0" type="tx">
  <p:cSld name="TITLE_AND_BODY">
    <p:bg>
      <p:bgPr>
        <a:solidFill>
          <a:srgbClr val="00B0F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1448315" y="3746348"/>
            <a:ext cx="17207469" cy="3156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52727" y="510844"/>
            <a:ext cx="18998644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  <a:defRPr b="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015614" y="6333235"/>
            <a:ext cx="14072871" cy="2827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448315" y="3746348"/>
            <a:ext cx="17207469" cy="3156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1005205" y="2601149"/>
            <a:ext cx="8745285" cy="7464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10353610" y="2601150"/>
            <a:ext cx="8745285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" y="-1"/>
            <a:ext cx="20104101" cy="1130855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05205" y="2637366"/>
            <a:ext cx="18093690" cy="7459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48;ge6e8aa7363_0_23" id="34" name="Google Shape;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79"/>
            <a:ext cx="20104094" cy="113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984250" y="1049725"/>
            <a:ext cx="88137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marR="508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</a:pPr>
            <a:r>
              <a:rPr lang="en-US" sz="6600">
                <a:latin typeface="Arial"/>
                <a:ea typeface="Arial"/>
                <a:cs typeface="Arial"/>
                <a:sym typeface="Arial"/>
              </a:rPr>
              <a:t>Яндекс.Практикум</a:t>
            </a:r>
            <a:endParaRPr/>
          </a:p>
        </p:txBody>
      </p:sp>
      <p:pic>
        <p:nvPicPr>
          <p:cNvPr descr="Google Shape;51;ge6e8aa7363_0_23" id="36" name="Google Shape;3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84924" y="9990900"/>
            <a:ext cx="4252477" cy="59685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type="title"/>
          </p:nvPr>
        </p:nvSpPr>
        <p:spPr>
          <a:xfrm>
            <a:off x="984250" y="4679800"/>
            <a:ext cx="11325300" cy="19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5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</a:pPr>
            <a:r>
              <a:rPr b="0" lang="en-US" sz="6600">
                <a:solidFill>
                  <a:schemeClr val="lt1"/>
                </a:solidFill>
                <a:highlight>
                  <a:schemeClr val="dk1"/>
                </a:highlight>
              </a:rPr>
              <a:t>Архитектура и организация проектов в Go</a:t>
            </a:r>
            <a:endParaRPr sz="66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1699218" y="168275"/>
            <a:ext cx="16632529" cy="7617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Что нас сегодня ждет</a:t>
            </a:r>
            <a:endParaRPr/>
          </a:p>
        </p:txBody>
      </p:sp>
      <p:pic>
        <p:nvPicPr>
          <p:cNvPr descr="Google Shape;117;p5" id="43" name="Google Shape;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40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/>
        </p:nvSpPr>
        <p:spPr>
          <a:xfrm>
            <a:off x="850450" y="2778749"/>
            <a:ext cx="183300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Char char="●"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Рассмотрим популярные подходы к </a:t>
            </a:r>
            <a:r>
              <a:rPr lang="en-US" sz="4000">
                <a:solidFill>
                  <a:srgbClr val="FFFFFF"/>
                </a:solidFill>
              </a:rPr>
              <a:t>организации архитектуры проектов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Обсудим варианты структурирования проектов на Go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Char char="●"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Узнаем, что такое циклические зависимости и как их решать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Char char="●"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Разберем </a:t>
            </a:r>
            <a:r>
              <a:rPr lang="en-US" sz="4000">
                <a:solidFill>
                  <a:srgbClr val="FFFFFF"/>
                </a:solidFill>
              </a:rPr>
              <a:t>ваши 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вопросы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Что нас сегодня не ждет</a:t>
            </a:r>
            <a:endParaRPr/>
          </a:p>
        </p:txBody>
      </p:sp>
      <p:pic>
        <p:nvPicPr>
          <p:cNvPr descr="Google Shape;117;p5" id="50" name="Google Shape;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39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/>
          <p:nvPr/>
        </p:nvSpPr>
        <p:spPr>
          <a:xfrm>
            <a:off x="887050" y="1240799"/>
            <a:ext cx="18330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Мы не будем обсуждать архитектуру систем (System design)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Мы не будем обсуждать микросервисы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Мы сконцентрируемся на standalone проектах, не на библиотеках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52" name="Google Shape;52;p9"/>
          <p:cNvSpPr txBox="1"/>
          <p:nvPr/>
        </p:nvSpPr>
        <p:spPr>
          <a:xfrm>
            <a:off x="887038" y="4379724"/>
            <a:ext cx="1833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</a:rPr>
              <a:t>Что можно почитать об этом:</a:t>
            </a:r>
            <a:endParaRPr sz="4000">
              <a:solidFill>
                <a:srgbClr val="FFFFFF"/>
              </a:solidFill>
            </a:endParaRPr>
          </a:p>
        </p:txBody>
      </p:sp>
      <p:pic>
        <p:nvPicPr>
          <p:cNvPr id="53" name="Google Shape;5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326" y="5373075"/>
            <a:ext cx="3863450" cy="506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4275" y="5373075"/>
            <a:ext cx="3375842" cy="50688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 txBox="1"/>
          <p:nvPr/>
        </p:nvSpPr>
        <p:spPr>
          <a:xfrm>
            <a:off x="9595625" y="7476550"/>
            <a:ext cx="6291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</a:rPr>
              <a:t>https://microservices.io/</a:t>
            </a:r>
            <a:endParaRPr sz="4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Архитектура</a:t>
            </a:r>
            <a:endParaRPr/>
          </a:p>
        </p:txBody>
      </p:sp>
      <p:sp>
        <p:nvSpPr>
          <p:cNvPr id="61" name="Google Shape;61;p10"/>
          <p:cNvSpPr txBox="1"/>
          <p:nvPr>
            <p:ph type="title"/>
          </p:nvPr>
        </p:nvSpPr>
        <p:spPr>
          <a:xfrm>
            <a:off x="587375" y="1524725"/>
            <a:ext cx="19204200" cy="19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Архитектура – набор договоренностей об организации кода.</a:t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Архитектура может быть простой (и плоской): https://github.com/appleboy/gorush</a:t>
            </a:r>
            <a:endParaRPr b="0" sz="4000"/>
          </a:p>
        </p:txBody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587375" y="3596875"/>
            <a:ext cx="19204200" cy="44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Риск </a:t>
            </a:r>
            <a:r>
              <a:rPr b="0" lang="en-US" sz="4000"/>
              <a:t>отсутствия</a:t>
            </a:r>
            <a:r>
              <a:rPr b="0" lang="en-US" sz="4000"/>
              <a:t> архитектурных конвенций – неподдерживаемый код: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0" lang="en-US" sz="4000"/>
              <a:t>хрупкий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0" lang="en-US" sz="4000"/>
              <a:t>сложно расширять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0" lang="en-US" sz="4000"/>
              <a:t>сложно тестировать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0" lang="en-US" sz="4000"/>
              <a:t>плохо читается</a:t>
            </a:r>
            <a:endParaRPr b="0" sz="4000"/>
          </a:p>
        </p:txBody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587375" y="8346450"/>
            <a:ext cx="19204200" cy="25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Pasta-theory: https://www.techtarget.com/searchsoftwarequality/tip/Fix-spaghetti-code-and-other-pasta-theory-antipatterns</a:t>
            </a:r>
            <a:endParaRPr b="0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А как же DDD? Clean architecture? …?</a:t>
            </a:r>
            <a:endParaRPr/>
          </a:p>
        </p:txBody>
      </p:sp>
      <p:sp>
        <p:nvSpPr>
          <p:cNvPr id="69" name="Google Shape;69;p11"/>
          <p:cNvSpPr txBox="1"/>
          <p:nvPr/>
        </p:nvSpPr>
        <p:spPr>
          <a:xfrm>
            <a:off x="887050" y="1240799"/>
            <a:ext cx="183300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DDD описывает организацию моделей и сущностей приложения, т.е. дополняет подходы к организации архитектуры. </a:t>
            </a:r>
            <a:r>
              <a:rPr lang="en-US" sz="4000">
                <a:solidFill>
                  <a:srgbClr val="FFFFFF"/>
                </a:solidFill>
              </a:rPr>
              <a:t>Рассчитан</a:t>
            </a:r>
            <a:r>
              <a:rPr lang="en-US" sz="4000">
                <a:solidFill>
                  <a:srgbClr val="FFFFFF"/>
                </a:solidFill>
              </a:rPr>
              <a:t> на большие приложения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Clean architecture – onion architecture + SOLID + Component principles + ...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Существующих теоретических подходов очень много, а их практических имплементаций еще больше  </a:t>
            </a:r>
            <a:endParaRPr sz="4000">
              <a:solidFill>
                <a:srgbClr val="FFFFFF"/>
              </a:solidFill>
            </a:endParaRPr>
          </a:p>
        </p:txBody>
      </p:sp>
      <p:pic>
        <p:nvPicPr>
          <p:cNvPr id="70" name="Google Shape;7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9525" y="6282549"/>
            <a:ext cx="3280587" cy="433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98062" y="6282549"/>
            <a:ext cx="3323981" cy="433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/>
              <a:t>Standard Go Project Layout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77" name="Google Shape;7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6075" y="2482075"/>
            <a:ext cx="11220450" cy="82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6075" y="1872475"/>
            <a:ext cx="49911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81975" y="2005825"/>
            <a:ext cx="592455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2"/>
          <p:cNvSpPr txBox="1"/>
          <p:nvPr>
            <p:ph type="title"/>
          </p:nvPr>
        </p:nvSpPr>
        <p:spPr>
          <a:xfrm>
            <a:off x="150900" y="1872475"/>
            <a:ext cx="8412900" cy="6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0" lang="en-US" sz="4000"/>
              <a:t>“Это базовый макет организации проектов, разработанных на Golang”</a:t>
            </a:r>
            <a:endParaRPr b="0" i="1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0" lang="en-US" sz="4000"/>
              <a:t>“... данный макет будет явным перебором”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0" lang="en-US" sz="4000"/>
              <a:t>многие части стали де-факто стандартом</a:t>
            </a:r>
            <a:endParaRPr b="0"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/>
              <a:t>Дополнение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type="title"/>
          </p:nvPr>
        </p:nvSpPr>
        <p:spPr>
          <a:xfrm>
            <a:off x="587375" y="1524725"/>
            <a:ext cx="19204200" cy="58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Если мы еще не обсудили, то самое время поговорить о: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0" lang="en-US" sz="4000"/>
              <a:t>директории </a:t>
            </a:r>
            <a:r>
              <a:rPr b="0" i="1" lang="en-US" sz="4000"/>
              <a:t>internal</a:t>
            </a:r>
            <a:endParaRPr b="0" i="1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0" lang="en-US" sz="4000"/>
              <a:t>правиле “Accept interfaces, return structures”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0" lang="en-US" sz="4000"/>
              <a:t>циклических зависимостях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0" lang="en-US" sz="4000"/>
              <a:t>Dependency injection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0" lang="en-US" sz="4000"/>
              <a:t>обработке ошибок</a:t>
            </a:r>
            <a:endParaRPr b="0"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750357" y="4145993"/>
            <a:ext cx="10241068" cy="1154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</a:pPr>
            <a:r>
              <a:rPr b="0" lang="en-US" sz="7400">
                <a:latin typeface="Arial"/>
                <a:ea typeface="Arial"/>
                <a:cs typeface="Arial"/>
                <a:sym typeface="Arial"/>
              </a:rPr>
              <a:t>Вопросы</a:t>
            </a:r>
            <a:r>
              <a:rPr b="0" lang="en-US" sz="7400"/>
              <a:t>?</a:t>
            </a:r>
            <a:endParaRPr/>
          </a:p>
        </p:txBody>
      </p:sp>
      <p:cxnSp>
        <p:nvCxnSpPr>
          <p:cNvPr id="92" name="Google Shape;92;p14"/>
          <p:cNvCxnSpPr/>
          <p:nvPr/>
        </p:nvCxnSpPr>
        <p:spPr>
          <a:xfrm rot="10800000">
            <a:off x="1416375" y="6586283"/>
            <a:ext cx="9454200" cy="4722273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14"/>
          <p:cNvCxnSpPr/>
          <p:nvPr/>
        </p:nvCxnSpPr>
        <p:spPr>
          <a:xfrm flipH="1">
            <a:off x="15375559" y="1782002"/>
            <a:ext cx="4728541" cy="9526554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14"/>
          <p:cNvCxnSpPr/>
          <p:nvPr/>
        </p:nvCxnSpPr>
        <p:spPr>
          <a:xfrm flipH="1" rot="10800000">
            <a:off x="1294087" y="0"/>
            <a:ext cx="3031920" cy="6108376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oogle Shape;199;p10"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40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type="title"/>
          </p:nvPr>
        </p:nvSpPr>
        <p:spPr>
          <a:xfrm>
            <a:off x="5750332" y="1705768"/>
            <a:ext cx="102411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</a:pPr>
            <a:r>
              <a:rPr b="0" lang="en-US" sz="7400"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