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11303000" cx="201041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97747a87fd_0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297747a87fd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3c2dee5f61_0_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23c2dee5f61_0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0" showMasterSp="0" type="tx">
  <p:cSld name="TITLE_AND_BODY">
    <p:bg>
      <p:bgPr>
        <a:solidFill>
          <a:srgbClr val="00B0F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title"/>
          </p:nvPr>
        </p:nvSpPr>
        <p:spPr>
          <a:xfrm>
            <a:off x="1735784" y="510844"/>
            <a:ext cx="16632529" cy="2266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" type="body"/>
          </p:nvPr>
        </p:nvSpPr>
        <p:spPr>
          <a:xfrm>
            <a:off x="1448315" y="3746348"/>
            <a:ext cx="17207469" cy="3156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18854470" y="10517695"/>
            <a:ext cx="244427" cy="241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552727" y="510844"/>
            <a:ext cx="18998644" cy="2266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00"/>
              <a:buFont typeface="Arial"/>
              <a:buNone/>
              <a:defRPr b="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015614" y="6333235"/>
            <a:ext cx="14072871" cy="28273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18854470" y="10517695"/>
            <a:ext cx="244427" cy="241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1735784" y="510844"/>
            <a:ext cx="16632529" cy="2266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18854470" y="10517695"/>
            <a:ext cx="244427" cy="241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1735784" y="510844"/>
            <a:ext cx="16632529" cy="2266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1448315" y="3746348"/>
            <a:ext cx="17207469" cy="3156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8854470" y="10517695"/>
            <a:ext cx="244427" cy="241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735784" y="510844"/>
            <a:ext cx="16632529" cy="2266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1005205" y="2601149"/>
            <a:ext cx="8745285" cy="74641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10353610" y="2601150"/>
            <a:ext cx="8745285" cy="74641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18854470" y="10517695"/>
            <a:ext cx="244427" cy="241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" y="-1"/>
            <a:ext cx="20104101" cy="1130855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735784" y="510844"/>
            <a:ext cx="16632529" cy="2266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  <a:defRPr b="1" i="0" sz="4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  <a:defRPr b="1" i="0" sz="4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  <a:defRPr b="1" i="0" sz="4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  <a:defRPr b="1" i="0" sz="4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  <a:defRPr b="1" i="0" sz="4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  <a:defRPr b="1" i="0" sz="4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  <a:defRPr b="1" i="0" sz="4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  <a:defRPr b="1" i="0" sz="4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  <a:defRPr b="1" i="0" sz="4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005205" y="2637366"/>
            <a:ext cx="18093690" cy="74594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18854470" y="10517695"/>
            <a:ext cx="244427" cy="241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48;ge6e8aa7363_0_23" id="34" name="Google Shape;3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79"/>
            <a:ext cx="20104094" cy="1130856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/>
          <p:nvPr>
            <p:ph type="title"/>
          </p:nvPr>
        </p:nvSpPr>
        <p:spPr>
          <a:xfrm>
            <a:off x="984250" y="1049725"/>
            <a:ext cx="8813700" cy="10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12700" lvl="0" marL="0" marR="508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Arial"/>
              <a:buNone/>
            </a:pPr>
            <a:r>
              <a:rPr lang="en-US" sz="6600">
                <a:latin typeface="Arial"/>
                <a:ea typeface="Arial"/>
                <a:cs typeface="Arial"/>
                <a:sym typeface="Arial"/>
              </a:rPr>
              <a:t>Яндекс.Практикум</a:t>
            </a:r>
            <a:endParaRPr/>
          </a:p>
        </p:txBody>
      </p:sp>
      <p:pic>
        <p:nvPicPr>
          <p:cNvPr descr="Google Shape;51;ge6e8aa7363_0_23" id="36" name="Google Shape;3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584924" y="9990900"/>
            <a:ext cx="4252477" cy="596851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7"/>
          <p:cNvSpPr txBox="1"/>
          <p:nvPr>
            <p:ph type="title"/>
          </p:nvPr>
        </p:nvSpPr>
        <p:spPr>
          <a:xfrm>
            <a:off x="984250" y="4679800"/>
            <a:ext cx="11325300" cy="19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12700" lvl="0" marL="0" marR="50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Arial"/>
              <a:buNone/>
            </a:pPr>
            <a:r>
              <a:rPr b="0" lang="en-US" sz="6600">
                <a:solidFill>
                  <a:schemeClr val="lt1"/>
                </a:solidFill>
                <a:highlight>
                  <a:schemeClr val="dk1"/>
                </a:highlight>
              </a:rPr>
              <a:t>Некоторые хорошие практики в Go</a:t>
            </a:r>
            <a:endParaRPr sz="660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B0F0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/>
        </p:nvSpPr>
        <p:spPr>
          <a:xfrm>
            <a:off x="2571668" y="2358443"/>
            <a:ext cx="158343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-501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Font typeface="Arial"/>
              <a:buChar char="●"/>
            </a:pPr>
            <a:r>
              <a:rPr b="1" i="0" lang="en-US" sz="4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Включите камеры</a:t>
            </a:r>
            <a:r>
              <a:rPr b="0" i="0" lang="en-US" sz="4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потому что так гораздо приятнее вести общение и мы сможем запомнить друг друга визуально</a:t>
            </a:r>
            <a:endParaRPr/>
          </a:p>
        </p:txBody>
      </p:sp>
      <p:sp>
        <p:nvSpPr>
          <p:cNvPr id="43" name="Google Shape;43;p8"/>
          <p:cNvSpPr txBox="1"/>
          <p:nvPr/>
        </p:nvSpPr>
        <p:spPr>
          <a:xfrm>
            <a:off x="2538744" y="4867957"/>
            <a:ext cx="155295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-501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Font typeface="Arial"/>
              <a:buChar char="●"/>
            </a:pPr>
            <a:r>
              <a:rPr b="1" i="0" lang="en-US" sz="4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Не стесняйтесь задавать любые вопросы в чат</a:t>
            </a:r>
            <a:r>
              <a:rPr b="1" lang="en-US" sz="4300">
                <a:solidFill>
                  <a:srgbClr val="FFFFFF"/>
                </a:solidFill>
              </a:rPr>
              <a:t>,</a:t>
            </a:r>
            <a:r>
              <a:rPr b="0" i="0" lang="en-US" sz="4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я с радостью на них отвечу</a:t>
            </a:r>
            <a:endParaRPr/>
          </a:p>
        </p:txBody>
      </p:sp>
      <p:sp>
        <p:nvSpPr>
          <p:cNvPr id="44" name="Google Shape;44;p8"/>
          <p:cNvSpPr txBox="1"/>
          <p:nvPr/>
        </p:nvSpPr>
        <p:spPr>
          <a:xfrm>
            <a:off x="2426169" y="6798505"/>
            <a:ext cx="159798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-501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Font typeface="Arial"/>
              <a:buChar char="●"/>
            </a:pPr>
            <a:r>
              <a:rPr b="0" i="0" lang="en-US" sz="4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Настраивайтесь на позитивный лад и будьте активными ✨</a:t>
            </a:r>
            <a:endParaRPr/>
          </a:p>
        </p:txBody>
      </p:sp>
      <p:cxnSp>
        <p:nvCxnSpPr>
          <p:cNvPr id="45" name="Google Shape;45;p8"/>
          <p:cNvCxnSpPr/>
          <p:nvPr/>
        </p:nvCxnSpPr>
        <p:spPr>
          <a:xfrm>
            <a:off x="-1" y="7704519"/>
            <a:ext cx="5632452" cy="3604831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" name="Google Shape;46;p8"/>
          <p:cNvCxnSpPr/>
          <p:nvPr/>
        </p:nvCxnSpPr>
        <p:spPr>
          <a:xfrm flipH="1" rot="10800000">
            <a:off x="0" y="8586610"/>
            <a:ext cx="1365251" cy="268465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" name="Google Shape;47;p8"/>
          <p:cNvCxnSpPr/>
          <p:nvPr/>
        </p:nvCxnSpPr>
        <p:spPr>
          <a:xfrm rot="10800000">
            <a:off x="-1" y="2301874"/>
            <a:ext cx="1365252" cy="6324602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" name="Google Shape;48;p8"/>
          <p:cNvCxnSpPr/>
          <p:nvPr/>
        </p:nvCxnSpPr>
        <p:spPr>
          <a:xfrm>
            <a:off x="69850" y="8855074"/>
            <a:ext cx="4572000" cy="1828802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" name="Google Shape;49;p8"/>
          <p:cNvCxnSpPr/>
          <p:nvPr/>
        </p:nvCxnSpPr>
        <p:spPr>
          <a:xfrm>
            <a:off x="1365250" y="8586610"/>
            <a:ext cx="228600" cy="921957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" name="Google Shape;50;p8"/>
          <p:cNvCxnSpPr/>
          <p:nvPr/>
        </p:nvCxnSpPr>
        <p:spPr>
          <a:xfrm flipH="1">
            <a:off x="69850" y="9845674"/>
            <a:ext cx="2286000" cy="1463677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" name="Google Shape;51;p8"/>
          <p:cNvCxnSpPr/>
          <p:nvPr/>
        </p:nvCxnSpPr>
        <p:spPr>
          <a:xfrm flipH="1" rot="10800000">
            <a:off x="5632450" y="7912180"/>
            <a:ext cx="14471653" cy="3376232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" name="Google Shape;52;p8"/>
          <p:cNvCxnSpPr/>
          <p:nvPr/>
        </p:nvCxnSpPr>
        <p:spPr>
          <a:xfrm>
            <a:off x="15199736" y="9167370"/>
            <a:ext cx="5022901" cy="224400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" name="Google Shape;53;p8"/>
          <p:cNvCxnSpPr/>
          <p:nvPr/>
        </p:nvCxnSpPr>
        <p:spPr>
          <a:xfrm flipH="1">
            <a:off x="10356850" y="9312274"/>
            <a:ext cx="3886201" cy="1997077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" name="Google Shape;54;p8"/>
          <p:cNvCxnSpPr/>
          <p:nvPr/>
        </p:nvCxnSpPr>
        <p:spPr>
          <a:xfrm>
            <a:off x="12414250" y="10261760"/>
            <a:ext cx="6246533" cy="422116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" name="Google Shape;55;p8"/>
          <p:cNvCxnSpPr/>
          <p:nvPr/>
        </p:nvCxnSpPr>
        <p:spPr>
          <a:xfrm flipH="1" rot="10800000">
            <a:off x="18355980" y="2530474"/>
            <a:ext cx="1748118" cy="5791202"/>
          </a:xfrm>
          <a:prstGeom prst="straightConnector1">
            <a:avLst/>
          </a:prstGeom>
          <a:noFill/>
          <a:ln cap="flat" cmpd="sng" w="9525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Google Shape;70;p1" id="56" name="Google Shape;5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999" y="10349100"/>
            <a:ext cx="3007540" cy="42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1699218" y="168275"/>
            <a:ext cx="16632529" cy="7617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Что нас сегодня ждет</a:t>
            </a:r>
            <a:endParaRPr/>
          </a:p>
        </p:txBody>
      </p:sp>
      <p:pic>
        <p:nvPicPr>
          <p:cNvPr descr="Google Shape;117;p5" id="62" name="Google Shape;6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999" y="10349100"/>
            <a:ext cx="3007540" cy="42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9"/>
          <p:cNvSpPr txBox="1"/>
          <p:nvPr/>
        </p:nvSpPr>
        <p:spPr>
          <a:xfrm>
            <a:off x="850450" y="2778749"/>
            <a:ext cx="183300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Char char="●"/>
            </a:pPr>
            <a:r>
              <a:rPr lang="en-US" sz="4000">
                <a:solidFill>
                  <a:srgbClr val="FFFFFF"/>
                </a:solidFill>
              </a:rPr>
              <a:t>Обсудим некоторые базовые хорошие практики при написании кода на Go</a:t>
            </a:r>
            <a:endParaRPr sz="4000">
              <a:solidFill>
                <a:srgbClr val="FFFFFF"/>
              </a:solidFill>
            </a:endParaRPr>
          </a:p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Char char="●"/>
            </a:pPr>
            <a:r>
              <a:rPr lang="en-US" sz="4000">
                <a:solidFill>
                  <a:srgbClr val="FFFFFF"/>
                </a:solidFill>
              </a:rPr>
              <a:t>Эти принципы обязательны для студентов моей группы</a:t>
            </a:r>
            <a:endParaRPr sz="4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1699218" y="168275"/>
            <a:ext cx="166326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lang="en-US"/>
              <a:t>KISS, YAGNI</a:t>
            </a:r>
            <a:endParaRPr/>
          </a:p>
        </p:txBody>
      </p:sp>
      <p:pic>
        <p:nvPicPr>
          <p:cNvPr descr="Google Shape;117;p5" id="69" name="Google Shape;6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999" y="10349100"/>
            <a:ext cx="3007539" cy="42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0"/>
          <p:cNvSpPr txBox="1"/>
          <p:nvPr/>
        </p:nvSpPr>
        <p:spPr>
          <a:xfrm>
            <a:off x="887050" y="1240799"/>
            <a:ext cx="183300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</a:rPr>
              <a:t>Важные принципы разработки:</a:t>
            </a:r>
            <a:endParaRPr sz="4000">
              <a:solidFill>
                <a:srgbClr val="FFFFFF"/>
              </a:solidFill>
            </a:endParaRPr>
          </a:p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Char char="●"/>
            </a:pPr>
            <a:r>
              <a:rPr lang="en-US" sz="4000">
                <a:solidFill>
                  <a:srgbClr val="FFFFFF"/>
                </a:solidFill>
              </a:rPr>
              <a:t>KISS = Keep It Small and Simple</a:t>
            </a:r>
            <a:endParaRPr sz="4000">
              <a:solidFill>
                <a:srgbClr val="FFFFFF"/>
              </a:solidFill>
            </a:endParaRPr>
          </a:p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Char char="●"/>
            </a:pPr>
            <a:r>
              <a:rPr lang="en-US" sz="4000">
                <a:solidFill>
                  <a:srgbClr val="FFFFFF"/>
                </a:solidFill>
              </a:rPr>
              <a:t>YAGNI = You Aren’t Gonna Need It</a:t>
            </a:r>
            <a:endParaRPr sz="4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1699218" y="168275"/>
            <a:ext cx="166326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lang="en-US"/>
              <a:t>Линтинг</a:t>
            </a:r>
            <a:endParaRPr/>
          </a:p>
        </p:txBody>
      </p:sp>
      <p:pic>
        <p:nvPicPr>
          <p:cNvPr descr="Google Shape;117;p5" id="76" name="Google Shape;7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999" y="10349100"/>
            <a:ext cx="3007539" cy="42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1"/>
          <p:cNvSpPr txBox="1"/>
          <p:nvPr/>
        </p:nvSpPr>
        <p:spPr>
          <a:xfrm>
            <a:off x="887050" y="1240799"/>
            <a:ext cx="183300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</a:rPr>
              <a:t>Стандартные линтеры в Go:</a:t>
            </a:r>
            <a:endParaRPr sz="4000">
              <a:solidFill>
                <a:srgbClr val="FFFFFF"/>
              </a:solidFill>
            </a:endParaRPr>
          </a:p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Char char="●"/>
            </a:pPr>
            <a:r>
              <a:rPr lang="en-US" sz="4000">
                <a:solidFill>
                  <a:srgbClr val="FFFFFF"/>
                </a:solidFill>
              </a:rPr>
              <a:t>gofmt</a:t>
            </a:r>
            <a:endParaRPr sz="4000">
              <a:solidFill>
                <a:srgbClr val="FFFFFF"/>
              </a:solidFill>
            </a:endParaRPr>
          </a:p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Char char="●"/>
            </a:pPr>
            <a:r>
              <a:rPr lang="en-US" sz="4000">
                <a:solidFill>
                  <a:srgbClr val="FFFFFF"/>
                </a:solidFill>
              </a:rPr>
              <a:t>go vet</a:t>
            </a:r>
            <a:endParaRPr sz="4000">
              <a:solidFill>
                <a:srgbClr val="FFFFFF"/>
              </a:solidFill>
            </a:endParaRPr>
          </a:p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Char char="●"/>
            </a:pPr>
            <a:r>
              <a:rPr lang="en-US" sz="4000">
                <a:solidFill>
                  <a:srgbClr val="FFFFFF"/>
                </a:solidFill>
              </a:rPr>
              <a:t>go imports</a:t>
            </a:r>
            <a:endParaRPr sz="4000">
              <a:solidFill>
                <a:srgbClr val="FFFFFF"/>
              </a:solidFill>
            </a:endParaRPr>
          </a:p>
        </p:txBody>
      </p:sp>
      <p:sp>
        <p:nvSpPr>
          <p:cNvPr id="78" name="Google Shape;78;p11"/>
          <p:cNvSpPr txBox="1"/>
          <p:nvPr/>
        </p:nvSpPr>
        <p:spPr>
          <a:xfrm>
            <a:off x="772625" y="5257499"/>
            <a:ext cx="18330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</a:rPr>
              <a:t>Зачем что-то еще ?</a:t>
            </a:r>
            <a:endParaRPr sz="4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title"/>
          </p:nvPr>
        </p:nvSpPr>
        <p:spPr>
          <a:xfrm>
            <a:off x="5750357" y="4145993"/>
            <a:ext cx="10241068" cy="11541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127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400"/>
              <a:buFont typeface="Arial"/>
              <a:buNone/>
            </a:pPr>
            <a:r>
              <a:rPr b="0" lang="en-US" sz="7400">
                <a:latin typeface="Arial"/>
                <a:ea typeface="Arial"/>
                <a:cs typeface="Arial"/>
                <a:sym typeface="Arial"/>
              </a:rPr>
              <a:t>Вопросы</a:t>
            </a:r>
            <a:r>
              <a:rPr b="0" lang="en-US" sz="7400"/>
              <a:t>?</a:t>
            </a:r>
            <a:endParaRPr/>
          </a:p>
        </p:txBody>
      </p:sp>
      <p:cxnSp>
        <p:nvCxnSpPr>
          <p:cNvPr id="84" name="Google Shape;84;p12"/>
          <p:cNvCxnSpPr/>
          <p:nvPr/>
        </p:nvCxnSpPr>
        <p:spPr>
          <a:xfrm rot="10800000">
            <a:off x="1416375" y="6586283"/>
            <a:ext cx="9454200" cy="4722273"/>
          </a:xfrm>
          <a:prstGeom prst="straightConnector1">
            <a:avLst/>
          </a:prstGeom>
          <a:noFill/>
          <a:ln cap="flat" cmpd="sng" w="93700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" name="Google Shape;85;p12"/>
          <p:cNvCxnSpPr/>
          <p:nvPr/>
        </p:nvCxnSpPr>
        <p:spPr>
          <a:xfrm flipH="1">
            <a:off x="15375559" y="1782002"/>
            <a:ext cx="4728541" cy="9526554"/>
          </a:xfrm>
          <a:prstGeom prst="straightConnector1">
            <a:avLst/>
          </a:prstGeom>
          <a:noFill/>
          <a:ln cap="flat" cmpd="sng" w="93700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" name="Google Shape;86;p12"/>
          <p:cNvCxnSpPr/>
          <p:nvPr/>
        </p:nvCxnSpPr>
        <p:spPr>
          <a:xfrm flipH="1" rot="10800000">
            <a:off x="1294087" y="0"/>
            <a:ext cx="3031920" cy="6108376"/>
          </a:xfrm>
          <a:prstGeom prst="straightConnector1">
            <a:avLst/>
          </a:prstGeom>
          <a:noFill/>
          <a:ln cap="flat" cmpd="sng" w="93700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Google Shape;199;p10" id="87" name="Google Shape;8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999" y="10349100"/>
            <a:ext cx="3007540" cy="42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2"/>
          <p:cNvSpPr txBox="1"/>
          <p:nvPr>
            <p:ph type="title"/>
          </p:nvPr>
        </p:nvSpPr>
        <p:spPr>
          <a:xfrm>
            <a:off x="5750332" y="1705768"/>
            <a:ext cx="10241100" cy="11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127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400"/>
              <a:buFont typeface="Arial"/>
              <a:buNone/>
            </a:pPr>
            <a:r>
              <a:rPr b="0" lang="en-US" sz="7400">
                <a:latin typeface="Arial"/>
                <a:ea typeface="Arial"/>
                <a:cs typeface="Arial"/>
                <a:sym typeface="Arial"/>
              </a:rPr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