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11303000" cx="201041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498abe2057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2498abe2057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13cf6d98f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313cf6d98f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498abe205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2498abe205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a98cf932a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4a98cf932a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a98cf932a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4a98cf932a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0" showMasterSp="0" type="tx">
  <p:cSld name="TITLE_AND_BODY">
    <p:bg>
      <p:bgPr>
        <a:solidFill>
          <a:srgbClr val="00B0F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1448315" y="3746348"/>
            <a:ext cx="17207469" cy="315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52727" y="510844"/>
            <a:ext cx="18998644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  <a:defRPr b="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015614" y="6333235"/>
            <a:ext cx="14072871" cy="2827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448315" y="3746348"/>
            <a:ext cx="17207469" cy="315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005205" y="2601149"/>
            <a:ext cx="8745285" cy="7464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10353610" y="2601150"/>
            <a:ext cx="8745285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" y="-1"/>
            <a:ext cx="20104101" cy="1130855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05205" y="2637366"/>
            <a:ext cx="18093690" cy="7459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gist.github.com/maratori/8772fe158ff705ca543a0620863977c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48;ge6e8aa7363_0_23"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79"/>
            <a:ext cx="20104094" cy="113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984250" y="1049725"/>
            <a:ext cx="88137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508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lang="en-US" sz="6600"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/>
          </a:p>
        </p:txBody>
      </p:sp>
      <p:pic>
        <p:nvPicPr>
          <p:cNvPr descr="Google Shape;51;ge6e8aa7363_0_23" id="36" name="Google Shape;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84924" y="9990900"/>
            <a:ext cx="4252477" cy="59685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984250" y="4679800"/>
            <a:ext cx="11325300" cy="19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b="0" lang="en-US" sz="6600">
                <a:solidFill>
                  <a:schemeClr val="lt1"/>
                </a:solidFill>
                <a:highlight>
                  <a:schemeClr val="dk1"/>
                </a:highlight>
              </a:rPr>
              <a:t>Makefile, mocks, linters</a:t>
            </a:r>
            <a:endParaRPr sz="66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1699218" y="168275"/>
            <a:ext cx="16632529" cy="761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Что нас сегодня ждет</a:t>
            </a:r>
            <a:endParaRPr/>
          </a:p>
        </p:txBody>
      </p:sp>
      <p:pic>
        <p:nvPicPr>
          <p:cNvPr descr="Google Shape;117;p5" id="43" name="Google Shape;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40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/>
        </p:nvSpPr>
        <p:spPr>
          <a:xfrm>
            <a:off x="850450" y="2778749"/>
            <a:ext cx="18330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Char char="●"/>
            </a:pPr>
            <a:r>
              <a:rPr lang="en-US" sz="4000">
                <a:solidFill>
                  <a:srgbClr val="FFFFFF"/>
                </a:solidFill>
              </a:rPr>
              <a:t>Научимся создавать и использовать моки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Познакомимся с make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Поанализируем код с помощью линтеров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Go mocks</a:t>
            </a:r>
            <a:endParaRPr/>
          </a:p>
        </p:txBody>
      </p:sp>
      <p:pic>
        <p:nvPicPr>
          <p:cNvPr descr="Google Shape;117;p5" id="50" name="Google Shape;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39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>
            <p:ph type="title"/>
          </p:nvPr>
        </p:nvSpPr>
        <p:spPr>
          <a:xfrm>
            <a:off x="587375" y="1524725"/>
            <a:ext cx="19204200" cy="8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Mock-объект – фиктивная реализация интерфейса для тестирования зависимых от него компонентов.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t/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Сравнение основных библиотек для мокирования можно найти здесь: </a:t>
            </a:r>
            <a:r>
              <a:rPr lang="en-US" sz="40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https://gist.github.com/maratori/8772fe158ff705ca543a0620863977c2</a:t>
            </a:r>
            <a:endParaRPr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Мы будем рассматривать мокирование на примере gomock: </a:t>
            </a:r>
            <a:r>
              <a:rPr lang="en-US" sz="4000"/>
              <a:t>https://github.com/uber-go/mock</a:t>
            </a:r>
            <a:endParaRPr sz="4000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Паттерн tools + mockery</a:t>
            </a:r>
            <a:endParaRPr/>
          </a:p>
        </p:txBody>
      </p:sp>
      <p:pic>
        <p:nvPicPr>
          <p:cNvPr descr="Google Shape;117;p5"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39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>
            <p:ph type="title"/>
          </p:nvPr>
        </p:nvSpPr>
        <p:spPr>
          <a:xfrm>
            <a:off x="587375" y="1524725"/>
            <a:ext cx="19204200" cy="8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Существует удобный паттерн управления зависимостями для разработки и тестирования (т.н. “devDependencies”).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t/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Расмотрим его на примере пакета </a:t>
            </a:r>
            <a:r>
              <a:rPr b="0" i="1" lang="en-US" sz="4000"/>
              <a:t>mockery</a:t>
            </a:r>
            <a:r>
              <a:rPr b="0" lang="en-US" sz="4000"/>
              <a:t>.</a:t>
            </a:r>
            <a:endParaRPr b="0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Makefile</a:t>
            </a:r>
            <a:endParaRPr/>
          </a:p>
        </p:txBody>
      </p:sp>
      <p:pic>
        <p:nvPicPr>
          <p:cNvPr descr="Google Shape;117;p5" id="64" name="Google Shape;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39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>
            <p:ph type="title"/>
          </p:nvPr>
        </p:nvSpPr>
        <p:spPr>
          <a:xfrm>
            <a:off x="587375" y="1524725"/>
            <a:ext cx="19204200" cy="6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Makefile - файл конфигурации утилиты </a:t>
            </a:r>
            <a:r>
              <a:rPr b="0" i="1" lang="en-US" sz="4000"/>
              <a:t>make</a:t>
            </a:r>
            <a:r>
              <a:rPr b="0" lang="en-US" sz="4000"/>
              <a:t>. Правила описываются на специальном (тьюринг-полном!) языке.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Как правило используется для автоматизации сборки програм. </a:t>
            </a:r>
            <a:r>
              <a:rPr b="0" lang="en-US" sz="4000"/>
              <a:t>Особенно</a:t>
            </a:r>
            <a:r>
              <a:rPr b="0" lang="en-US" sz="4000"/>
              <a:t> полезно, если этапы сборки зависят друг от друга.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t/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Makefile помещается в корень проекта. Правило по умолчанию обычно позволяет полностью собрать приложение.</a:t>
            </a:r>
            <a:endParaRPr b="0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Линтеры</a:t>
            </a:r>
            <a:endParaRPr/>
          </a:p>
        </p:txBody>
      </p:sp>
      <p:pic>
        <p:nvPicPr>
          <p:cNvPr descr="Google Shape;117;p5" id="71" name="Google Shape;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39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>
            <p:ph type="title"/>
          </p:nvPr>
        </p:nvSpPr>
        <p:spPr>
          <a:xfrm>
            <a:off x="587375" y="1524725"/>
            <a:ext cx="19204200" cy="6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Go поставляет несколько стандартных линтеров: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-"/>
            </a:pPr>
            <a:r>
              <a:rPr b="0" i="1" lang="en-US" sz="4000"/>
              <a:t>gofmt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-"/>
            </a:pPr>
            <a:r>
              <a:rPr b="0" i="1" lang="en-US" sz="4000"/>
              <a:t>govet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VSCode</a:t>
            </a:r>
            <a:r>
              <a:rPr lang="en-US"/>
              <a:t> </a:t>
            </a:r>
            <a:r>
              <a:rPr b="0" lang="en-US" sz="4000"/>
              <a:t>использует несколько дополнительных линтеров.</a:t>
            </a:r>
            <a:endParaRPr b="0" sz="4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000">
                <a:solidFill>
                  <a:schemeClr val="lt1"/>
                </a:solidFill>
              </a:rPr>
              <a:t>Стандартные линтеры ловят не все проблемы :(</a:t>
            </a:r>
            <a:endParaRPr b="0"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golangci-lint</a:t>
            </a:r>
            <a:endParaRPr/>
          </a:p>
        </p:txBody>
      </p:sp>
      <p:pic>
        <p:nvPicPr>
          <p:cNvPr descr="Google Shape;117;p5" id="78" name="Google Shape;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39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>
            <p:ph type="title"/>
          </p:nvPr>
        </p:nvSpPr>
        <p:spPr>
          <a:xfrm>
            <a:off x="587375" y="1524725"/>
            <a:ext cx="19204200" cy="6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Для Go написано много дополнительных линтеров. golangci-lint позволяет конфигурировать и запускать их для проверки кода проекта.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Преимущество: единая конфигурация, можно использовать как локально, так и в CI/CD</a:t>
            </a:r>
            <a:endParaRPr b="0" sz="4000"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8155" y="6382775"/>
            <a:ext cx="4595375" cy="45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5750357" y="4145993"/>
            <a:ext cx="10241068" cy="1154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</a:pPr>
            <a:r>
              <a:rPr b="0" lang="en-US" sz="7400">
                <a:latin typeface="Arial"/>
                <a:ea typeface="Arial"/>
                <a:cs typeface="Arial"/>
                <a:sym typeface="Arial"/>
              </a:rPr>
              <a:t>Вопросы</a:t>
            </a:r>
            <a:r>
              <a:rPr b="0" lang="en-US" sz="7400"/>
              <a:t>?</a:t>
            </a:r>
            <a:endParaRPr/>
          </a:p>
        </p:txBody>
      </p:sp>
      <p:cxnSp>
        <p:nvCxnSpPr>
          <p:cNvPr id="86" name="Google Shape;86;p14"/>
          <p:cNvCxnSpPr/>
          <p:nvPr/>
        </p:nvCxnSpPr>
        <p:spPr>
          <a:xfrm rot="10800000">
            <a:off x="1416375" y="6586283"/>
            <a:ext cx="9454200" cy="4722273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14"/>
          <p:cNvCxnSpPr/>
          <p:nvPr/>
        </p:nvCxnSpPr>
        <p:spPr>
          <a:xfrm flipH="1">
            <a:off x="15375559" y="1782002"/>
            <a:ext cx="4728541" cy="9526554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4"/>
          <p:cNvCxnSpPr/>
          <p:nvPr/>
        </p:nvCxnSpPr>
        <p:spPr>
          <a:xfrm flipH="1" rot="10800000">
            <a:off x="1294087" y="0"/>
            <a:ext cx="3031920" cy="6108376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199;p10"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40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>
            <p:ph type="title"/>
          </p:nvPr>
        </p:nvSpPr>
        <p:spPr>
          <a:xfrm>
            <a:off x="5750332" y="1705768"/>
            <a:ext cx="102411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</a:pPr>
            <a:r>
              <a:rPr b="0" lang="en-US" sz="7400"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