
<file path=[Content_Types].xml><?xml version="1.0" encoding="utf-8"?>
<Types xmlns="http://schemas.openxmlformats.org/package/2006/content-types">
  <Default Extension="png" ContentType="image/png"/>
  <Default Extension="tmp"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0" r:id="rId2"/>
  </p:sldMasterIdLst>
  <p:notesMasterIdLst>
    <p:notesMasterId r:id="rId24"/>
  </p:notesMasterIdLst>
  <p:sldIdLst>
    <p:sldId id="256" r:id="rId3"/>
    <p:sldId id="27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Lst>
  <p:sldSz cx="12192000" cy="6858000"/>
  <p:notesSz cx="6858000" cy="9144000"/>
  <p:defaultTextStyle>
    <a:defPPr>
      <a:defRPr lang="de-D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2D6F"/>
    <a:srgbClr val="0059AB"/>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78335" autoAdjust="0"/>
  </p:normalViewPr>
  <p:slideViewPr>
    <p:cSldViewPr snapToGrid="0" snapToObjects="1">
      <p:cViewPr>
        <p:scale>
          <a:sx n="66" d="100"/>
          <a:sy n="66" d="100"/>
        </p:scale>
        <p:origin x="-1301" y="-115"/>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berschrift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a:defRPr>
            </a:lvl1pPr>
          </a:lstStyle>
          <a:p>
            <a:endParaRPr lang="de-DE" dirty="0"/>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a:defRPr>
            </a:lvl1pPr>
          </a:lstStyle>
          <a:p>
            <a:fld id="{2C25699A-4D51-0144-84E2-A30BD37A4531}" type="datetimeFigureOut">
              <a:rPr lang="de-DE" smtClean="0"/>
              <a:pPr/>
              <a:t>18.07.2025</a:t>
            </a:fld>
            <a:endParaRPr lang="de-DE" dirty="0"/>
          </a:p>
        </p:txBody>
      </p:sp>
      <p:sp>
        <p:nvSpPr>
          <p:cNvPr id="4" name="Folienbildplatzhalt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a:defRPr>
            </a:lvl1pPr>
          </a:lstStyle>
          <a:p>
            <a:endParaRPr lang="de-DE" dirty="0"/>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a:defRPr>
            </a:lvl1pPr>
          </a:lstStyle>
          <a:p>
            <a:fld id="{4167BF35-94D1-004E-8163-B1FE6B96399D}" type="slidenum">
              <a:rPr lang="de-DE" smtClean="0"/>
              <a:pPr/>
              <a:t>‹Nr.›</a:t>
            </a:fld>
            <a:endParaRPr lang="de-DE" dirty="0"/>
          </a:p>
        </p:txBody>
      </p:sp>
    </p:spTree>
    <p:extLst>
      <p:ext uri="{BB962C8B-B14F-4D97-AF65-F5344CB8AC3E}">
        <p14:creationId xmlns:p14="http://schemas.microsoft.com/office/powerpoint/2010/main" val="400842807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Arial"/>
        <a:ea typeface="+mn-ea"/>
        <a:cs typeface="+mn-cs"/>
      </a:defRPr>
    </a:lvl1pPr>
    <a:lvl2pPr marL="457200" algn="l" defTabSz="457200" rtl="0" eaLnBrk="1" latinLnBrk="0" hangingPunct="1">
      <a:defRPr sz="1200" kern="1200">
        <a:solidFill>
          <a:schemeClr val="tx1"/>
        </a:solidFill>
        <a:latin typeface="Arial"/>
        <a:ea typeface="+mn-ea"/>
        <a:cs typeface="+mn-cs"/>
      </a:defRPr>
    </a:lvl2pPr>
    <a:lvl3pPr marL="914400" algn="l" defTabSz="457200" rtl="0" eaLnBrk="1" latinLnBrk="0" hangingPunct="1">
      <a:defRPr sz="1200" kern="1200">
        <a:solidFill>
          <a:schemeClr val="tx1"/>
        </a:solidFill>
        <a:latin typeface="Arial"/>
        <a:ea typeface="+mn-ea"/>
        <a:cs typeface="+mn-cs"/>
      </a:defRPr>
    </a:lvl3pPr>
    <a:lvl4pPr marL="1371600" algn="l" defTabSz="457200" rtl="0" eaLnBrk="1" latinLnBrk="0" hangingPunct="1">
      <a:defRPr sz="1200" kern="1200">
        <a:solidFill>
          <a:schemeClr val="tx1"/>
        </a:solidFill>
        <a:latin typeface="Arial"/>
        <a:ea typeface="+mn-ea"/>
        <a:cs typeface="+mn-cs"/>
      </a:defRPr>
    </a:lvl4pPr>
    <a:lvl5pPr marL="1828800" algn="l" defTabSz="457200" rtl="0" eaLnBrk="1" latinLnBrk="0" hangingPunct="1">
      <a:defRPr sz="1200" kern="1200">
        <a:solidFill>
          <a:schemeClr val="tx1"/>
        </a:solidFill>
        <a:latin typeface="Arial"/>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b="1" dirty="0">
                <a:cs typeface="Arial"/>
              </a:rPr>
              <a:t>Erläuterungen:</a:t>
            </a:r>
          </a:p>
          <a:p>
            <a:r>
              <a:rPr lang="de-DE" dirty="0">
                <a:cs typeface="Arial"/>
              </a:rPr>
              <a:t>Auf dieser ersten Seite können Titel, Untertitel, eine Erläuterung und der Name der/des Vortragenden eingesetzt werden.</a:t>
            </a:r>
            <a:r>
              <a:rPr lang="de-DE" baseline="0" dirty="0">
                <a:cs typeface="Arial"/>
              </a:rPr>
              <a:t> Dazu einfach ins jeweilige Feld klicken und den Platzhalter überschreiben.</a:t>
            </a:r>
          </a:p>
          <a:p>
            <a:r>
              <a:rPr lang="de-DE" baseline="0" dirty="0">
                <a:cs typeface="Arial"/>
              </a:rPr>
              <a:t>Schrifttype ist Arial, Schriftgrößen sind frei wählbar, Hauptfarbe ist Blau RGB 0-89-171 (= Mathematisch-Naturwissenschaftliche Fakultät), andere Schriftebenen sind in Graustufen angelegt, können aber über das Menü in allen Farben ausgegeben werden, auch Fettschrift, Kursive etc. sind möglich. </a:t>
            </a:r>
          </a:p>
          <a:p>
            <a:endParaRPr lang="de-DE" baseline="0" dirty="0">
              <a:cs typeface="Arial"/>
            </a:endParaRPr>
          </a:p>
          <a:p>
            <a:r>
              <a:rPr lang="de-DE" b="1" baseline="0" dirty="0">
                <a:cs typeface="Arial"/>
              </a:rPr>
              <a:t>Bitte beachten: </a:t>
            </a:r>
            <a:r>
              <a:rPr lang="de-DE" baseline="0" dirty="0">
                <a:cs typeface="Arial"/>
              </a:rPr>
              <a:t>Die Unterzeile ist auf der ‚Masterfolie Start‘ angelegt. Um diese zu ändern, bitte im Menü auf Ansicht&gt;Master&gt;Folienmaster klicken und dann links das Datum und in der Mitte weitere Angaben einfügen, z. B. über den Vortragenden bzw. die Vortragende. Die Angabe der Fakultät ist fix, die Zählung rechts automatisch für die gesamte Präsentation. Es ist sinnvoll, diese Eintragungen gleich auf allen Masterfolien vorzunehmen, damit alle Unterzeilen später einheitlich erscheinen.</a:t>
            </a:r>
          </a:p>
          <a:p>
            <a:endParaRPr lang="de-DE" b="1" baseline="0" dirty="0">
              <a:cs typeface="Arial"/>
            </a:endParaRPr>
          </a:p>
          <a:p>
            <a:r>
              <a:rPr lang="de-DE" b="1" baseline="0" dirty="0">
                <a:cs typeface="Arial"/>
              </a:rPr>
              <a:t>Achtung: </a:t>
            </a:r>
            <a:r>
              <a:rPr lang="de-DE" baseline="0" dirty="0">
                <a:cs typeface="Arial"/>
              </a:rPr>
              <a:t>Änderungen an Masterfolien wirken sich auf alle Folien aus, die darauf basieren!</a:t>
            </a:r>
          </a:p>
        </p:txBody>
      </p:sp>
      <p:sp>
        <p:nvSpPr>
          <p:cNvPr id="4" name="Foliennummernplatzhalter 3"/>
          <p:cNvSpPr>
            <a:spLocks noGrp="1"/>
          </p:cNvSpPr>
          <p:nvPr>
            <p:ph type="sldNum" sz="quarter" idx="10"/>
          </p:nvPr>
        </p:nvSpPr>
        <p:spPr/>
        <p:txBody>
          <a:bodyPr/>
          <a:lstStyle/>
          <a:p>
            <a:fld id="{4167BF35-94D1-004E-8163-B1FE6B96399D}" type="slidenum">
              <a:rPr lang="de-DE" smtClean="0"/>
              <a:t>1</a:t>
            </a:fld>
            <a:endParaRPr lang="de-DE"/>
          </a:p>
        </p:txBody>
      </p:sp>
    </p:spTree>
    <p:extLst>
      <p:ext uri="{BB962C8B-B14F-4D97-AF65-F5344CB8AC3E}">
        <p14:creationId xmlns:p14="http://schemas.microsoft.com/office/powerpoint/2010/main" val="6793779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Bildseite, ohne Siegel der UG. Bilder werden im Menü über Einfügen&gt;Bild&gt;Bild aus Datei eingefügt: dann öffnet sich der Browser zum</a:t>
            </a:r>
            <a:r>
              <a:rPr lang="de-DE" baseline="0" dirty="0"/>
              <a:t> Durchsuchen der Ordner, durch Doppelklicken wird das Bild ausgewählt.</a:t>
            </a:r>
          </a:p>
          <a:p>
            <a:r>
              <a:rPr lang="de-DE" baseline="0" dirty="0"/>
              <a:t>Vorhandene Bilder können mit der rechten Maustaste angeklickt und über die Funktion ‚Bild ändern‘ getauscht werden. </a:t>
            </a:r>
          </a:p>
          <a:p>
            <a:r>
              <a:rPr lang="de-DE" baseline="0" dirty="0"/>
              <a:t>Die Bilder können auch über die gesamte Seite gezogen werden und verdecken dann Signet und/oder Unterzeile (Vollbild).</a:t>
            </a:r>
          </a:p>
          <a:p>
            <a:r>
              <a:rPr lang="de-DE" baseline="0" dirty="0"/>
              <a:t>Die Bildunterzeile wird wie gewohnt angeklickt und der Platzhalter überschrieben.</a:t>
            </a:r>
          </a:p>
          <a:p>
            <a:pPr marL="0" marR="0" indent="0" algn="l" defTabSz="457200" rtl="0" eaLnBrk="1" fontAlgn="auto" latinLnBrk="0" hangingPunct="1">
              <a:lnSpc>
                <a:spcPct val="100000"/>
              </a:lnSpc>
              <a:spcBef>
                <a:spcPts val="0"/>
              </a:spcBef>
              <a:spcAft>
                <a:spcPts val="0"/>
              </a:spcAft>
              <a:buClrTx/>
              <a:buSzTx/>
              <a:buFontTx/>
              <a:buNone/>
              <a:tabLst/>
              <a:defRPr/>
            </a:pPr>
            <a:r>
              <a:rPr lang="de-DE" b="1" baseline="0" dirty="0">
                <a:cs typeface="Arial"/>
              </a:rPr>
              <a:t>Achtung: </a:t>
            </a:r>
            <a:r>
              <a:rPr lang="de-DE" dirty="0"/>
              <a:t>Hier liegt die zweite ‚Masterfolie blank‘ zugrunde</a:t>
            </a:r>
            <a:r>
              <a:rPr lang="de-DE" b="0" baseline="0" dirty="0">
                <a:cs typeface="Arial"/>
              </a:rPr>
              <a:t>: Eingaben auf der ‚Masterfolie Start‘ (Datum etc.) werden nicht automatisch übernommen, sondern müssen dort ebenfalls vorgenommen werden.</a:t>
            </a:r>
          </a:p>
          <a:p>
            <a:pPr marL="0" marR="0" indent="0" algn="l" defTabSz="457200" rtl="0" eaLnBrk="1" fontAlgn="auto" latinLnBrk="0" hangingPunct="1">
              <a:lnSpc>
                <a:spcPct val="100000"/>
              </a:lnSpc>
              <a:spcBef>
                <a:spcPts val="0"/>
              </a:spcBef>
              <a:spcAft>
                <a:spcPts val="0"/>
              </a:spcAft>
              <a:buClrTx/>
              <a:buSzTx/>
              <a:buFontTx/>
              <a:buNone/>
              <a:tabLst/>
              <a:defRPr/>
            </a:pPr>
            <a:r>
              <a:rPr lang="de-DE" baseline="0" dirty="0"/>
              <a:t>Übrigens: </a:t>
            </a:r>
            <a:r>
              <a:rPr lang="de-DE" baseline="0"/>
              <a:t>In PowerPoint </a:t>
            </a:r>
            <a:r>
              <a:rPr lang="de-DE" baseline="0" dirty="0"/>
              <a:t>lassen sich auch Videos oder Audios einbinden, über den Menüreiter ‚Medien‘.</a:t>
            </a:r>
            <a:endParaRPr lang="de-DE" dirty="0"/>
          </a:p>
          <a:p>
            <a:pPr marL="0" marR="0" indent="0" algn="l" defTabSz="457200" rtl="0" eaLnBrk="1" fontAlgn="auto" latinLnBrk="0" hangingPunct="1">
              <a:lnSpc>
                <a:spcPct val="100000"/>
              </a:lnSpc>
              <a:spcBef>
                <a:spcPts val="0"/>
              </a:spcBef>
              <a:spcAft>
                <a:spcPts val="0"/>
              </a:spcAft>
              <a:buClrTx/>
              <a:buSzTx/>
              <a:buFontTx/>
              <a:buNone/>
              <a:tabLst/>
              <a:defRPr/>
            </a:pPr>
            <a:endParaRPr lang="de-DE" dirty="0"/>
          </a:p>
        </p:txBody>
      </p:sp>
      <p:sp>
        <p:nvSpPr>
          <p:cNvPr id="4" name="Foliennummernplatzhalter 3"/>
          <p:cNvSpPr>
            <a:spLocks noGrp="1"/>
          </p:cNvSpPr>
          <p:nvPr>
            <p:ph type="sldNum" sz="quarter" idx="10"/>
          </p:nvPr>
        </p:nvSpPr>
        <p:spPr/>
        <p:txBody>
          <a:bodyPr/>
          <a:lstStyle/>
          <a:p>
            <a:fld id="{4167BF35-94D1-004E-8163-B1FE6B96399D}" type="slidenum">
              <a:rPr lang="de-DE" smtClean="0"/>
              <a:t>3</a:t>
            </a:fld>
            <a:endParaRPr lang="de-DE"/>
          </a:p>
        </p:txBody>
      </p:sp>
    </p:spTree>
    <p:extLst>
      <p:ext uri="{BB962C8B-B14F-4D97-AF65-F5344CB8AC3E}">
        <p14:creationId xmlns:p14="http://schemas.microsoft.com/office/powerpoint/2010/main" val="3411001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de-DE" dirty="0"/>
              <a:t>Diagramme werden im </a:t>
            </a:r>
            <a:r>
              <a:rPr lang="de-DE" dirty="0" err="1"/>
              <a:t>Menüband</a:t>
            </a:r>
            <a:r>
              <a:rPr lang="de-DE" dirty="0"/>
              <a:t> über ‚Diagramme‘ als Excel-Funktion</a:t>
            </a:r>
            <a:r>
              <a:rPr lang="de-DE" baseline="0" dirty="0"/>
              <a:t> erstellt</a:t>
            </a:r>
            <a:r>
              <a:rPr lang="de-DE" dirty="0"/>
              <a:t> und dann automatisch eingefügt</a:t>
            </a:r>
            <a:r>
              <a:rPr lang="de-DE" baseline="0" dirty="0"/>
              <a:t>.</a:t>
            </a:r>
          </a:p>
          <a:p>
            <a:r>
              <a:rPr lang="de-DE" baseline="0" dirty="0"/>
              <a:t>Die Unterzeile wird wie gewohnt angeklickt und der Platzhalter überschrieben.</a:t>
            </a:r>
          </a:p>
          <a:p>
            <a:r>
              <a:rPr lang="de-DE" baseline="0" dirty="0"/>
              <a:t>Übrigens: Im </a:t>
            </a:r>
            <a:r>
              <a:rPr lang="de-DE" baseline="0" dirty="0" err="1"/>
              <a:t>Menüband</a:t>
            </a:r>
            <a:r>
              <a:rPr lang="de-DE" baseline="0" dirty="0"/>
              <a:t> lassen sich die Effekte der Bildfolgen der Präsentation gestalten – probieren Sie es aus unter ‚Übergänge‘!</a:t>
            </a:r>
            <a:endParaRPr lang="de-DE" dirty="0"/>
          </a:p>
          <a:p>
            <a:endParaRPr lang="de-DE" dirty="0"/>
          </a:p>
        </p:txBody>
      </p:sp>
      <p:sp>
        <p:nvSpPr>
          <p:cNvPr id="4" name="Foliennummernplatzhalter 3"/>
          <p:cNvSpPr>
            <a:spLocks noGrp="1"/>
          </p:cNvSpPr>
          <p:nvPr>
            <p:ph type="sldNum" sz="quarter" idx="10"/>
          </p:nvPr>
        </p:nvSpPr>
        <p:spPr/>
        <p:txBody>
          <a:bodyPr/>
          <a:lstStyle/>
          <a:p>
            <a:fld id="{4167BF35-94D1-004E-8163-B1FE6B96399D}" type="slidenum">
              <a:rPr lang="de-DE" smtClean="0"/>
              <a:t>4</a:t>
            </a:fld>
            <a:endParaRPr lang="de-DE"/>
          </a:p>
        </p:txBody>
      </p:sp>
    </p:spTree>
    <p:extLst>
      <p:ext uri="{BB962C8B-B14F-4D97-AF65-F5344CB8AC3E}">
        <p14:creationId xmlns:p14="http://schemas.microsoft.com/office/powerpoint/2010/main" val="392027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00775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43691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2" name="Bild 9">
            <a:extLst>
              <a:ext uri="{FF2B5EF4-FFF2-40B4-BE49-F238E27FC236}">
                <a16:creationId xmlns="" xmlns:a16="http://schemas.microsoft.com/office/drawing/2014/main" id="{A9858554-6383-4F5A-9F64-5C78B2FA8C52}"/>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87994" y="1216595"/>
            <a:ext cx="5353090" cy="5353090"/>
          </a:xfrm>
          <a:prstGeom prst="rect">
            <a:avLst/>
          </a:prstGeom>
        </p:spPr>
      </p:pic>
      <p:sp>
        <p:nvSpPr>
          <p:cNvPr id="7" name="Rectangle 15"/>
          <p:cNvSpPr>
            <a:spLocks noChangeArrowheads="1"/>
          </p:cNvSpPr>
          <p:nvPr userDrawn="1"/>
        </p:nvSpPr>
        <p:spPr bwMode="auto">
          <a:xfrm>
            <a:off x="5" y="6568185"/>
            <a:ext cx="12191999" cy="248209"/>
          </a:xfrm>
          <a:prstGeom prst="rect">
            <a:avLst/>
          </a:prstGeom>
          <a:solidFill>
            <a:srgbClr val="0059AB"/>
          </a:solidFill>
          <a:ln w="9525" algn="ctr">
            <a:noFill/>
            <a:miter lim="800000"/>
            <a:headEnd/>
            <a:tailEnd/>
          </a:ln>
          <a:effectLst/>
        </p:spPr>
        <p:txBody>
          <a:bodyPr wrap="square" anchor="ctr">
            <a:spAutoFit/>
          </a:bodyPr>
          <a:lstStyle/>
          <a:p>
            <a:endParaRPr lang="de-DE" sz="1013" dirty="0">
              <a:latin typeface="Arial"/>
            </a:endParaRPr>
          </a:p>
        </p:txBody>
      </p:sp>
      <p:cxnSp>
        <p:nvCxnSpPr>
          <p:cNvPr id="18" name="Gerade Verbindung 17"/>
          <p:cNvCxnSpPr/>
          <p:nvPr userDrawn="1"/>
        </p:nvCxnSpPr>
        <p:spPr>
          <a:xfrm flipV="1">
            <a:off x="0" y="6454027"/>
            <a:ext cx="12192000" cy="9478"/>
          </a:xfrm>
          <a:prstGeom prst="line">
            <a:avLst/>
          </a:prstGeom>
          <a:ln>
            <a:solidFill>
              <a:srgbClr val="0059AB"/>
            </a:solidFill>
          </a:ln>
          <a:effectLst/>
        </p:spPr>
        <p:style>
          <a:lnRef idx="2">
            <a:schemeClr val="accent1"/>
          </a:lnRef>
          <a:fillRef idx="0">
            <a:schemeClr val="accent1"/>
          </a:fillRef>
          <a:effectRef idx="1">
            <a:schemeClr val="accent1"/>
          </a:effectRef>
          <a:fontRef idx="minor">
            <a:schemeClr val="tx1"/>
          </a:fontRef>
        </p:style>
      </p:cxnSp>
      <p:sp>
        <p:nvSpPr>
          <p:cNvPr id="15" name="Textfeld 14"/>
          <p:cNvSpPr txBox="1"/>
          <p:nvPr userDrawn="1"/>
        </p:nvSpPr>
        <p:spPr>
          <a:xfrm>
            <a:off x="1326938" y="6552443"/>
            <a:ext cx="4587401" cy="196208"/>
          </a:xfrm>
          <a:prstGeom prst="rect">
            <a:avLst/>
          </a:prstGeom>
          <a:noFill/>
        </p:spPr>
        <p:txBody>
          <a:bodyPr wrap="square" rtlCol="0">
            <a:spAutoFit/>
          </a:bodyPr>
          <a:lstStyle/>
          <a:p>
            <a:r>
              <a:rPr lang="de-DE" sz="675" b="0" i="0" dirty="0">
                <a:solidFill>
                  <a:schemeClr val="bg1"/>
                </a:solidFill>
                <a:latin typeface="Arial"/>
                <a:cs typeface="Arial"/>
              </a:rPr>
              <a:t>Mathematisch-Naturwissenschaftliche</a:t>
            </a:r>
            <a:r>
              <a:rPr lang="de-DE" sz="675" b="0" i="0" baseline="0" dirty="0">
                <a:solidFill>
                  <a:schemeClr val="bg1"/>
                </a:solidFill>
                <a:latin typeface="Arial"/>
                <a:cs typeface="Arial"/>
              </a:rPr>
              <a:t> </a:t>
            </a:r>
            <a:r>
              <a:rPr lang="de-DE" sz="675" b="0" i="0" dirty="0">
                <a:solidFill>
                  <a:schemeClr val="bg1"/>
                </a:solidFill>
                <a:latin typeface="Arial"/>
                <a:cs typeface="Arial"/>
              </a:rPr>
              <a:t>Fakultät</a:t>
            </a:r>
          </a:p>
        </p:txBody>
      </p:sp>
      <p:sp>
        <p:nvSpPr>
          <p:cNvPr id="16" name="Fußzeilenplatzhalter 4"/>
          <p:cNvSpPr txBox="1">
            <a:spLocks/>
          </p:cNvSpPr>
          <p:nvPr userDrawn="1"/>
        </p:nvSpPr>
        <p:spPr>
          <a:xfrm>
            <a:off x="5914335" y="6553722"/>
            <a:ext cx="5361988" cy="278122"/>
          </a:xfrm>
          <a:prstGeom prst="rect">
            <a:avLst/>
          </a:prstGeom>
        </p:spPr>
        <p:txBody>
          <a:bodyPr/>
          <a:lstStyle>
            <a:defPPr>
              <a:defRPr lang="de-DE"/>
            </a:defPPr>
            <a:lvl1pPr marL="0" algn="l" defTabSz="457200" rtl="0" eaLnBrk="1" latinLnBrk="0" hangingPunct="1">
              <a:defRPr sz="1800" kern="1200">
                <a:solidFill>
                  <a:schemeClr val="bg1"/>
                </a:solidFill>
                <a:latin typeface="Helvetica"/>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675" dirty="0" smtClean="0">
                <a:latin typeface="Arial"/>
              </a:rPr>
              <a:t>Mathematische Beweise, Simon </a:t>
            </a:r>
            <a:r>
              <a:rPr lang="de-DE" sz="675" dirty="0" err="1" smtClean="0">
                <a:latin typeface="Arial"/>
              </a:rPr>
              <a:t>Macaillan</a:t>
            </a:r>
            <a:r>
              <a:rPr lang="de-DE" sz="675" baseline="0" dirty="0" smtClean="0">
                <a:latin typeface="Arial"/>
              </a:rPr>
              <a:t> </a:t>
            </a:r>
            <a:r>
              <a:rPr lang="de-DE" sz="675" baseline="0" dirty="0" err="1" smtClean="0">
                <a:latin typeface="Arial"/>
              </a:rPr>
              <a:t>Hutton</a:t>
            </a:r>
            <a:endParaRPr lang="de-DE" sz="675" dirty="0">
              <a:latin typeface="Arial"/>
            </a:endParaRPr>
          </a:p>
        </p:txBody>
      </p:sp>
      <p:sp>
        <p:nvSpPr>
          <p:cNvPr id="17" name="Foliennummernplatzhalter 5"/>
          <p:cNvSpPr txBox="1">
            <a:spLocks/>
          </p:cNvSpPr>
          <p:nvPr userDrawn="1"/>
        </p:nvSpPr>
        <p:spPr>
          <a:xfrm>
            <a:off x="11491162" y="6555845"/>
            <a:ext cx="708521" cy="275998"/>
          </a:xfrm>
          <a:prstGeom prst="rect">
            <a:avLst/>
          </a:prstGeom>
        </p:spPr>
        <p:txBody>
          <a:bodyPr/>
          <a:lstStyle>
            <a:defPPr>
              <a:defRPr lang="de-DE"/>
            </a:defPPr>
            <a:lvl1pPr marL="0" algn="l" defTabSz="457200" rtl="0" eaLnBrk="1" latinLnBrk="0" hangingPunct="1">
              <a:defRPr sz="1800" kern="1200">
                <a:solidFill>
                  <a:schemeClr val="bg1"/>
                </a:solidFill>
                <a:latin typeface="Helvetica"/>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197509-D68D-E94D-8F93-0777B7F91306}" type="slidenum">
              <a:rPr lang="de-DE" sz="675" smtClean="0">
                <a:latin typeface="Arial"/>
              </a:rPr>
              <a:pPr/>
              <a:t>‹Nr.›</a:t>
            </a:fld>
            <a:endParaRPr lang="de-DE" sz="675" dirty="0">
              <a:latin typeface="Arial"/>
            </a:endParaRPr>
          </a:p>
        </p:txBody>
      </p:sp>
      <p:sp>
        <p:nvSpPr>
          <p:cNvPr id="19" name="Rechteck 18"/>
          <p:cNvSpPr/>
          <p:nvPr userDrawn="1"/>
        </p:nvSpPr>
        <p:spPr>
          <a:xfrm>
            <a:off x="131884" y="6554844"/>
            <a:ext cx="675185" cy="196208"/>
          </a:xfrm>
          <a:prstGeom prst="rect">
            <a:avLst/>
          </a:prstGeom>
        </p:spPr>
        <p:txBody>
          <a:bodyPr wrap="none">
            <a:spAutoFit/>
          </a:bodyPr>
          <a:lstStyle/>
          <a:p>
            <a:r>
              <a:rPr lang="de-DE" sz="675" dirty="0" smtClean="0">
                <a:solidFill>
                  <a:schemeClr val="bg1"/>
                </a:solidFill>
                <a:latin typeface="Arial"/>
                <a:cs typeface="Arial"/>
              </a:rPr>
              <a:t>18. Juli 2025</a:t>
            </a:r>
            <a:endParaRPr lang="de-DE" sz="675" dirty="0">
              <a:solidFill>
                <a:schemeClr val="bg1"/>
              </a:solidFill>
              <a:latin typeface="Arial"/>
              <a:cs typeface="Arial"/>
            </a:endParaRPr>
          </a:p>
        </p:txBody>
      </p:sp>
      <p:pic>
        <p:nvPicPr>
          <p:cNvPr id="11" name="Bild 8">
            <a:extLst>
              <a:ext uri="{FF2B5EF4-FFF2-40B4-BE49-F238E27FC236}">
                <a16:creationId xmlns="" xmlns:a16="http://schemas.microsoft.com/office/drawing/2014/main" id="{593D60B5-9C07-4A76-A74F-C9EF46BB0897}"/>
              </a:ext>
            </a:extLst>
          </p:cNvPr>
          <p:cNvPicPr>
            <a:picLocks noChangeAspect="1"/>
          </p:cNvPicPr>
          <p:nvPr userDrawn="1"/>
        </p:nvPicPr>
        <p:blipFill>
          <a:blip r:embed="rId4"/>
          <a:srcRect/>
          <a:stretch/>
        </p:blipFill>
        <p:spPr>
          <a:xfrm>
            <a:off x="9502825" y="356179"/>
            <a:ext cx="2082576" cy="634521"/>
          </a:xfrm>
          <a:prstGeom prst="rect">
            <a:avLst/>
          </a:prstGeom>
        </p:spPr>
      </p:pic>
    </p:spTree>
    <p:extLst>
      <p:ext uri="{BB962C8B-B14F-4D97-AF65-F5344CB8AC3E}">
        <p14:creationId xmlns:p14="http://schemas.microsoft.com/office/powerpoint/2010/main" val="1372634517"/>
      </p:ext>
    </p:extLst>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txStyles>
    <p:titleStyle>
      <a:lvl1pPr algn="ctr" defTabSz="257175" rtl="0" eaLnBrk="1" latinLnBrk="0" hangingPunct="1">
        <a:spcBef>
          <a:spcPct val="0"/>
        </a:spcBef>
        <a:buNone/>
        <a:defRPr sz="2475" kern="1200">
          <a:solidFill>
            <a:schemeClr val="tx1"/>
          </a:solidFill>
          <a:latin typeface="+mj-lt"/>
          <a:ea typeface="+mj-ea"/>
          <a:cs typeface="+mj-cs"/>
        </a:defRPr>
      </a:lvl1pPr>
    </p:titleStyle>
    <p:bodyStyle>
      <a:lvl1pPr marL="192881" indent="-192881" algn="l" defTabSz="257175" rtl="0" eaLnBrk="1" latinLnBrk="0" hangingPunct="1">
        <a:spcBef>
          <a:spcPct val="20000"/>
        </a:spcBef>
        <a:buFont typeface="Arial"/>
        <a:buChar char="•"/>
        <a:defRPr sz="1800" kern="1200">
          <a:solidFill>
            <a:schemeClr val="tx1">
              <a:lumMod val="75000"/>
              <a:lumOff val="25000"/>
            </a:schemeClr>
          </a:solidFill>
          <a:latin typeface="Helvetica"/>
          <a:ea typeface="+mn-ea"/>
          <a:cs typeface="+mn-cs"/>
        </a:defRPr>
      </a:lvl1pPr>
      <a:lvl2pPr marL="417910" indent="-160735" algn="l" defTabSz="257175" rtl="0" eaLnBrk="1" latinLnBrk="0" hangingPunct="1">
        <a:spcBef>
          <a:spcPct val="20000"/>
        </a:spcBef>
        <a:buFont typeface="Arial"/>
        <a:buChar char="–"/>
        <a:defRPr sz="1575" kern="1200">
          <a:solidFill>
            <a:schemeClr val="tx1">
              <a:lumMod val="75000"/>
              <a:lumOff val="25000"/>
            </a:schemeClr>
          </a:solidFill>
          <a:latin typeface="Helvetica"/>
          <a:ea typeface="+mn-ea"/>
          <a:cs typeface="+mn-cs"/>
        </a:defRPr>
      </a:lvl2pPr>
      <a:lvl3pPr marL="642938" indent="-128588" algn="l" defTabSz="257175" rtl="0" eaLnBrk="1" latinLnBrk="0" hangingPunct="1">
        <a:spcBef>
          <a:spcPct val="20000"/>
        </a:spcBef>
        <a:buFont typeface="Arial"/>
        <a:buChar char="•"/>
        <a:defRPr sz="1350" kern="1200">
          <a:solidFill>
            <a:schemeClr val="tx1">
              <a:lumMod val="75000"/>
              <a:lumOff val="25000"/>
            </a:schemeClr>
          </a:solidFill>
          <a:latin typeface="Helvetica"/>
          <a:ea typeface="+mn-ea"/>
          <a:cs typeface="+mn-cs"/>
        </a:defRPr>
      </a:lvl3pPr>
      <a:lvl4pPr marL="900113" indent="-128588" algn="l" defTabSz="257175" rtl="0" eaLnBrk="1" latinLnBrk="0" hangingPunct="1">
        <a:spcBef>
          <a:spcPct val="20000"/>
        </a:spcBef>
        <a:buFont typeface="Arial"/>
        <a:buChar char="–"/>
        <a:defRPr sz="1125" kern="1200">
          <a:solidFill>
            <a:schemeClr val="tx1">
              <a:lumMod val="75000"/>
              <a:lumOff val="25000"/>
            </a:schemeClr>
          </a:solidFill>
          <a:latin typeface="Helvetica"/>
          <a:ea typeface="+mn-ea"/>
          <a:cs typeface="+mn-cs"/>
        </a:defRPr>
      </a:lvl4pPr>
      <a:lvl5pPr marL="1157288" indent="-128588" algn="l" defTabSz="257175" rtl="0" eaLnBrk="1" latinLnBrk="0" hangingPunct="1">
        <a:spcBef>
          <a:spcPct val="20000"/>
        </a:spcBef>
        <a:buFont typeface="Arial"/>
        <a:buChar char="»"/>
        <a:defRPr sz="1125" kern="1200">
          <a:solidFill>
            <a:schemeClr val="tx1">
              <a:lumMod val="75000"/>
              <a:lumOff val="25000"/>
            </a:schemeClr>
          </a:solidFill>
          <a:latin typeface="Helvetica"/>
          <a:ea typeface="+mn-ea"/>
          <a:cs typeface="+mn-cs"/>
        </a:defRPr>
      </a:lvl5pPr>
      <a:lvl6pPr marL="1414463" indent="-128588" algn="l" defTabSz="257175" rtl="0" eaLnBrk="1" latinLnBrk="0" hangingPunct="1">
        <a:spcBef>
          <a:spcPct val="20000"/>
        </a:spcBef>
        <a:buFont typeface="Arial"/>
        <a:buChar char="•"/>
        <a:defRPr sz="1125" kern="1200">
          <a:solidFill>
            <a:schemeClr val="tx1"/>
          </a:solidFill>
          <a:latin typeface="+mn-lt"/>
          <a:ea typeface="+mn-ea"/>
          <a:cs typeface="+mn-cs"/>
        </a:defRPr>
      </a:lvl6pPr>
      <a:lvl7pPr marL="1671638" indent="-128588" algn="l" defTabSz="257175" rtl="0" eaLnBrk="1" latinLnBrk="0" hangingPunct="1">
        <a:spcBef>
          <a:spcPct val="20000"/>
        </a:spcBef>
        <a:buFont typeface="Arial"/>
        <a:buChar char="•"/>
        <a:defRPr sz="1125" kern="1200">
          <a:solidFill>
            <a:schemeClr val="tx1"/>
          </a:solidFill>
          <a:latin typeface="+mn-lt"/>
          <a:ea typeface="+mn-ea"/>
          <a:cs typeface="+mn-cs"/>
        </a:defRPr>
      </a:lvl7pPr>
      <a:lvl8pPr marL="1928813" indent="-128588" algn="l" defTabSz="257175" rtl="0" eaLnBrk="1" latinLnBrk="0" hangingPunct="1">
        <a:spcBef>
          <a:spcPct val="20000"/>
        </a:spcBef>
        <a:buFont typeface="Arial"/>
        <a:buChar char="•"/>
        <a:defRPr sz="1125" kern="1200">
          <a:solidFill>
            <a:schemeClr val="tx1"/>
          </a:solidFill>
          <a:latin typeface="+mn-lt"/>
          <a:ea typeface="+mn-ea"/>
          <a:cs typeface="+mn-cs"/>
        </a:defRPr>
      </a:lvl8pPr>
      <a:lvl9pPr marL="2185988" indent="-128588" algn="l" defTabSz="257175" rtl="0" eaLnBrk="1" latinLnBrk="0" hangingPunct="1">
        <a:spcBef>
          <a:spcPct val="20000"/>
        </a:spcBef>
        <a:buFont typeface="Arial"/>
        <a:buChar char="•"/>
        <a:defRPr sz="1125" kern="1200">
          <a:solidFill>
            <a:schemeClr val="tx1"/>
          </a:solidFill>
          <a:latin typeface="+mn-lt"/>
          <a:ea typeface="+mn-ea"/>
          <a:cs typeface="+mn-cs"/>
        </a:defRPr>
      </a:lvl9pPr>
    </p:bodyStyle>
    <p:otherStyle>
      <a:defPPr>
        <a:defRPr lang="de-DE"/>
      </a:defPPr>
      <a:lvl1pPr marL="0" algn="l" defTabSz="257175" rtl="0" eaLnBrk="1" latinLnBrk="0" hangingPunct="1">
        <a:defRPr sz="1013" kern="1200">
          <a:solidFill>
            <a:schemeClr val="tx1"/>
          </a:solidFill>
          <a:latin typeface="+mn-lt"/>
          <a:ea typeface="+mn-ea"/>
          <a:cs typeface="+mn-cs"/>
        </a:defRPr>
      </a:lvl1pPr>
      <a:lvl2pPr marL="257175" algn="l" defTabSz="257175" rtl="0" eaLnBrk="1" latinLnBrk="0" hangingPunct="1">
        <a:defRPr sz="1013" kern="1200">
          <a:solidFill>
            <a:schemeClr val="tx1"/>
          </a:solidFill>
          <a:latin typeface="+mn-lt"/>
          <a:ea typeface="+mn-ea"/>
          <a:cs typeface="+mn-cs"/>
        </a:defRPr>
      </a:lvl2pPr>
      <a:lvl3pPr marL="514350" algn="l" defTabSz="257175" rtl="0" eaLnBrk="1" latinLnBrk="0" hangingPunct="1">
        <a:defRPr sz="1013" kern="1200">
          <a:solidFill>
            <a:schemeClr val="tx1"/>
          </a:solidFill>
          <a:latin typeface="+mn-lt"/>
          <a:ea typeface="+mn-ea"/>
          <a:cs typeface="+mn-cs"/>
        </a:defRPr>
      </a:lvl3pPr>
      <a:lvl4pPr marL="771525" algn="l" defTabSz="257175" rtl="0" eaLnBrk="1" latinLnBrk="0" hangingPunct="1">
        <a:defRPr sz="1013" kern="1200">
          <a:solidFill>
            <a:schemeClr val="tx1"/>
          </a:solidFill>
          <a:latin typeface="+mn-lt"/>
          <a:ea typeface="+mn-ea"/>
          <a:cs typeface="+mn-cs"/>
        </a:defRPr>
      </a:lvl4pPr>
      <a:lvl5pPr marL="1028700" algn="l" defTabSz="257175" rtl="0" eaLnBrk="1" latinLnBrk="0" hangingPunct="1">
        <a:defRPr sz="1013" kern="1200">
          <a:solidFill>
            <a:schemeClr val="tx1"/>
          </a:solidFill>
          <a:latin typeface="+mn-lt"/>
          <a:ea typeface="+mn-ea"/>
          <a:cs typeface="+mn-cs"/>
        </a:defRPr>
      </a:lvl5pPr>
      <a:lvl6pPr marL="1285875" algn="l" defTabSz="257175" rtl="0" eaLnBrk="1" latinLnBrk="0" hangingPunct="1">
        <a:defRPr sz="1013" kern="1200">
          <a:solidFill>
            <a:schemeClr val="tx1"/>
          </a:solidFill>
          <a:latin typeface="+mn-lt"/>
          <a:ea typeface="+mn-ea"/>
          <a:cs typeface="+mn-cs"/>
        </a:defRPr>
      </a:lvl6pPr>
      <a:lvl7pPr marL="1543050" algn="l" defTabSz="257175" rtl="0" eaLnBrk="1" latinLnBrk="0" hangingPunct="1">
        <a:defRPr sz="1013" kern="1200">
          <a:solidFill>
            <a:schemeClr val="tx1"/>
          </a:solidFill>
          <a:latin typeface="+mn-lt"/>
          <a:ea typeface="+mn-ea"/>
          <a:cs typeface="+mn-cs"/>
        </a:defRPr>
      </a:lvl7pPr>
      <a:lvl8pPr marL="1800225" algn="l" defTabSz="257175" rtl="0" eaLnBrk="1" latinLnBrk="0" hangingPunct="1">
        <a:defRPr sz="1013" kern="1200">
          <a:solidFill>
            <a:schemeClr val="tx1"/>
          </a:solidFill>
          <a:latin typeface="+mn-lt"/>
          <a:ea typeface="+mn-ea"/>
          <a:cs typeface="+mn-cs"/>
        </a:defRPr>
      </a:lvl8pPr>
      <a:lvl9pPr marL="2057400" algn="l" defTabSz="257175" rtl="0" eaLnBrk="1" latinLnBrk="0" hangingPunct="1">
        <a:defRPr sz="1013"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6" name="Bild 9">
            <a:extLst>
              <a:ext uri="{FF2B5EF4-FFF2-40B4-BE49-F238E27FC236}">
                <a16:creationId xmlns="" xmlns:a16="http://schemas.microsoft.com/office/drawing/2014/main" id="{CD2C3D6D-1C1C-4729-B19F-02F9D2B928C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087994" y="1216595"/>
            <a:ext cx="5353090" cy="5353090"/>
          </a:xfrm>
          <a:prstGeom prst="rect">
            <a:avLst/>
          </a:prstGeom>
        </p:spPr>
      </p:pic>
      <p:sp>
        <p:nvSpPr>
          <p:cNvPr id="15" name="Rectangle 15"/>
          <p:cNvSpPr>
            <a:spLocks noChangeArrowheads="1"/>
          </p:cNvSpPr>
          <p:nvPr userDrawn="1"/>
        </p:nvSpPr>
        <p:spPr bwMode="auto">
          <a:xfrm>
            <a:off x="5" y="6568185"/>
            <a:ext cx="12191999" cy="248209"/>
          </a:xfrm>
          <a:prstGeom prst="rect">
            <a:avLst/>
          </a:prstGeom>
          <a:solidFill>
            <a:srgbClr val="0059AB"/>
          </a:solidFill>
          <a:ln w="9525" algn="ctr">
            <a:noFill/>
            <a:miter lim="800000"/>
            <a:headEnd/>
            <a:tailEnd/>
          </a:ln>
          <a:effectLst/>
        </p:spPr>
        <p:txBody>
          <a:bodyPr wrap="square" anchor="ctr">
            <a:spAutoFit/>
          </a:bodyPr>
          <a:lstStyle/>
          <a:p>
            <a:endParaRPr lang="de-DE" sz="1013" dirty="0">
              <a:latin typeface="Arial"/>
            </a:endParaRPr>
          </a:p>
        </p:txBody>
      </p:sp>
      <p:cxnSp>
        <p:nvCxnSpPr>
          <p:cNvPr id="21" name="Gerade Verbindung 20"/>
          <p:cNvCxnSpPr/>
          <p:nvPr userDrawn="1"/>
        </p:nvCxnSpPr>
        <p:spPr>
          <a:xfrm flipV="1">
            <a:off x="0" y="6454027"/>
            <a:ext cx="12192000" cy="9478"/>
          </a:xfrm>
          <a:prstGeom prst="line">
            <a:avLst/>
          </a:prstGeom>
          <a:ln>
            <a:solidFill>
              <a:srgbClr val="0059AB"/>
            </a:solidFill>
          </a:ln>
          <a:effectLst/>
        </p:spPr>
        <p:style>
          <a:lnRef idx="2">
            <a:schemeClr val="accent1"/>
          </a:lnRef>
          <a:fillRef idx="0">
            <a:schemeClr val="accent1"/>
          </a:fillRef>
          <a:effectRef idx="1">
            <a:schemeClr val="accent1"/>
          </a:effectRef>
          <a:fontRef idx="minor">
            <a:schemeClr val="tx1"/>
          </a:fontRef>
        </p:style>
      </p:cxnSp>
      <p:sp>
        <p:nvSpPr>
          <p:cNvPr id="11" name="Fußzeilenplatzhalter 4"/>
          <p:cNvSpPr txBox="1">
            <a:spLocks/>
          </p:cNvSpPr>
          <p:nvPr userDrawn="1"/>
        </p:nvSpPr>
        <p:spPr>
          <a:xfrm>
            <a:off x="5914335" y="6553722"/>
            <a:ext cx="5361988" cy="278122"/>
          </a:xfrm>
          <a:prstGeom prst="rect">
            <a:avLst/>
          </a:prstGeom>
        </p:spPr>
        <p:txBody>
          <a:bodyPr/>
          <a:lstStyle>
            <a:defPPr>
              <a:defRPr lang="de-DE"/>
            </a:defPPr>
            <a:lvl1pPr marL="0" algn="l" defTabSz="457200" rtl="0" eaLnBrk="1" latinLnBrk="0" hangingPunct="1">
              <a:defRPr sz="1800" kern="1200">
                <a:solidFill>
                  <a:schemeClr val="bg1"/>
                </a:solidFill>
                <a:latin typeface="Helvetica"/>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de-DE" sz="675" dirty="0" smtClean="0">
                <a:latin typeface="Arial"/>
              </a:rPr>
              <a:t>Mathematische Beweise, Simon </a:t>
            </a:r>
            <a:r>
              <a:rPr lang="de-DE" sz="675" dirty="0" err="1" smtClean="0">
                <a:latin typeface="Arial"/>
              </a:rPr>
              <a:t>Macaillan</a:t>
            </a:r>
            <a:r>
              <a:rPr lang="de-DE" sz="675" baseline="0" dirty="0" smtClean="0">
                <a:latin typeface="Arial"/>
              </a:rPr>
              <a:t> </a:t>
            </a:r>
            <a:r>
              <a:rPr lang="de-DE" sz="675" baseline="0" dirty="0" err="1" smtClean="0">
                <a:latin typeface="Arial"/>
              </a:rPr>
              <a:t>Hutton</a:t>
            </a:r>
            <a:endParaRPr lang="de-DE" sz="675" dirty="0">
              <a:latin typeface="Arial"/>
            </a:endParaRPr>
          </a:p>
        </p:txBody>
      </p:sp>
      <p:sp>
        <p:nvSpPr>
          <p:cNvPr id="12" name="Foliennummernplatzhalter 5"/>
          <p:cNvSpPr txBox="1">
            <a:spLocks/>
          </p:cNvSpPr>
          <p:nvPr userDrawn="1"/>
        </p:nvSpPr>
        <p:spPr>
          <a:xfrm>
            <a:off x="11491162" y="6555845"/>
            <a:ext cx="708521" cy="275998"/>
          </a:xfrm>
          <a:prstGeom prst="rect">
            <a:avLst/>
          </a:prstGeom>
        </p:spPr>
        <p:txBody>
          <a:bodyPr/>
          <a:lstStyle>
            <a:defPPr>
              <a:defRPr lang="de-DE"/>
            </a:defPPr>
            <a:lvl1pPr marL="0" algn="l" defTabSz="457200" rtl="0" eaLnBrk="1" latinLnBrk="0" hangingPunct="1">
              <a:defRPr sz="1800" kern="1200">
                <a:solidFill>
                  <a:schemeClr val="bg1"/>
                </a:solidFill>
                <a:latin typeface="Helvetica"/>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9A197509-D68D-E94D-8F93-0777B7F91306}" type="slidenum">
              <a:rPr lang="de-DE" sz="675" smtClean="0">
                <a:latin typeface="Arial"/>
              </a:rPr>
              <a:pPr/>
              <a:t>‹Nr.›</a:t>
            </a:fld>
            <a:endParaRPr lang="de-DE" sz="675" dirty="0">
              <a:latin typeface="Arial"/>
            </a:endParaRPr>
          </a:p>
        </p:txBody>
      </p:sp>
      <p:sp>
        <p:nvSpPr>
          <p:cNvPr id="13" name="Rechteck 12"/>
          <p:cNvSpPr/>
          <p:nvPr userDrawn="1"/>
        </p:nvSpPr>
        <p:spPr>
          <a:xfrm>
            <a:off x="131884" y="6554844"/>
            <a:ext cx="675185" cy="196208"/>
          </a:xfrm>
          <a:prstGeom prst="rect">
            <a:avLst/>
          </a:prstGeom>
        </p:spPr>
        <p:txBody>
          <a:bodyPr wrap="none">
            <a:spAutoFit/>
          </a:bodyPr>
          <a:lstStyle/>
          <a:p>
            <a:r>
              <a:rPr lang="de-DE" sz="675" dirty="0" smtClean="0">
                <a:solidFill>
                  <a:schemeClr val="bg1"/>
                </a:solidFill>
                <a:latin typeface="Arial"/>
                <a:cs typeface="Arial"/>
              </a:rPr>
              <a:t>18. Juli 2025</a:t>
            </a:r>
            <a:endParaRPr lang="de-DE" sz="675" dirty="0">
              <a:solidFill>
                <a:schemeClr val="bg1"/>
              </a:solidFill>
              <a:latin typeface="Arial"/>
              <a:cs typeface="Arial"/>
            </a:endParaRPr>
          </a:p>
        </p:txBody>
      </p:sp>
      <p:sp>
        <p:nvSpPr>
          <p:cNvPr id="14" name="Textfeld 13"/>
          <p:cNvSpPr txBox="1"/>
          <p:nvPr userDrawn="1"/>
        </p:nvSpPr>
        <p:spPr>
          <a:xfrm>
            <a:off x="1326938" y="6552443"/>
            <a:ext cx="4587401" cy="196208"/>
          </a:xfrm>
          <a:prstGeom prst="rect">
            <a:avLst/>
          </a:prstGeom>
          <a:noFill/>
        </p:spPr>
        <p:txBody>
          <a:bodyPr wrap="square" rtlCol="0">
            <a:spAutoFit/>
          </a:bodyPr>
          <a:lstStyle/>
          <a:p>
            <a:r>
              <a:rPr lang="de-DE" sz="675" b="0" i="0" dirty="0">
                <a:solidFill>
                  <a:schemeClr val="bg1"/>
                </a:solidFill>
                <a:latin typeface="Arial"/>
                <a:cs typeface="Arial"/>
              </a:rPr>
              <a:t>Mathematisch-Naturwissenschaftliche</a:t>
            </a:r>
            <a:r>
              <a:rPr lang="de-DE" sz="675" b="0" i="0" baseline="0" dirty="0">
                <a:solidFill>
                  <a:schemeClr val="bg1"/>
                </a:solidFill>
                <a:latin typeface="Arial"/>
                <a:cs typeface="Arial"/>
              </a:rPr>
              <a:t> </a:t>
            </a:r>
            <a:r>
              <a:rPr lang="de-DE" sz="675" b="0" i="0" dirty="0">
                <a:solidFill>
                  <a:schemeClr val="bg1"/>
                </a:solidFill>
                <a:latin typeface="Arial"/>
                <a:cs typeface="Arial"/>
              </a:rPr>
              <a:t>Fakultät</a:t>
            </a:r>
          </a:p>
        </p:txBody>
      </p:sp>
      <p:pic>
        <p:nvPicPr>
          <p:cNvPr id="9" name="Bild 8">
            <a:extLst>
              <a:ext uri="{FF2B5EF4-FFF2-40B4-BE49-F238E27FC236}">
                <a16:creationId xmlns="" xmlns:a16="http://schemas.microsoft.com/office/drawing/2014/main" id="{1DAC6B8D-EA62-4CA8-8A76-B5B9D3544A5F}"/>
              </a:ext>
            </a:extLst>
          </p:cNvPr>
          <p:cNvPicPr>
            <a:picLocks noChangeAspect="1"/>
          </p:cNvPicPr>
          <p:nvPr userDrawn="1"/>
        </p:nvPicPr>
        <p:blipFill>
          <a:blip r:embed="rId4"/>
          <a:srcRect/>
          <a:stretch/>
        </p:blipFill>
        <p:spPr>
          <a:xfrm>
            <a:off x="9502825" y="356179"/>
            <a:ext cx="2082576" cy="634521"/>
          </a:xfrm>
          <a:prstGeom prst="rect">
            <a:avLst/>
          </a:prstGeom>
        </p:spPr>
      </p:pic>
    </p:spTree>
    <p:extLst>
      <p:ext uri="{BB962C8B-B14F-4D97-AF65-F5344CB8AC3E}">
        <p14:creationId xmlns:p14="http://schemas.microsoft.com/office/powerpoint/2010/main" val="1930332312"/>
      </p:ext>
    </p:extLst>
  </p:cSld>
  <p:clrMap bg1="lt1" tx1="dk1" bg2="lt2" tx2="dk2" accent1="accent1" accent2="accent2" accent3="accent3" accent4="accent4" accent5="accent5" accent6="accent6" hlink="hlink" folHlink="folHlink"/>
  <p:sldLayoutIdLst>
    <p:sldLayoutId id="2147483651" r:id="rId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txStyles>
    <p:titleStyle>
      <a:lvl1pPr algn="ctr" defTabSz="257175" rtl="0" eaLnBrk="1" latinLnBrk="0" hangingPunct="1">
        <a:spcBef>
          <a:spcPct val="0"/>
        </a:spcBef>
        <a:buNone/>
        <a:defRPr sz="2475" kern="1200">
          <a:solidFill>
            <a:schemeClr val="tx1"/>
          </a:solidFill>
          <a:latin typeface="+mj-lt"/>
          <a:ea typeface="+mj-ea"/>
          <a:cs typeface="+mj-cs"/>
        </a:defRPr>
      </a:lvl1pPr>
    </p:titleStyle>
    <p:bodyStyle>
      <a:lvl1pPr marL="192881" indent="-192881" algn="l" defTabSz="257175" rtl="0" eaLnBrk="1" latinLnBrk="0" hangingPunct="1">
        <a:spcBef>
          <a:spcPct val="20000"/>
        </a:spcBef>
        <a:buFont typeface="Arial"/>
        <a:buChar char="•"/>
        <a:defRPr sz="1800" kern="1200">
          <a:solidFill>
            <a:schemeClr val="tx1"/>
          </a:solidFill>
          <a:latin typeface="+mn-lt"/>
          <a:ea typeface="+mn-ea"/>
          <a:cs typeface="+mn-cs"/>
        </a:defRPr>
      </a:lvl1pPr>
      <a:lvl2pPr marL="417910" indent="-160735" algn="l" defTabSz="257175" rtl="0" eaLnBrk="1" latinLnBrk="0" hangingPunct="1">
        <a:spcBef>
          <a:spcPct val="20000"/>
        </a:spcBef>
        <a:buFont typeface="Arial"/>
        <a:buChar char="–"/>
        <a:defRPr sz="1575" kern="1200">
          <a:solidFill>
            <a:schemeClr val="tx1"/>
          </a:solidFill>
          <a:latin typeface="+mn-lt"/>
          <a:ea typeface="+mn-ea"/>
          <a:cs typeface="+mn-cs"/>
        </a:defRPr>
      </a:lvl2pPr>
      <a:lvl3pPr marL="642938" indent="-128588" algn="l" defTabSz="257175" rtl="0" eaLnBrk="1" latinLnBrk="0" hangingPunct="1">
        <a:spcBef>
          <a:spcPct val="20000"/>
        </a:spcBef>
        <a:buFont typeface="Arial"/>
        <a:buChar char="•"/>
        <a:defRPr sz="1350" kern="1200">
          <a:solidFill>
            <a:schemeClr val="tx1"/>
          </a:solidFill>
          <a:latin typeface="+mn-lt"/>
          <a:ea typeface="+mn-ea"/>
          <a:cs typeface="+mn-cs"/>
        </a:defRPr>
      </a:lvl3pPr>
      <a:lvl4pPr marL="900113" indent="-128588" algn="l" defTabSz="257175" rtl="0" eaLnBrk="1" latinLnBrk="0" hangingPunct="1">
        <a:spcBef>
          <a:spcPct val="20000"/>
        </a:spcBef>
        <a:buFont typeface="Arial"/>
        <a:buChar char="–"/>
        <a:defRPr sz="1125" kern="1200">
          <a:solidFill>
            <a:schemeClr val="tx1"/>
          </a:solidFill>
          <a:latin typeface="+mn-lt"/>
          <a:ea typeface="+mn-ea"/>
          <a:cs typeface="+mn-cs"/>
        </a:defRPr>
      </a:lvl4pPr>
      <a:lvl5pPr marL="1157288" indent="-128588" algn="l" defTabSz="257175" rtl="0" eaLnBrk="1" latinLnBrk="0" hangingPunct="1">
        <a:spcBef>
          <a:spcPct val="20000"/>
        </a:spcBef>
        <a:buFont typeface="Arial"/>
        <a:buChar char="»"/>
        <a:defRPr sz="1125" kern="1200">
          <a:solidFill>
            <a:schemeClr val="tx1"/>
          </a:solidFill>
          <a:latin typeface="+mn-lt"/>
          <a:ea typeface="+mn-ea"/>
          <a:cs typeface="+mn-cs"/>
        </a:defRPr>
      </a:lvl5pPr>
      <a:lvl6pPr marL="1414463" indent="-128588" algn="l" defTabSz="257175" rtl="0" eaLnBrk="1" latinLnBrk="0" hangingPunct="1">
        <a:spcBef>
          <a:spcPct val="20000"/>
        </a:spcBef>
        <a:buFont typeface="Arial"/>
        <a:buChar char="•"/>
        <a:defRPr sz="1125" kern="1200">
          <a:solidFill>
            <a:schemeClr val="tx1"/>
          </a:solidFill>
          <a:latin typeface="+mn-lt"/>
          <a:ea typeface="+mn-ea"/>
          <a:cs typeface="+mn-cs"/>
        </a:defRPr>
      </a:lvl6pPr>
      <a:lvl7pPr marL="1671638" indent="-128588" algn="l" defTabSz="257175" rtl="0" eaLnBrk="1" latinLnBrk="0" hangingPunct="1">
        <a:spcBef>
          <a:spcPct val="20000"/>
        </a:spcBef>
        <a:buFont typeface="Arial"/>
        <a:buChar char="•"/>
        <a:defRPr sz="1125" kern="1200">
          <a:solidFill>
            <a:schemeClr val="tx1"/>
          </a:solidFill>
          <a:latin typeface="+mn-lt"/>
          <a:ea typeface="+mn-ea"/>
          <a:cs typeface="+mn-cs"/>
        </a:defRPr>
      </a:lvl7pPr>
      <a:lvl8pPr marL="1928813" indent="-128588" algn="l" defTabSz="257175" rtl="0" eaLnBrk="1" latinLnBrk="0" hangingPunct="1">
        <a:spcBef>
          <a:spcPct val="20000"/>
        </a:spcBef>
        <a:buFont typeface="Arial"/>
        <a:buChar char="•"/>
        <a:defRPr sz="1125" kern="1200">
          <a:solidFill>
            <a:schemeClr val="tx1"/>
          </a:solidFill>
          <a:latin typeface="+mn-lt"/>
          <a:ea typeface="+mn-ea"/>
          <a:cs typeface="+mn-cs"/>
        </a:defRPr>
      </a:lvl8pPr>
      <a:lvl9pPr marL="2185988" indent="-128588" algn="l" defTabSz="257175" rtl="0" eaLnBrk="1" latinLnBrk="0" hangingPunct="1">
        <a:spcBef>
          <a:spcPct val="20000"/>
        </a:spcBef>
        <a:buFont typeface="Arial"/>
        <a:buChar char="•"/>
        <a:defRPr sz="1125" kern="1200">
          <a:solidFill>
            <a:schemeClr val="tx1"/>
          </a:solidFill>
          <a:latin typeface="+mn-lt"/>
          <a:ea typeface="+mn-ea"/>
          <a:cs typeface="+mn-cs"/>
        </a:defRPr>
      </a:lvl9pPr>
    </p:bodyStyle>
    <p:otherStyle>
      <a:defPPr>
        <a:defRPr lang="de-DE"/>
      </a:defPPr>
      <a:lvl1pPr marL="0" algn="l" defTabSz="257175" rtl="0" eaLnBrk="1" latinLnBrk="0" hangingPunct="1">
        <a:defRPr sz="1013" kern="1200">
          <a:solidFill>
            <a:schemeClr val="tx1"/>
          </a:solidFill>
          <a:latin typeface="+mn-lt"/>
          <a:ea typeface="+mn-ea"/>
          <a:cs typeface="+mn-cs"/>
        </a:defRPr>
      </a:lvl1pPr>
      <a:lvl2pPr marL="257175" algn="l" defTabSz="257175" rtl="0" eaLnBrk="1" latinLnBrk="0" hangingPunct="1">
        <a:defRPr sz="1013" kern="1200">
          <a:solidFill>
            <a:schemeClr val="tx1"/>
          </a:solidFill>
          <a:latin typeface="+mn-lt"/>
          <a:ea typeface="+mn-ea"/>
          <a:cs typeface="+mn-cs"/>
        </a:defRPr>
      </a:lvl2pPr>
      <a:lvl3pPr marL="514350" algn="l" defTabSz="257175" rtl="0" eaLnBrk="1" latinLnBrk="0" hangingPunct="1">
        <a:defRPr sz="1013" kern="1200">
          <a:solidFill>
            <a:schemeClr val="tx1"/>
          </a:solidFill>
          <a:latin typeface="+mn-lt"/>
          <a:ea typeface="+mn-ea"/>
          <a:cs typeface="+mn-cs"/>
        </a:defRPr>
      </a:lvl3pPr>
      <a:lvl4pPr marL="771525" algn="l" defTabSz="257175" rtl="0" eaLnBrk="1" latinLnBrk="0" hangingPunct="1">
        <a:defRPr sz="1013" kern="1200">
          <a:solidFill>
            <a:schemeClr val="tx1"/>
          </a:solidFill>
          <a:latin typeface="+mn-lt"/>
          <a:ea typeface="+mn-ea"/>
          <a:cs typeface="+mn-cs"/>
        </a:defRPr>
      </a:lvl4pPr>
      <a:lvl5pPr marL="1028700" algn="l" defTabSz="257175" rtl="0" eaLnBrk="1" latinLnBrk="0" hangingPunct="1">
        <a:defRPr sz="1013" kern="1200">
          <a:solidFill>
            <a:schemeClr val="tx1"/>
          </a:solidFill>
          <a:latin typeface="+mn-lt"/>
          <a:ea typeface="+mn-ea"/>
          <a:cs typeface="+mn-cs"/>
        </a:defRPr>
      </a:lvl5pPr>
      <a:lvl6pPr marL="1285875" algn="l" defTabSz="257175" rtl="0" eaLnBrk="1" latinLnBrk="0" hangingPunct="1">
        <a:defRPr sz="1013" kern="1200">
          <a:solidFill>
            <a:schemeClr val="tx1"/>
          </a:solidFill>
          <a:latin typeface="+mn-lt"/>
          <a:ea typeface="+mn-ea"/>
          <a:cs typeface="+mn-cs"/>
        </a:defRPr>
      </a:lvl6pPr>
      <a:lvl7pPr marL="1543050" algn="l" defTabSz="257175" rtl="0" eaLnBrk="1" latinLnBrk="0" hangingPunct="1">
        <a:defRPr sz="1013" kern="1200">
          <a:solidFill>
            <a:schemeClr val="tx1"/>
          </a:solidFill>
          <a:latin typeface="+mn-lt"/>
          <a:ea typeface="+mn-ea"/>
          <a:cs typeface="+mn-cs"/>
        </a:defRPr>
      </a:lvl7pPr>
      <a:lvl8pPr marL="1800225" algn="l" defTabSz="257175" rtl="0" eaLnBrk="1" latinLnBrk="0" hangingPunct="1">
        <a:defRPr sz="1013" kern="1200">
          <a:solidFill>
            <a:schemeClr val="tx1"/>
          </a:solidFill>
          <a:latin typeface="+mn-lt"/>
          <a:ea typeface="+mn-ea"/>
          <a:cs typeface="+mn-cs"/>
        </a:defRPr>
      </a:lvl8pPr>
      <a:lvl9pPr marL="2057400" algn="l" defTabSz="257175"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tmp"/><Relationship Id="rId1" Type="http://schemas.openxmlformats.org/officeDocument/2006/relationships/slideLayout" Target="../slideLayouts/slideLayout2.xml"/><Relationship Id="rId4" Type="http://schemas.openxmlformats.org/officeDocument/2006/relationships/image" Target="../media/image19.emf"/></Relationships>
</file>

<file path=ppt/slides/_rels/slide11.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tmp"/><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tmp"/></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tmp"/><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tmp"/><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tmp"/><Relationship Id="rId1" Type="http://schemas.openxmlformats.org/officeDocument/2006/relationships/slideLayout" Target="../slideLayouts/slideLayout1.xml"/><Relationship Id="rId4" Type="http://schemas.openxmlformats.org/officeDocument/2006/relationships/image" Target="../media/image30.emf"/></Relationships>
</file>

<file path=ppt/slides/_rels/slide15.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image" Target="../media/image31.tmp"/><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tmp"/><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tmp"/></Relationships>
</file>

<file path=ppt/slides/_rels/slide17.xml.rels><?xml version="1.0" encoding="UTF-8" standalone="yes"?>
<Relationships xmlns="http://schemas.openxmlformats.org/package/2006/relationships"><Relationship Id="rId3" Type="http://schemas.openxmlformats.org/officeDocument/2006/relationships/image" Target="../media/image38.tmp"/><Relationship Id="rId2" Type="http://schemas.openxmlformats.org/officeDocument/2006/relationships/image" Target="../media/image37.tmp"/><Relationship Id="rId1" Type="http://schemas.openxmlformats.org/officeDocument/2006/relationships/slideLayout" Target="../slideLayouts/slideLayout1.xml"/><Relationship Id="rId4" Type="http://schemas.openxmlformats.org/officeDocument/2006/relationships/image" Target="../media/image39.emf"/></Relationships>
</file>

<file path=ppt/slides/_rels/slide18.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image" Target="../media/image40.tmp"/><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3.tmp"/><Relationship Id="rId2" Type="http://schemas.openxmlformats.org/officeDocument/2006/relationships/image" Target="../media/image42.tmp"/><Relationship Id="rId1" Type="http://schemas.openxmlformats.org/officeDocument/2006/relationships/slideLayout" Target="../slideLayouts/slideLayout2.xml"/><Relationship Id="rId4" Type="http://schemas.openxmlformats.org/officeDocument/2006/relationships/image" Target="../media/image44.emf"/></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46.emf"/><Relationship Id="rId2" Type="http://schemas.openxmlformats.org/officeDocument/2006/relationships/image" Target="../media/image45.tmp"/><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tmp"/><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tmp"/><Relationship Id="rId4" Type="http://schemas.openxmlformats.org/officeDocument/2006/relationships/hyperlink" Target="https://www.desmos.com/calculator/drfjvezdto"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tmp"/><Relationship Id="rId4" Type="http://schemas.openxmlformats.org/officeDocument/2006/relationships/hyperlink" Target="https://www.desmos.com/calculator/ynuta6jmxt"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2.tmp"/><Relationship Id="rId2" Type="http://schemas.openxmlformats.org/officeDocument/2006/relationships/hyperlink" Target="https://www.desmos.com/calculator/lwpg7xmgrj"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tmp"/><Relationship Id="rId2" Type="http://schemas.openxmlformats.org/officeDocument/2006/relationships/image" Target="../media/image14.tmp"/><Relationship Id="rId1" Type="http://schemas.openxmlformats.org/officeDocument/2006/relationships/slideLayout" Target="../slideLayouts/slideLayout1.xml"/><Relationship Id="rId4" Type="http://schemas.openxmlformats.org/officeDocument/2006/relationships/image" Target="../media/image1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el 1"/>
              <p:cNvSpPr>
                <a:spLocks noGrp="1"/>
              </p:cNvSpPr>
              <p:nvPr>
                <p:ph type="ctrTitle" idx="4294967295"/>
              </p:nvPr>
            </p:nvSpPr>
            <p:spPr>
              <a:xfrm>
                <a:off x="3988302" y="2698555"/>
                <a:ext cx="4286378" cy="826889"/>
              </a:xfrm>
              <a:prstGeom prst="rect">
                <a:avLst/>
              </a:prstGeom>
            </p:spPr>
            <p:txBody>
              <a:bodyPr/>
              <a:lstStyle/>
              <a:p>
                <a:r>
                  <a:rPr lang="de-DE" b="1" dirty="0" smtClean="0">
                    <a:solidFill>
                      <a:srgbClr val="0059AB"/>
                    </a:solidFill>
                    <a:latin typeface="Arial"/>
                  </a:rPr>
                  <a:t>Projekt 7: </a:t>
                </a:r>
                <a14:m>
                  <m:oMath xmlns:m="http://schemas.openxmlformats.org/officeDocument/2006/math">
                    <m:r>
                      <a:rPr lang="de-DE" b="1" i="1" smtClean="0">
                        <a:solidFill>
                          <a:srgbClr val="0059AB"/>
                        </a:solidFill>
                        <a:latin typeface="Cambria Math"/>
                      </a:rPr>
                      <m:t>𝜺</m:t>
                    </m:r>
                  </m:oMath>
                </a14:m>
                <a:r>
                  <a:rPr lang="de-DE" b="1" dirty="0" smtClean="0">
                    <a:solidFill>
                      <a:srgbClr val="0059AB"/>
                    </a:solidFill>
                    <a:latin typeface="Arial"/>
                  </a:rPr>
                  <a:t>-</a:t>
                </a:r>
                <a14:m>
                  <m:oMath xmlns:m="http://schemas.openxmlformats.org/officeDocument/2006/math">
                    <m:r>
                      <a:rPr lang="de-DE" b="1" i="1" dirty="0" smtClean="0">
                        <a:solidFill>
                          <a:srgbClr val="0059AB"/>
                        </a:solidFill>
                        <a:latin typeface="Cambria Math"/>
                      </a:rPr>
                      <m:t>𝜹</m:t>
                    </m:r>
                  </m:oMath>
                </a14:m>
                <a:r>
                  <a:rPr lang="de-DE" b="1" dirty="0" smtClean="0">
                    <a:solidFill>
                      <a:srgbClr val="0059AB"/>
                    </a:solidFill>
                    <a:latin typeface="Arial"/>
                  </a:rPr>
                  <a:t> Definition für </a:t>
                </a:r>
                <a:r>
                  <a:rPr lang="de-DE" b="1" dirty="0" smtClean="0">
                    <a:solidFill>
                      <a:srgbClr val="0059AB"/>
                    </a:solidFill>
                    <a:latin typeface="Arial"/>
                  </a:rPr>
                  <a:t>Ableitungen von Kubischen Gleichungen</a:t>
                </a:r>
                <a:endParaRPr lang="de-DE" b="1" dirty="0">
                  <a:solidFill>
                    <a:srgbClr val="0059AB"/>
                  </a:solidFill>
                  <a:latin typeface="Arial"/>
                </a:endParaRPr>
              </a:p>
            </p:txBody>
          </p:sp>
        </mc:Choice>
        <mc:Fallback>
          <p:sp>
            <p:nvSpPr>
              <p:cNvPr id="2" name="Titel 1"/>
              <p:cNvSpPr>
                <a:spLocks noGrp="1" noRot="1" noChangeAspect="1" noMove="1" noResize="1" noEditPoints="1" noAdjustHandles="1" noChangeArrowheads="1" noChangeShapeType="1" noTextEdit="1"/>
              </p:cNvSpPr>
              <p:nvPr>
                <p:ph type="ctrTitle" idx="4294967295"/>
              </p:nvPr>
            </p:nvSpPr>
            <p:spPr>
              <a:xfrm>
                <a:off x="3988302" y="2698555"/>
                <a:ext cx="4286378" cy="826889"/>
              </a:xfrm>
              <a:prstGeom prst="rect">
                <a:avLst/>
              </a:prstGeom>
              <a:blipFill rotWithShape="1">
                <a:blip r:embed="rId3"/>
                <a:stretch>
                  <a:fillRect l="-1280" t="-5926" r="-3129" b="-66667"/>
                </a:stretch>
              </a:blipFill>
            </p:spPr>
            <p:txBody>
              <a:bodyPr/>
              <a:lstStyle/>
              <a:p>
                <a:r>
                  <a:rPr lang="de-DE">
                    <a:noFill/>
                  </a:rPr>
                  <a:t> </a:t>
                </a:r>
              </a:p>
            </p:txBody>
          </p:sp>
        </mc:Fallback>
      </mc:AlternateContent>
      <p:sp>
        <p:nvSpPr>
          <p:cNvPr id="3" name="Untertitel 2"/>
          <p:cNvSpPr>
            <a:spLocks noGrp="1"/>
          </p:cNvSpPr>
          <p:nvPr>
            <p:ph type="subTitle" idx="4294967295"/>
          </p:nvPr>
        </p:nvSpPr>
        <p:spPr>
          <a:xfrm>
            <a:off x="3988302" y="4055633"/>
            <a:ext cx="4286378" cy="530189"/>
          </a:xfrm>
          <a:prstGeom prst="rect">
            <a:avLst/>
          </a:prstGeom>
        </p:spPr>
        <p:txBody>
          <a:bodyPr/>
          <a:lstStyle/>
          <a:p>
            <a:pPr marL="0" indent="0" algn="ctr">
              <a:buNone/>
            </a:pPr>
            <a:r>
              <a:rPr lang="de-DE" dirty="0" smtClean="0">
                <a:latin typeface="Arial"/>
                <a:cs typeface="Arial"/>
              </a:rPr>
              <a:t>Simon </a:t>
            </a:r>
            <a:r>
              <a:rPr lang="de-DE" dirty="0" err="1" smtClean="0">
                <a:latin typeface="Arial"/>
                <a:cs typeface="Arial"/>
              </a:rPr>
              <a:t>Macaillan</a:t>
            </a:r>
            <a:r>
              <a:rPr lang="de-DE" dirty="0" smtClean="0">
                <a:latin typeface="Arial"/>
                <a:cs typeface="Arial"/>
              </a:rPr>
              <a:t> </a:t>
            </a:r>
            <a:r>
              <a:rPr lang="de-DE" dirty="0" err="1" smtClean="0">
                <a:latin typeface="Arial"/>
                <a:cs typeface="Arial"/>
              </a:rPr>
              <a:t>Hutton</a:t>
            </a:r>
            <a:endParaRPr lang="de-DE" dirty="0">
              <a:latin typeface="Arial"/>
              <a:cs typeface="Arial"/>
            </a:endParaRPr>
          </a:p>
        </p:txBody>
      </p:sp>
    </p:spTree>
    <p:extLst>
      <p:ext uri="{BB962C8B-B14F-4D97-AF65-F5344CB8AC3E}">
        <p14:creationId xmlns:p14="http://schemas.microsoft.com/office/powerpoint/2010/main" val="70293625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descr="Bildschirmausschnit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2560" y="2042115"/>
            <a:ext cx="2659610" cy="2171888"/>
          </a:xfrm>
          <a:prstGeom prst="rect">
            <a:avLst/>
          </a:prstGeom>
        </p:spPr>
      </p:pic>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13765" y="714516"/>
            <a:ext cx="6966177" cy="50265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01109" y="2678824"/>
            <a:ext cx="7134500" cy="19840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Gerade Verbindung 5"/>
          <p:cNvCxnSpPr/>
          <p:nvPr/>
        </p:nvCxnSpPr>
        <p:spPr>
          <a:xfrm>
            <a:off x="5393803" y="1134319"/>
            <a:ext cx="668757" cy="907796"/>
          </a:xfrm>
          <a:prstGeom prst="line">
            <a:avLst/>
          </a:pr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cxnSp>
      <p:cxnSp>
        <p:nvCxnSpPr>
          <p:cNvPr id="9" name="Gerade Verbindung 8"/>
          <p:cNvCxnSpPr/>
          <p:nvPr/>
        </p:nvCxnSpPr>
        <p:spPr>
          <a:xfrm>
            <a:off x="5393802" y="1998302"/>
            <a:ext cx="668757" cy="270336"/>
          </a:xfrm>
          <a:prstGeom prst="line">
            <a:avLst/>
          </a:pr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cxnSp>
      <p:cxnSp>
        <p:nvCxnSpPr>
          <p:cNvPr id="11" name="Gerade Verbindung 10"/>
          <p:cNvCxnSpPr/>
          <p:nvPr/>
        </p:nvCxnSpPr>
        <p:spPr>
          <a:xfrm flipV="1">
            <a:off x="5822065" y="2500132"/>
            <a:ext cx="240495" cy="269599"/>
          </a:xfrm>
          <a:prstGeom prst="line">
            <a:avLst/>
          </a:pr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cxnSp>
      <p:cxnSp>
        <p:nvCxnSpPr>
          <p:cNvPr id="13" name="Gerade Verbindung 12"/>
          <p:cNvCxnSpPr/>
          <p:nvPr/>
        </p:nvCxnSpPr>
        <p:spPr>
          <a:xfrm flipV="1">
            <a:off x="5393802" y="2711858"/>
            <a:ext cx="787079" cy="691099"/>
          </a:xfrm>
          <a:prstGeom prst="line">
            <a:avLst/>
          </a:pr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cxnSp>
      <p:cxnSp>
        <p:nvCxnSpPr>
          <p:cNvPr id="15" name="Gerade Verbindung 14"/>
          <p:cNvCxnSpPr/>
          <p:nvPr/>
        </p:nvCxnSpPr>
        <p:spPr>
          <a:xfrm flipV="1">
            <a:off x="5393802" y="2928395"/>
            <a:ext cx="787079" cy="1285608"/>
          </a:xfrm>
          <a:prstGeom prst="line">
            <a:avLst/>
          </a:pr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cxnSp>
      <p:cxnSp>
        <p:nvCxnSpPr>
          <p:cNvPr id="19" name="Gerade Verbindung 18"/>
          <p:cNvCxnSpPr/>
          <p:nvPr/>
        </p:nvCxnSpPr>
        <p:spPr>
          <a:xfrm flipV="1">
            <a:off x="5473534" y="3227779"/>
            <a:ext cx="753001" cy="1818783"/>
          </a:xfrm>
          <a:prstGeom prst="line">
            <a:avLst/>
          </a:pr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cxnSp>
      <p:cxnSp>
        <p:nvCxnSpPr>
          <p:cNvPr id="24" name="Gerade Verbindung 23"/>
          <p:cNvCxnSpPr/>
          <p:nvPr/>
        </p:nvCxnSpPr>
        <p:spPr>
          <a:xfrm flipV="1">
            <a:off x="7268901" y="3227779"/>
            <a:ext cx="2338086" cy="175180"/>
          </a:xfrm>
          <a:prstGeom prst="line">
            <a:avLst/>
          </a:pr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cxnSp>
      <p:cxnSp>
        <p:nvCxnSpPr>
          <p:cNvPr id="27" name="Gerade Verbindung 26"/>
          <p:cNvCxnSpPr/>
          <p:nvPr/>
        </p:nvCxnSpPr>
        <p:spPr>
          <a:xfrm>
            <a:off x="7268901" y="3559626"/>
            <a:ext cx="2338086" cy="111245"/>
          </a:xfrm>
          <a:prstGeom prst="line">
            <a:avLst/>
          </a:pr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cxnSp>
      <p:cxnSp>
        <p:nvCxnSpPr>
          <p:cNvPr id="31" name="Gerade Verbindung 30"/>
          <p:cNvCxnSpPr/>
          <p:nvPr/>
        </p:nvCxnSpPr>
        <p:spPr>
          <a:xfrm>
            <a:off x="7685590" y="3981323"/>
            <a:ext cx="1817225" cy="486505"/>
          </a:xfrm>
          <a:prstGeom prst="line">
            <a:avLst/>
          </a:pr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694436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Bildschirmausschnit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06991" y="1191900"/>
            <a:ext cx="4618120" cy="3269263"/>
          </a:xfrm>
          <a:prstGeom prst="rect">
            <a:avLst/>
          </a:prstGeom>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4871" y="1191900"/>
            <a:ext cx="6722728" cy="2944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Gerade Verbindung 4"/>
          <p:cNvCxnSpPr/>
          <p:nvPr/>
        </p:nvCxnSpPr>
        <p:spPr>
          <a:xfrm flipV="1">
            <a:off x="5393803" y="1307355"/>
            <a:ext cx="960698" cy="243068"/>
          </a:xfrm>
          <a:prstGeom prst="line">
            <a:avLst/>
          </a:pr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cxnSp>
      <p:cxnSp>
        <p:nvCxnSpPr>
          <p:cNvPr id="8" name="Gerade Verbindung 7"/>
          <p:cNvCxnSpPr/>
          <p:nvPr/>
        </p:nvCxnSpPr>
        <p:spPr>
          <a:xfrm flipV="1">
            <a:off x="5393803" y="2107351"/>
            <a:ext cx="821802" cy="253299"/>
          </a:xfrm>
          <a:prstGeom prst="line">
            <a:avLst/>
          </a:pr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cxnSp>
      <p:cxnSp>
        <p:nvCxnSpPr>
          <p:cNvPr id="10" name="Gerade Verbindung 9"/>
          <p:cNvCxnSpPr/>
          <p:nvPr/>
        </p:nvCxnSpPr>
        <p:spPr>
          <a:xfrm>
            <a:off x="5393803" y="3147728"/>
            <a:ext cx="821802" cy="137726"/>
          </a:xfrm>
          <a:prstGeom prst="line">
            <a:avLst/>
          </a:pr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cxnSp>
      <p:cxnSp>
        <p:nvCxnSpPr>
          <p:cNvPr id="12" name="Gerade Verbindung 11"/>
          <p:cNvCxnSpPr/>
          <p:nvPr/>
        </p:nvCxnSpPr>
        <p:spPr>
          <a:xfrm>
            <a:off x="5272269" y="3830634"/>
            <a:ext cx="1082232" cy="104174"/>
          </a:xfrm>
          <a:prstGeom prst="line">
            <a:avLst/>
          </a:pr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cxnSp>
      <p:pic>
        <p:nvPicPr>
          <p:cNvPr id="14" name="Grafik 13" descr="Bildschirmausschnit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95416" y="4598613"/>
            <a:ext cx="2225233" cy="1318374"/>
          </a:xfrm>
          <a:prstGeom prst="rect">
            <a:avLst/>
          </a:prstGeom>
        </p:spPr>
      </p:pic>
      <mc:AlternateContent xmlns:mc="http://schemas.openxmlformats.org/markup-compatibility/2006">
        <mc:Choice xmlns:a14="http://schemas.microsoft.com/office/drawing/2010/main" Requires="a14">
          <p:sp>
            <p:nvSpPr>
              <p:cNvPr id="15" name="Rechteck 14"/>
              <p:cNvSpPr/>
              <p:nvPr/>
            </p:nvSpPr>
            <p:spPr>
              <a:xfrm>
                <a:off x="4062548" y="4903504"/>
                <a:ext cx="947374" cy="70859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de-DE" i="1"/>
                        <m:t>0&lt;</m:t>
                      </m:r>
                      <m:d>
                        <m:dPr>
                          <m:begChr m:val="|"/>
                          <m:endChr m:val="|"/>
                          <m:ctrlPr>
                            <a:rPr lang="de-DE" i="1"/>
                          </m:ctrlPr>
                        </m:dPr>
                        <m:e>
                          <m:f>
                            <m:fPr>
                              <m:ctrlPr>
                                <a:rPr lang="de-DE" i="1"/>
                              </m:ctrlPr>
                            </m:fPr>
                            <m:num>
                              <m:r>
                                <a:rPr lang="de-DE" i="1"/>
                                <m:t>9</m:t>
                              </m:r>
                            </m:num>
                            <m:den>
                              <m:r>
                                <a:rPr lang="de-DE" i="1"/>
                                <m:t>4</m:t>
                              </m:r>
                            </m:den>
                          </m:f>
                        </m:e>
                      </m:d>
                    </m:oMath>
                  </m:oMathPara>
                </a14:m>
                <a:endParaRPr lang="de-DE" dirty="0"/>
              </a:p>
            </p:txBody>
          </p:sp>
        </mc:Choice>
        <mc:Fallback>
          <p:sp>
            <p:nvSpPr>
              <p:cNvPr id="15" name="Rechteck 14"/>
              <p:cNvSpPr>
                <a:spLocks noRot="1" noChangeAspect="1" noMove="1" noResize="1" noEditPoints="1" noAdjustHandles="1" noChangeArrowheads="1" noChangeShapeType="1" noTextEdit="1"/>
              </p:cNvSpPr>
              <p:nvPr/>
            </p:nvSpPr>
            <p:spPr>
              <a:xfrm>
                <a:off x="4062548" y="4903504"/>
                <a:ext cx="947374" cy="708592"/>
              </a:xfrm>
              <a:prstGeom prst="rect">
                <a:avLst/>
              </a:prstGeom>
              <a:blipFill rotWithShape="1">
                <a:blip r:embed="rId5"/>
                <a:stretch>
                  <a:fillRect/>
                </a:stretch>
              </a:blipFill>
            </p:spPr>
            <p:txBody>
              <a:bodyPr/>
              <a:lstStyle/>
              <a:p>
                <a:r>
                  <a:rPr lang="de-DE">
                    <a:noFill/>
                  </a:rPr>
                  <a:t> </a:t>
                </a:r>
              </a:p>
            </p:txBody>
          </p:sp>
        </mc:Fallback>
      </mc:AlternateContent>
      <p:cxnSp>
        <p:nvCxnSpPr>
          <p:cNvPr id="17" name="Gerade Verbindung 16"/>
          <p:cNvCxnSpPr/>
          <p:nvPr/>
        </p:nvCxnSpPr>
        <p:spPr>
          <a:xfrm flipV="1">
            <a:off x="5059115" y="5136266"/>
            <a:ext cx="1156490" cy="121534"/>
          </a:xfrm>
          <a:prstGeom prst="line">
            <a:avLst/>
          </a:pr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cxnSp>
      <p:sp>
        <p:nvSpPr>
          <p:cNvPr id="18" name="Geschweifte Klammer links 17"/>
          <p:cNvSpPr/>
          <p:nvPr/>
        </p:nvSpPr>
        <p:spPr>
          <a:xfrm>
            <a:off x="6354501" y="4598613"/>
            <a:ext cx="162696" cy="864638"/>
          </a:xfrm>
          <a:prstGeom prst="leftBrace">
            <a:avLst>
              <a:gd name="adj1" fmla="val 43092"/>
              <a:gd name="adj2" fmla="val 50000"/>
            </a:avLst>
          </a:prstGeom>
          <a:ln>
            <a:headEnd type="none" w="lg" len="sm"/>
            <a:tailEnd type="none" w="lg" len="sm"/>
          </a:ln>
          <a:effectLst>
            <a:glow rad="63500">
              <a:schemeClr val="bg1"/>
            </a:glow>
          </a:effectLst>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20" name="Geschweifte Klammer links 19"/>
          <p:cNvSpPr/>
          <p:nvPr/>
        </p:nvSpPr>
        <p:spPr>
          <a:xfrm>
            <a:off x="6366076" y="1550423"/>
            <a:ext cx="140915" cy="1113857"/>
          </a:xfrm>
          <a:prstGeom prst="leftBrace">
            <a:avLst>
              <a:gd name="adj1" fmla="val 43092"/>
              <a:gd name="adj2" fmla="val 50000"/>
            </a:avLst>
          </a:prstGeom>
          <a:ln>
            <a:headEnd type="none" w="lg" len="sm"/>
            <a:tailEnd type="none" w="lg" len="sm"/>
          </a:ln>
          <a:effectLst>
            <a:glow rad="63500">
              <a:schemeClr val="bg1"/>
            </a:glow>
          </a:effectLst>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22" name="Geschweifte Klammer links 21"/>
          <p:cNvSpPr/>
          <p:nvPr/>
        </p:nvSpPr>
        <p:spPr>
          <a:xfrm>
            <a:off x="6366076" y="2688188"/>
            <a:ext cx="151121" cy="1194533"/>
          </a:xfrm>
          <a:prstGeom prst="leftBrace">
            <a:avLst>
              <a:gd name="adj1" fmla="val 43092"/>
              <a:gd name="adj2" fmla="val 50000"/>
            </a:avLst>
          </a:prstGeom>
          <a:ln>
            <a:headEnd type="none" w="lg" len="sm"/>
            <a:tailEnd type="none" w="lg" len="sm"/>
          </a:ln>
          <a:effectLst>
            <a:glow rad="63500">
              <a:schemeClr val="bg1"/>
            </a:glow>
          </a:effectLst>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Tree>
    <p:extLst>
      <p:ext uri="{BB962C8B-B14F-4D97-AF65-F5344CB8AC3E}">
        <p14:creationId xmlns:p14="http://schemas.microsoft.com/office/powerpoint/2010/main" val="13474142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descr="Bildschirmausschnit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70951" y="1812850"/>
            <a:ext cx="3680779" cy="1912786"/>
          </a:xfrm>
          <a:prstGeom prst="rect">
            <a:avLst/>
          </a:prstGeom>
        </p:spPr>
      </p:pic>
      <mc:AlternateContent xmlns:mc="http://schemas.openxmlformats.org/markup-compatibility/2006">
        <mc:Choice xmlns:a14="http://schemas.microsoft.com/office/drawing/2010/main" Requires="a14">
          <p:sp>
            <p:nvSpPr>
              <p:cNvPr id="3" name="Rechteck 2"/>
              <p:cNvSpPr/>
              <p:nvPr/>
            </p:nvSpPr>
            <p:spPr>
              <a:xfrm>
                <a:off x="5020092" y="1137741"/>
                <a:ext cx="3411511"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de-DE" i="1"/>
                        <m:t>𝑥</m:t>
                      </m:r>
                      <m:r>
                        <a:rPr lang="de-DE" i="1"/>
                        <m:t>∈</m:t>
                      </m:r>
                      <m:r>
                        <a:rPr lang="de-DE" i="1"/>
                        <m:t>ℝ</m:t>
                      </m:r>
                      <m:r>
                        <a:rPr lang="de-DE" i="1"/>
                        <m:t> , </m:t>
                      </m:r>
                      <m:r>
                        <a:rPr lang="de-DE" i="1"/>
                        <m:t>𝑥</m:t>
                      </m:r>
                      <m:r>
                        <a:rPr lang="de-DE" i="1"/>
                        <m:t>≠0 , </m:t>
                      </m:r>
                      <m:r>
                        <a:rPr lang="de-DE" i="1"/>
                        <m:t>𝑥</m:t>
                      </m:r>
                      <m:r>
                        <a:rPr lang="de-DE" i="1"/>
                        <m:t>−1≠0</m:t>
                      </m:r>
                    </m:oMath>
                  </m:oMathPara>
                </a14:m>
                <a:endParaRPr lang="de-DE" dirty="0"/>
              </a:p>
            </p:txBody>
          </p:sp>
        </mc:Choice>
        <mc:Fallback>
          <p:sp>
            <p:nvSpPr>
              <p:cNvPr id="3" name="Rechteck 2"/>
              <p:cNvSpPr>
                <a:spLocks noRot="1" noChangeAspect="1" noMove="1" noResize="1" noEditPoints="1" noAdjustHandles="1" noChangeArrowheads="1" noChangeShapeType="1" noTextEdit="1"/>
              </p:cNvSpPr>
              <p:nvPr/>
            </p:nvSpPr>
            <p:spPr>
              <a:xfrm>
                <a:off x="5020092" y="1137741"/>
                <a:ext cx="3411511" cy="369332"/>
              </a:xfrm>
              <a:prstGeom prst="rect">
                <a:avLst/>
              </a:prstGeom>
              <a:blipFill rotWithShape="1">
                <a:blip r:embed="rId3"/>
                <a:stretch>
                  <a:fillRect/>
                </a:stretch>
              </a:blipFill>
            </p:spPr>
            <p:txBody>
              <a:bodyPr/>
              <a:lstStyle/>
              <a:p>
                <a:r>
                  <a:rPr lang="de-DE">
                    <a:noFill/>
                  </a:rPr>
                  <a:t> </a:t>
                </a:r>
              </a:p>
            </p:txBody>
          </p:sp>
        </mc:Fallback>
      </mc:AlternateContent>
      <p:cxnSp>
        <p:nvCxnSpPr>
          <p:cNvPr id="4" name="Gerade Verbindung 3"/>
          <p:cNvCxnSpPr/>
          <p:nvPr/>
        </p:nvCxnSpPr>
        <p:spPr>
          <a:xfrm flipH="1" flipV="1">
            <a:off x="5470951" y="1507073"/>
            <a:ext cx="571035" cy="391176"/>
          </a:xfrm>
          <a:prstGeom prst="line">
            <a:avLst/>
          </a:pr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cxnSp>
      <p:cxnSp>
        <p:nvCxnSpPr>
          <p:cNvPr id="6" name="Gerade Verbindung 5"/>
          <p:cNvCxnSpPr/>
          <p:nvPr/>
        </p:nvCxnSpPr>
        <p:spPr>
          <a:xfrm flipV="1">
            <a:off x="6331352" y="1421676"/>
            <a:ext cx="138896" cy="476572"/>
          </a:xfrm>
          <a:prstGeom prst="line">
            <a:avLst/>
          </a:pr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cxnSp>
      <p:cxnSp>
        <p:nvCxnSpPr>
          <p:cNvPr id="8" name="Gerade Verbindung 7"/>
          <p:cNvCxnSpPr/>
          <p:nvPr/>
        </p:nvCxnSpPr>
        <p:spPr>
          <a:xfrm flipV="1">
            <a:off x="6605762" y="1421676"/>
            <a:ext cx="1172425" cy="514075"/>
          </a:xfrm>
          <a:prstGeom prst="line">
            <a:avLst/>
          </a:pr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413085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descr="Bildschirmausschnit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11251" y="1185275"/>
            <a:ext cx="2697714" cy="3810330"/>
          </a:xfrm>
          <a:prstGeom prst="rect">
            <a:avLst/>
          </a:prstGeom>
        </p:spPr>
      </p:pic>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4545" y="902765"/>
            <a:ext cx="6988287" cy="4548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Gerade Verbindung 3"/>
          <p:cNvCxnSpPr/>
          <p:nvPr/>
        </p:nvCxnSpPr>
        <p:spPr>
          <a:xfrm flipH="1">
            <a:off x="7187879" y="1209607"/>
            <a:ext cx="1246200" cy="0"/>
          </a:xfrm>
          <a:prstGeom prst="line">
            <a:avLst/>
          </a:pr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cxnSp>
      <p:cxnSp>
        <p:nvCxnSpPr>
          <p:cNvPr id="7" name="Gerade Verbindung 6"/>
          <p:cNvCxnSpPr/>
          <p:nvPr/>
        </p:nvCxnSpPr>
        <p:spPr>
          <a:xfrm flipH="1">
            <a:off x="7218751" y="1412111"/>
            <a:ext cx="1246200" cy="503552"/>
          </a:xfrm>
          <a:prstGeom prst="line">
            <a:avLst/>
          </a:pr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cxnSp>
      <p:cxnSp>
        <p:nvCxnSpPr>
          <p:cNvPr id="9" name="Gerade Verbindung 8"/>
          <p:cNvCxnSpPr/>
          <p:nvPr/>
        </p:nvCxnSpPr>
        <p:spPr>
          <a:xfrm flipH="1">
            <a:off x="7103005" y="2326512"/>
            <a:ext cx="1361946" cy="115747"/>
          </a:xfrm>
          <a:prstGeom prst="line">
            <a:avLst/>
          </a:pr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cxnSp>
      <p:cxnSp>
        <p:nvCxnSpPr>
          <p:cNvPr id="12" name="Gerade Verbindung 11"/>
          <p:cNvCxnSpPr/>
          <p:nvPr/>
        </p:nvCxnSpPr>
        <p:spPr>
          <a:xfrm flipH="1" flipV="1">
            <a:off x="7103005" y="3177221"/>
            <a:ext cx="1331074" cy="410931"/>
          </a:xfrm>
          <a:prstGeom prst="line">
            <a:avLst/>
          </a:pr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cxnSp>
      <p:cxnSp>
        <p:nvCxnSpPr>
          <p:cNvPr id="17" name="Gerade Verbindung 16"/>
          <p:cNvCxnSpPr/>
          <p:nvPr/>
        </p:nvCxnSpPr>
        <p:spPr>
          <a:xfrm flipH="1" flipV="1">
            <a:off x="7103005" y="3767531"/>
            <a:ext cx="1331074" cy="205464"/>
          </a:xfrm>
          <a:prstGeom prst="line">
            <a:avLst/>
          </a:pr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cxnSp>
      <p:cxnSp>
        <p:nvCxnSpPr>
          <p:cNvPr id="19" name="Gerade Verbindung 18"/>
          <p:cNvCxnSpPr/>
          <p:nvPr/>
        </p:nvCxnSpPr>
        <p:spPr>
          <a:xfrm flipH="1">
            <a:off x="7103005" y="4340506"/>
            <a:ext cx="1331074" cy="179379"/>
          </a:xfrm>
          <a:prstGeom prst="line">
            <a:avLst/>
          </a:pr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cxnSp>
      <p:cxnSp>
        <p:nvCxnSpPr>
          <p:cNvPr id="21" name="Gerade Verbindung 20"/>
          <p:cNvCxnSpPr>
            <a:stCxn id="23" idx="1"/>
          </p:cNvCxnSpPr>
          <p:nvPr/>
        </p:nvCxnSpPr>
        <p:spPr>
          <a:xfrm flipH="1">
            <a:off x="7145442" y="4690188"/>
            <a:ext cx="1207289" cy="395106"/>
          </a:xfrm>
          <a:prstGeom prst="line">
            <a:avLst/>
          </a:pr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cxnSp>
      <p:sp>
        <p:nvSpPr>
          <p:cNvPr id="23" name="Geschweifte Klammer links 22"/>
          <p:cNvSpPr/>
          <p:nvPr/>
        </p:nvSpPr>
        <p:spPr>
          <a:xfrm>
            <a:off x="8352731" y="4430195"/>
            <a:ext cx="158520" cy="519986"/>
          </a:xfrm>
          <a:prstGeom prst="leftBrace">
            <a:avLst>
              <a:gd name="adj1" fmla="val 43092"/>
              <a:gd name="adj2" fmla="val 50000"/>
            </a:avLst>
          </a:prstGeom>
          <a:ln>
            <a:headEnd type="none" w="lg" len="sm"/>
            <a:tailEnd type="none" w="lg" len="sm"/>
          </a:ln>
          <a:effectLst>
            <a:glow rad="63500">
              <a:schemeClr val="bg1"/>
            </a:glow>
          </a:effectLst>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Tree>
    <p:extLst>
      <p:ext uri="{BB962C8B-B14F-4D97-AF65-F5344CB8AC3E}">
        <p14:creationId xmlns:p14="http://schemas.microsoft.com/office/powerpoint/2010/main" val="428749358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Bildschirmausschnit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9408" y="1143163"/>
            <a:ext cx="6416596" cy="4016088"/>
          </a:xfrm>
          <a:prstGeom prst="rect">
            <a:avLst/>
          </a:prstGeom>
        </p:spPr>
      </p:pic>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2191" y="989392"/>
            <a:ext cx="7468158" cy="4737018"/>
          </a:xfrm>
          <a:prstGeom prst="rect">
            <a:avLst/>
          </a:prstGeom>
          <a:noFill/>
          <a:ln>
            <a:noFill/>
          </a:ln>
          <a:effectLst>
            <a:glow rad="63500">
              <a:schemeClr val="bg1"/>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Gerade Verbindung 6"/>
          <p:cNvCxnSpPr/>
          <p:nvPr/>
        </p:nvCxnSpPr>
        <p:spPr>
          <a:xfrm flipH="1">
            <a:off x="3287211" y="1238491"/>
            <a:ext cx="1851948" cy="121587"/>
          </a:xfrm>
          <a:prstGeom prst="line">
            <a:avLst/>
          </a:pr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cxnSp>
      <p:cxnSp>
        <p:nvCxnSpPr>
          <p:cNvPr id="9" name="Gerade Verbindung 8"/>
          <p:cNvCxnSpPr/>
          <p:nvPr/>
        </p:nvCxnSpPr>
        <p:spPr>
          <a:xfrm flipH="1">
            <a:off x="3287211" y="1632030"/>
            <a:ext cx="2303361" cy="295207"/>
          </a:xfrm>
          <a:prstGeom prst="line">
            <a:avLst/>
          </a:pr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cxnSp>
      <p:cxnSp>
        <p:nvCxnSpPr>
          <p:cNvPr id="11" name="Gerade Verbindung 10"/>
          <p:cNvCxnSpPr/>
          <p:nvPr/>
        </p:nvCxnSpPr>
        <p:spPr>
          <a:xfrm flipH="1">
            <a:off x="4247728" y="2117229"/>
            <a:ext cx="1342844" cy="295207"/>
          </a:xfrm>
          <a:prstGeom prst="line">
            <a:avLst/>
          </a:pr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cxnSp>
      <p:sp>
        <p:nvSpPr>
          <p:cNvPr id="12" name="Freihandform 11"/>
          <p:cNvSpPr/>
          <p:nvPr/>
        </p:nvSpPr>
        <p:spPr>
          <a:xfrm>
            <a:off x="4653023" y="2338086"/>
            <a:ext cx="949124" cy="1435261"/>
          </a:xfrm>
          <a:custGeom>
            <a:avLst/>
            <a:gdLst>
              <a:gd name="connsiteX0" fmla="*/ 0 w 949124"/>
              <a:gd name="connsiteY0" fmla="*/ 1435261 h 1435261"/>
              <a:gd name="connsiteX1" fmla="*/ 682906 w 949124"/>
              <a:gd name="connsiteY1" fmla="*/ 1435261 h 1435261"/>
              <a:gd name="connsiteX2" fmla="*/ 682906 w 949124"/>
              <a:gd name="connsiteY2" fmla="*/ 0 h 1435261"/>
              <a:gd name="connsiteX3" fmla="*/ 949124 w 949124"/>
              <a:gd name="connsiteY3" fmla="*/ 0 h 1435261"/>
            </a:gdLst>
            <a:ahLst/>
            <a:cxnLst>
              <a:cxn ang="0">
                <a:pos x="connsiteX0" y="connsiteY0"/>
              </a:cxn>
              <a:cxn ang="0">
                <a:pos x="connsiteX1" y="connsiteY1"/>
              </a:cxn>
              <a:cxn ang="0">
                <a:pos x="connsiteX2" y="connsiteY2"/>
              </a:cxn>
              <a:cxn ang="0">
                <a:pos x="connsiteX3" y="connsiteY3"/>
              </a:cxn>
            </a:cxnLst>
            <a:rect l="l" t="t" r="r" b="b"/>
            <a:pathLst>
              <a:path w="949124" h="1435261">
                <a:moveTo>
                  <a:pt x="0" y="1435261"/>
                </a:moveTo>
                <a:lnTo>
                  <a:pt x="682906" y="1435261"/>
                </a:lnTo>
                <a:lnTo>
                  <a:pt x="682906" y="0"/>
                </a:lnTo>
                <a:lnTo>
                  <a:pt x="949124" y="0"/>
                </a:lnTo>
              </a:path>
            </a:pathLst>
          </a:cu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16" name="Freihandform 15"/>
          <p:cNvSpPr/>
          <p:nvPr/>
        </p:nvSpPr>
        <p:spPr>
          <a:xfrm>
            <a:off x="4919151" y="3151207"/>
            <a:ext cx="671422" cy="1435261"/>
          </a:xfrm>
          <a:custGeom>
            <a:avLst/>
            <a:gdLst>
              <a:gd name="connsiteX0" fmla="*/ 0 w 949124"/>
              <a:gd name="connsiteY0" fmla="*/ 1435261 h 1435261"/>
              <a:gd name="connsiteX1" fmla="*/ 682906 w 949124"/>
              <a:gd name="connsiteY1" fmla="*/ 1435261 h 1435261"/>
              <a:gd name="connsiteX2" fmla="*/ 682906 w 949124"/>
              <a:gd name="connsiteY2" fmla="*/ 0 h 1435261"/>
              <a:gd name="connsiteX3" fmla="*/ 949124 w 949124"/>
              <a:gd name="connsiteY3" fmla="*/ 0 h 1435261"/>
            </a:gdLst>
            <a:ahLst/>
            <a:cxnLst>
              <a:cxn ang="0">
                <a:pos x="connsiteX0" y="connsiteY0"/>
              </a:cxn>
              <a:cxn ang="0">
                <a:pos x="connsiteX1" y="connsiteY1"/>
              </a:cxn>
              <a:cxn ang="0">
                <a:pos x="connsiteX2" y="connsiteY2"/>
              </a:cxn>
              <a:cxn ang="0">
                <a:pos x="connsiteX3" y="connsiteY3"/>
              </a:cxn>
            </a:cxnLst>
            <a:rect l="l" t="t" r="r" b="b"/>
            <a:pathLst>
              <a:path w="949124" h="1435261">
                <a:moveTo>
                  <a:pt x="0" y="1435261"/>
                </a:moveTo>
                <a:lnTo>
                  <a:pt x="682906" y="1435261"/>
                </a:lnTo>
                <a:lnTo>
                  <a:pt x="682906" y="0"/>
                </a:lnTo>
                <a:lnTo>
                  <a:pt x="949124" y="0"/>
                </a:lnTo>
              </a:path>
            </a:pathLst>
          </a:cu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pic>
        <p:nvPicPr>
          <p:cNvPr id="7174"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3156" y="2447161"/>
            <a:ext cx="6299015" cy="34885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 name="Freihandform 30"/>
          <p:cNvSpPr/>
          <p:nvPr/>
        </p:nvSpPr>
        <p:spPr>
          <a:xfrm>
            <a:off x="5127584" y="3450640"/>
            <a:ext cx="480167" cy="1943162"/>
          </a:xfrm>
          <a:custGeom>
            <a:avLst/>
            <a:gdLst>
              <a:gd name="connsiteX0" fmla="*/ 0 w 949124"/>
              <a:gd name="connsiteY0" fmla="*/ 1435261 h 1435261"/>
              <a:gd name="connsiteX1" fmla="*/ 682906 w 949124"/>
              <a:gd name="connsiteY1" fmla="*/ 1435261 h 1435261"/>
              <a:gd name="connsiteX2" fmla="*/ 682906 w 949124"/>
              <a:gd name="connsiteY2" fmla="*/ 0 h 1435261"/>
              <a:gd name="connsiteX3" fmla="*/ 949124 w 949124"/>
              <a:gd name="connsiteY3" fmla="*/ 0 h 1435261"/>
            </a:gdLst>
            <a:ahLst/>
            <a:cxnLst>
              <a:cxn ang="0">
                <a:pos x="connsiteX0" y="connsiteY0"/>
              </a:cxn>
              <a:cxn ang="0">
                <a:pos x="connsiteX1" y="connsiteY1"/>
              </a:cxn>
              <a:cxn ang="0">
                <a:pos x="connsiteX2" y="connsiteY2"/>
              </a:cxn>
              <a:cxn ang="0">
                <a:pos x="connsiteX3" y="connsiteY3"/>
              </a:cxn>
            </a:cxnLst>
            <a:rect l="l" t="t" r="r" b="b"/>
            <a:pathLst>
              <a:path w="949124" h="1435261">
                <a:moveTo>
                  <a:pt x="0" y="1435261"/>
                </a:moveTo>
                <a:lnTo>
                  <a:pt x="682906" y="1435261"/>
                </a:lnTo>
                <a:lnTo>
                  <a:pt x="682906" y="0"/>
                </a:lnTo>
                <a:lnTo>
                  <a:pt x="949124" y="0"/>
                </a:lnTo>
              </a:path>
            </a:pathLst>
          </a:cu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cxnSp>
        <p:nvCxnSpPr>
          <p:cNvPr id="32" name="Gerade Verbindung 31"/>
          <p:cNvCxnSpPr/>
          <p:nvPr/>
        </p:nvCxnSpPr>
        <p:spPr>
          <a:xfrm flipH="1">
            <a:off x="7801337" y="2945704"/>
            <a:ext cx="1053295" cy="630873"/>
          </a:xfrm>
          <a:prstGeom prst="line">
            <a:avLst/>
          </a:pr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cxnSp>
      <p:cxnSp>
        <p:nvCxnSpPr>
          <p:cNvPr id="34" name="Gerade Verbindung 33"/>
          <p:cNvCxnSpPr/>
          <p:nvPr/>
        </p:nvCxnSpPr>
        <p:spPr>
          <a:xfrm flipH="1">
            <a:off x="8137003" y="3560548"/>
            <a:ext cx="717630" cy="212799"/>
          </a:xfrm>
          <a:prstGeom prst="line">
            <a:avLst/>
          </a:pr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cxnSp>
      <p:cxnSp>
        <p:nvCxnSpPr>
          <p:cNvPr id="37" name="Gerade Verbindung 36"/>
          <p:cNvCxnSpPr/>
          <p:nvPr/>
        </p:nvCxnSpPr>
        <p:spPr>
          <a:xfrm flipH="1">
            <a:off x="6574420" y="4246371"/>
            <a:ext cx="2112379" cy="106399"/>
          </a:xfrm>
          <a:prstGeom prst="line">
            <a:avLst/>
          </a:pr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cxnSp>
      <p:cxnSp>
        <p:nvCxnSpPr>
          <p:cNvPr id="39" name="Gerade Verbindung 38"/>
          <p:cNvCxnSpPr/>
          <p:nvPr/>
        </p:nvCxnSpPr>
        <p:spPr>
          <a:xfrm flipH="1" flipV="1">
            <a:off x="7755041" y="4510833"/>
            <a:ext cx="1377384" cy="211638"/>
          </a:xfrm>
          <a:prstGeom prst="line">
            <a:avLst/>
          </a:pr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cxnSp>
      <p:cxnSp>
        <p:nvCxnSpPr>
          <p:cNvPr id="42" name="Gerade Verbindung 41"/>
          <p:cNvCxnSpPr/>
          <p:nvPr/>
        </p:nvCxnSpPr>
        <p:spPr>
          <a:xfrm flipH="1" flipV="1">
            <a:off x="7448311" y="5011838"/>
            <a:ext cx="1377384" cy="487783"/>
          </a:xfrm>
          <a:prstGeom prst="line">
            <a:avLst/>
          </a:pr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5449455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descr="Bildschirmausschnit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86791" y="2251608"/>
            <a:ext cx="2880610" cy="2354784"/>
          </a:xfrm>
          <a:prstGeom prst="rect">
            <a:avLst/>
          </a:prstGeom>
        </p:spPr>
      </p:pic>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71871" y="391369"/>
            <a:ext cx="6973920" cy="1541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8992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descr="Bildschirmausschnit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5948" y="1079112"/>
            <a:ext cx="3025402" cy="3033023"/>
          </a:xfrm>
          <a:prstGeom prst="rect">
            <a:avLst/>
          </a:prstGeom>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907" y="1163087"/>
            <a:ext cx="7266096" cy="12212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Grafik 7" descr="Bildschirmausschnitt"/>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76679" y="4185388"/>
            <a:ext cx="2110923" cy="1981372"/>
          </a:xfrm>
          <a:prstGeom prst="rect">
            <a:avLst/>
          </a:prstGeom>
        </p:spPr>
      </p:pic>
      <mc:AlternateContent xmlns:mc="http://schemas.openxmlformats.org/markup-compatibility/2006">
        <mc:Choice xmlns:a14="http://schemas.microsoft.com/office/drawing/2010/main" Requires="a14">
          <p:sp>
            <p:nvSpPr>
              <p:cNvPr id="7" name="Rechteck 6"/>
              <p:cNvSpPr/>
              <p:nvPr/>
            </p:nvSpPr>
            <p:spPr>
              <a:xfrm>
                <a:off x="7334568" y="4526970"/>
                <a:ext cx="3595600" cy="70859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endChr m:val="|"/>
                          <m:ctrlPr>
                            <a:rPr lang="de-DE" i="1"/>
                          </m:ctrlPr>
                        </m:dPr>
                        <m:e>
                          <m:sSup>
                            <m:sSupPr>
                              <m:ctrlPr>
                                <a:rPr lang="de-DE" i="1"/>
                              </m:ctrlPr>
                            </m:sSupPr>
                            <m:e>
                              <m:r>
                                <a:rPr lang="de-DE" i="1"/>
                                <m:t>𝑥</m:t>
                              </m:r>
                            </m:e>
                            <m:sup>
                              <m:r>
                                <a:rPr lang="de-DE" i="1"/>
                                <m:t>2</m:t>
                              </m:r>
                            </m:sup>
                          </m:sSup>
                          <m:r>
                            <a:rPr lang="de-DE" i="1"/>
                            <m:t>+</m:t>
                          </m:r>
                          <m:r>
                            <a:rPr lang="de-DE" i="1"/>
                            <m:t>𝑥</m:t>
                          </m:r>
                          <m:r>
                            <a:rPr lang="de-DE" i="1"/>
                            <m:t>+</m:t>
                          </m:r>
                          <m:f>
                            <m:fPr>
                              <m:ctrlPr>
                                <a:rPr lang="de-DE" i="1"/>
                              </m:ctrlPr>
                            </m:fPr>
                            <m:num>
                              <m:r>
                                <a:rPr lang="de-DE" i="1"/>
                                <m:t>−2</m:t>
                              </m:r>
                              <m:r>
                                <a:rPr lang="de-DE" i="1"/>
                                <m:t>𝑥</m:t>
                              </m:r>
                              <m:r>
                                <a:rPr lang="de-DE" i="1"/>
                                <m:t>+2</m:t>
                              </m:r>
                            </m:num>
                            <m:den>
                              <m:r>
                                <a:rPr lang="de-DE" i="1"/>
                                <m:t>𝑥</m:t>
                              </m:r>
                              <m:r>
                                <a:rPr lang="de-DE" i="1"/>
                                <m:t>−1</m:t>
                              </m:r>
                            </m:den>
                          </m:f>
                        </m:e>
                      </m:d>
                      <m:r>
                        <a:rPr lang="de-DE" i="1"/>
                        <m:t>=</m:t>
                      </m:r>
                      <m:d>
                        <m:dPr>
                          <m:begChr m:val="|"/>
                          <m:endChr m:val="|"/>
                          <m:ctrlPr>
                            <a:rPr lang="de-DE" i="1"/>
                          </m:ctrlPr>
                        </m:dPr>
                        <m:e>
                          <m:sSup>
                            <m:sSupPr>
                              <m:ctrlPr>
                                <a:rPr lang="de-DE" i="1"/>
                              </m:ctrlPr>
                            </m:sSupPr>
                            <m:e>
                              <m:r>
                                <a:rPr lang="de-DE" i="1"/>
                                <m:t>𝑥</m:t>
                              </m:r>
                            </m:e>
                            <m:sup>
                              <m:r>
                                <a:rPr lang="de-DE" i="1"/>
                                <m:t>2</m:t>
                              </m:r>
                            </m:sup>
                          </m:sSup>
                          <m:r>
                            <a:rPr lang="de-DE" i="1"/>
                            <m:t>+</m:t>
                          </m:r>
                          <m:r>
                            <a:rPr lang="de-DE" i="1"/>
                            <m:t>𝑥</m:t>
                          </m:r>
                          <m:r>
                            <a:rPr lang="de-DE" i="1"/>
                            <m:t>−2</m:t>
                          </m:r>
                        </m:e>
                      </m:d>
                    </m:oMath>
                  </m:oMathPara>
                </a14:m>
                <a:endParaRPr lang="de-DE" dirty="0"/>
              </a:p>
            </p:txBody>
          </p:sp>
        </mc:Choice>
        <mc:Fallback>
          <p:sp>
            <p:nvSpPr>
              <p:cNvPr id="7" name="Rechteck 6"/>
              <p:cNvSpPr>
                <a:spLocks noRot="1" noChangeAspect="1" noMove="1" noResize="1" noEditPoints="1" noAdjustHandles="1" noChangeArrowheads="1" noChangeShapeType="1" noTextEdit="1"/>
              </p:cNvSpPr>
              <p:nvPr/>
            </p:nvSpPr>
            <p:spPr>
              <a:xfrm>
                <a:off x="7334568" y="4526970"/>
                <a:ext cx="3595600" cy="708592"/>
              </a:xfrm>
              <a:prstGeom prst="rect">
                <a:avLst/>
              </a:prstGeom>
              <a:blipFill rotWithShape="1">
                <a:blip r:embed="rId5"/>
                <a:stretch>
                  <a:fillRect/>
                </a:stretch>
              </a:blipFill>
            </p:spPr>
            <p:txBody>
              <a:bodyPr/>
              <a:lstStyle/>
              <a:p>
                <a:r>
                  <a:rPr lang="de-DE">
                    <a:noFill/>
                  </a:rPr>
                  <a:t> </a:t>
                </a:r>
              </a:p>
            </p:txBody>
          </p:sp>
        </mc:Fallback>
      </mc:AlternateContent>
    </p:spTree>
    <p:extLst>
      <p:ext uri="{BB962C8B-B14F-4D97-AF65-F5344CB8AC3E}">
        <p14:creationId xmlns:p14="http://schemas.microsoft.com/office/powerpoint/2010/main" val="27766912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Bildschirmausschnit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2867" y="167377"/>
            <a:ext cx="2126164" cy="1615580"/>
          </a:xfrm>
          <a:prstGeom prst="rect">
            <a:avLst/>
          </a:prstGeom>
        </p:spPr>
      </p:pic>
      <p:pic>
        <p:nvPicPr>
          <p:cNvPr id="5" name="Grafik 4" descr="Bildschirmausschnit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1091" y="1457697"/>
            <a:ext cx="2644369" cy="3109229"/>
          </a:xfrm>
          <a:prstGeom prst="rect">
            <a:avLst/>
          </a:prstGeom>
        </p:spPr>
      </p:pic>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04598" y="975166"/>
            <a:ext cx="7417764" cy="3591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7" name="Gerade Verbindung 6"/>
          <p:cNvCxnSpPr/>
          <p:nvPr/>
        </p:nvCxnSpPr>
        <p:spPr>
          <a:xfrm flipH="1" flipV="1">
            <a:off x="3472405" y="975166"/>
            <a:ext cx="821804" cy="324118"/>
          </a:xfrm>
          <a:prstGeom prst="line">
            <a:avLst/>
          </a:pr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cxnSp>
      <p:cxnSp>
        <p:nvCxnSpPr>
          <p:cNvPr id="10" name="Gerade Verbindung 9"/>
          <p:cNvCxnSpPr/>
          <p:nvPr/>
        </p:nvCxnSpPr>
        <p:spPr>
          <a:xfrm flipH="1">
            <a:off x="8738886" y="1666754"/>
            <a:ext cx="486137" cy="186641"/>
          </a:xfrm>
          <a:prstGeom prst="line">
            <a:avLst/>
          </a:pr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cxnSp>
      <p:cxnSp>
        <p:nvCxnSpPr>
          <p:cNvPr id="13" name="Gerade Verbindung 12"/>
          <p:cNvCxnSpPr/>
          <p:nvPr/>
        </p:nvCxnSpPr>
        <p:spPr>
          <a:xfrm flipH="1" flipV="1">
            <a:off x="8449519" y="2627453"/>
            <a:ext cx="775504" cy="844952"/>
          </a:xfrm>
          <a:prstGeom prst="line">
            <a:avLst/>
          </a:pr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cxnSp>
      <p:cxnSp>
        <p:nvCxnSpPr>
          <p:cNvPr id="16" name="Gerade Verbindung 15"/>
          <p:cNvCxnSpPr/>
          <p:nvPr/>
        </p:nvCxnSpPr>
        <p:spPr>
          <a:xfrm flipH="1" flipV="1">
            <a:off x="8594202" y="3472405"/>
            <a:ext cx="630821" cy="601884"/>
          </a:xfrm>
          <a:prstGeom prst="line">
            <a:avLst/>
          </a:pr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cxnSp>
      <p:cxnSp>
        <p:nvCxnSpPr>
          <p:cNvPr id="18" name="Gerade Verbindung 17"/>
          <p:cNvCxnSpPr/>
          <p:nvPr/>
        </p:nvCxnSpPr>
        <p:spPr>
          <a:xfrm flipH="1" flipV="1">
            <a:off x="7963382" y="3611302"/>
            <a:ext cx="1261641" cy="601884"/>
          </a:xfrm>
          <a:prstGeom prst="line">
            <a:avLst/>
          </a:pr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cxnSp>
      <p:cxnSp>
        <p:nvCxnSpPr>
          <p:cNvPr id="20" name="Gerade Verbindung 19"/>
          <p:cNvCxnSpPr/>
          <p:nvPr/>
        </p:nvCxnSpPr>
        <p:spPr>
          <a:xfrm flipH="1" flipV="1">
            <a:off x="7647972" y="4039566"/>
            <a:ext cx="1577051" cy="405112"/>
          </a:xfrm>
          <a:prstGeom prst="line">
            <a:avLst/>
          </a:pr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546008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descr="Bildschirmausschnit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6635" y="1929605"/>
            <a:ext cx="3787468" cy="1630821"/>
          </a:xfrm>
          <a:prstGeom prst="rect">
            <a:avLst/>
          </a:prstGeom>
        </p:spPr>
      </p:pic>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27224" y="1732201"/>
            <a:ext cx="7271368" cy="2686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822542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descr="Bildschirmausschnit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6327" y="1163231"/>
            <a:ext cx="4305673" cy="3642676"/>
          </a:xfrm>
          <a:prstGeom prst="rect">
            <a:avLst/>
          </a:prstGeom>
        </p:spPr>
      </p:pic>
      <p:pic>
        <p:nvPicPr>
          <p:cNvPr id="3" name="Grafik 2" descr="Bildschirmausschnit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5814" y="4162318"/>
            <a:ext cx="4031329" cy="1958510"/>
          </a:xfrm>
          <a:prstGeom prst="rect">
            <a:avLst/>
          </a:prstGeom>
        </p:spPr>
      </p:pic>
      <p:pic>
        <p:nvPicPr>
          <p:cNvPr id="122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3928" y="345351"/>
            <a:ext cx="7015051" cy="3601615"/>
          </a:xfrm>
          <a:prstGeom prst="rect">
            <a:avLst/>
          </a:prstGeom>
          <a:noFill/>
          <a:ln>
            <a:noFill/>
          </a:ln>
          <a:effectLst>
            <a:glow rad="63500">
              <a:schemeClr val="bg1"/>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Gerade Verbindung 5"/>
          <p:cNvCxnSpPr/>
          <p:nvPr/>
        </p:nvCxnSpPr>
        <p:spPr>
          <a:xfrm flipH="1" flipV="1">
            <a:off x="5741043" y="1035945"/>
            <a:ext cx="1932972" cy="162059"/>
          </a:xfrm>
          <a:prstGeom prst="line">
            <a:avLst/>
          </a:pr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cxnSp>
      <p:cxnSp>
        <p:nvCxnSpPr>
          <p:cNvPr id="8" name="Gerade Verbindung 7"/>
          <p:cNvCxnSpPr/>
          <p:nvPr/>
        </p:nvCxnSpPr>
        <p:spPr>
          <a:xfrm flipH="1" flipV="1">
            <a:off x="4930815" y="1660979"/>
            <a:ext cx="2955512" cy="81028"/>
          </a:xfrm>
          <a:prstGeom prst="line">
            <a:avLst/>
          </a:pr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cxnSp>
      <p:cxnSp>
        <p:nvCxnSpPr>
          <p:cNvPr id="13" name="Gerade Verbindung 12"/>
          <p:cNvCxnSpPr/>
          <p:nvPr/>
        </p:nvCxnSpPr>
        <p:spPr>
          <a:xfrm flipH="1" flipV="1">
            <a:off x="7338349" y="2777924"/>
            <a:ext cx="746882" cy="1643605"/>
          </a:xfrm>
          <a:prstGeom prst="line">
            <a:avLst/>
          </a:pr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cxnSp>
      <p:sp>
        <p:nvSpPr>
          <p:cNvPr id="14" name="Freihandform 13"/>
          <p:cNvSpPr/>
          <p:nvPr/>
        </p:nvSpPr>
        <p:spPr>
          <a:xfrm>
            <a:off x="3935392" y="3634451"/>
            <a:ext cx="4132162" cy="1064871"/>
          </a:xfrm>
          <a:custGeom>
            <a:avLst/>
            <a:gdLst>
              <a:gd name="connsiteX0" fmla="*/ 0 w 4132162"/>
              <a:gd name="connsiteY0" fmla="*/ 0 h 995422"/>
              <a:gd name="connsiteX1" fmla="*/ 0 w 4132162"/>
              <a:gd name="connsiteY1" fmla="*/ 173620 h 995422"/>
              <a:gd name="connsiteX2" fmla="*/ 0 w 4132162"/>
              <a:gd name="connsiteY2" fmla="*/ 335665 h 995422"/>
              <a:gd name="connsiteX3" fmla="*/ 3437681 w 4132162"/>
              <a:gd name="connsiteY3" fmla="*/ 335665 h 995422"/>
              <a:gd name="connsiteX4" fmla="*/ 3437681 w 4132162"/>
              <a:gd name="connsiteY4" fmla="*/ 995422 h 995422"/>
              <a:gd name="connsiteX5" fmla="*/ 4132162 w 4132162"/>
              <a:gd name="connsiteY5" fmla="*/ 995422 h 99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32162" h="995422">
                <a:moveTo>
                  <a:pt x="0" y="0"/>
                </a:moveTo>
                <a:lnTo>
                  <a:pt x="0" y="173620"/>
                </a:lnTo>
                <a:lnTo>
                  <a:pt x="0" y="335665"/>
                </a:lnTo>
                <a:lnTo>
                  <a:pt x="3437681" y="335665"/>
                </a:lnTo>
                <a:lnTo>
                  <a:pt x="3437681" y="995422"/>
                </a:lnTo>
                <a:lnTo>
                  <a:pt x="4132162" y="995422"/>
                </a:lnTo>
              </a:path>
            </a:pathLst>
          </a:cu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17" name="Inhaltsplatzhalter 2"/>
          <p:cNvSpPr txBox="1">
            <a:spLocks/>
          </p:cNvSpPr>
          <p:nvPr/>
        </p:nvSpPr>
        <p:spPr>
          <a:xfrm>
            <a:off x="497711" y="555256"/>
            <a:ext cx="3045987" cy="466051"/>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lumMod val="75000"/>
                    <a:lumOff val="25000"/>
                  </a:schemeClr>
                </a:solidFill>
                <a:latin typeface="Helvetica"/>
                <a:ea typeface="+mn-ea"/>
                <a:cs typeface="+mn-cs"/>
              </a:defRPr>
            </a:lvl1pPr>
            <a:lvl2pPr marL="742950" indent="-285750" algn="l" defTabSz="457200" rtl="0" eaLnBrk="1" latinLnBrk="0" hangingPunct="1">
              <a:spcBef>
                <a:spcPct val="20000"/>
              </a:spcBef>
              <a:buFont typeface="Arial"/>
              <a:buChar char="–"/>
              <a:defRPr sz="2800" kern="1200">
                <a:solidFill>
                  <a:schemeClr val="tx1">
                    <a:lumMod val="75000"/>
                    <a:lumOff val="25000"/>
                  </a:schemeClr>
                </a:solidFill>
                <a:latin typeface="Helvetica"/>
                <a:ea typeface="+mn-ea"/>
                <a:cs typeface="+mn-cs"/>
              </a:defRPr>
            </a:lvl2pPr>
            <a:lvl3pPr marL="1143000" indent="-228600" algn="l" defTabSz="457200" rtl="0" eaLnBrk="1" latinLnBrk="0" hangingPunct="1">
              <a:spcBef>
                <a:spcPct val="20000"/>
              </a:spcBef>
              <a:buFont typeface="Arial"/>
              <a:buChar char="•"/>
              <a:defRPr sz="2400" kern="1200">
                <a:solidFill>
                  <a:schemeClr val="tx1">
                    <a:lumMod val="75000"/>
                    <a:lumOff val="25000"/>
                  </a:schemeClr>
                </a:solidFill>
                <a:latin typeface="Helvetica"/>
                <a:ea typeface="+mn-ea"/>
                <a:cs typeface="+mn-cs"/>
              </a:defRPr>
            </a:lvl3pPr>
            <a:lvl4pPr marL="1600200" indent="-228600" algn="l" defTabSz="457200" rtl="0" eaLnBrk="1" latinLnBrk="0" hangingPunct="1">
              <a:spcBef>
                <a:spcPct val="20000"/>
              </a:spcBef>
              <a:buFont typeface="Arial"/>
              <a:buChar char="–"/>
              <a:defRPr sz="2000" kern="1200">
                <a:solidFill>
                  <a:schemeClr val="tx1">
                    <a:lumMod val="75000"/>
                    <a:lumOff val="25000"/>
                  </a:schemeClr>
                </a:solidFill>
                <a:latin typeface="Helvetica"/>
                <a:ea typeface="+mn-ea"/>
                <a:cs typeface="+mn-cs"/>
              </a:defRPr>
            </a:lvl4pPr>
            <a:lvl5pPr marL="2057400" indent="-228600" algn="l" defTabSz="457200" rtl="0" eaLnBrk="1" latinLnBrk="0" hangingPunct="1">
              <a:spcBef>
                <a:spcPct val="20000"/>
              </a:spcBef>
              <a:buFont typeface="Arial"/>
              <a:buChar char="»"/>
              <a:defRPr sz="2000" kern="1200">
                <a:solidFill>
                  <a:schemeClr val="tx1">
                    <a:lumMod val="75000"/>
                    <a:lumOff val="25000"/>
                  </a:schemeClr>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de-DE" sz="1800" dirty="0" smtClean="0"/>
              <a:t>Wir nehmen an, dass</a:t>
            </a:r>
            <a:endParaRPr lang="de-DE" sz="1800" dirty="0"/>
          </a:p>
        </p:txBody>
      </p:sp>
    </p:spTree>
    <p:extLst>
      <p:ext uri="{BB962C8B-B14F-4D97-AF65-F5344CB8AC3E}">
        <p14:creationId xmlns:p14="http://schemas.microsoft.com/office/powerpoint/2010/main" val="39938558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Inhaltsplatzhalter 2"/>
              <p:cNvSpPr txBox="1">
                <a:spLocks/>
              </p:cNvSpPr>
              <p:nvPr/>
            </p:nvSpPr>
            <p:spPr>
              <a:xfrm>
                <a:off x="3862253" y="2034079"/>
                <a:ext cx="6439215" cy="2642092"/>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lumMod val="75000"/>
                        <a:lumOff val="25000"/>
                      </a:schemeClr>
                    </a:solidFill>
                    <a:latin typeface="Helvetica"/>
                    <a:ea typeface="+mn-ea"/>
                    <a:cs typeface="+mn-cs"/>
                  </a:defRPr>
                </a:lvl1pPr>
                <a:lvl2pPr marL="742950" indent="-285750" algn="l" defTabSz="457200" rtl="0" eaLnBrk="1" latinLnBrk="0" hangingPunct="1">
                  <a:spcBef>
                    <a:spcPct val="20000"/>
                  </a:spcBef>
                  <a:buFont typeface="Arial"/>
                  <a:buChar char="–"/>
                  <a:defRPr sz="2800" kern="1200">
                    <a:solidFill>
                      <a:schemeClr val="tx1">
                        <a:lumMod val="75000"/>
                        <a:lumOff val="25000"/>
                      </a:schemeClr>
                    </a:solidFill>
                    <a:latin typeface="Helvetica"/>
                    <a:ea typeface="+mn-ea"/>
                    <a:cs typeface="+mn-cs"/>
                  </a:defRPr>
                </a:lvl2pPr>
                <a:lvl3pPr marL="1143000" indent="-228600" algn="l" defTabSz="457200" rtl="0" eaLnBrk="1" latinLnBrk="0" hangingPunct="1">
                  <a:spcBef>
                    <a:spcPct val="20000"/>
                  </a:spcBef>
                  <a:buFont typeface="Arial"/>
                  <a:buChar char="•"/>
                  <a:defRPr sz="2400" kern="1200">
                    <a:solidFill>
                      <a:schemeClr val="tx1">
                        <a:lumMod val="75000"/>
                        <a:lumOff val="25000"/>
                      </a:schemeClr>
                    </a:solidFill>
                    <a:latin typeface="Helvetica"/>
                    <a:ea typeface="+mn-ea"/>
                    <a:cs typeface="+mn-cs"/>
                  </a:defRPr>
                </a:lvl3pPr>
                <a:lvl4pPr marL="1600200" indent="-228600" algn="l" defTabSz="457200" rtl="0" eaLnBrk="1" latinLnBrk="0" hangingPunct="1">
                  <a:spcBef>
                    <a:spcPct val="20000"/>
                  </a:spcBef>
                  <a:buFont typeface="Arial"/>
                  <a:buChar char="–"/>
                  <a:defRPr sz="2000" kern="1200">
                    <a:solidFill>
                      <a:schemeClr val="tx1">
                        <a:lumMod val="75000"/>
                        <a:lumOff val="25000"/>
                      </a:schemeClr>
                    </a:solidFill>
                    <a:latin typeface="Helvetica"/>
                    <a:ea typeface="+mn-ea"/>
                    <a:cs typeface="+mn-cs"/>
                  </a:defRPr>
                </a:lvl4pPr>
                <a:lvl5pPr marL="2057400" indent="-228600" algn="l" defTabSz="457200" rtl="0" eaLnBrk="1" latinLnBrk="0" hangingPunct="1">
                  <a:spcBef>
                    <a:spcPct val="20000"/>
                  </a:spcBef>
                  <a:buFont typeface="Arial"/>
                  <a:buChar char="»"/>
                  <a:defRPr sz="2000" kern="1200">
                    <a:solidFill>
                      <a:schemeClr val="tx1">
                        <a:lumMod val="75000"/>
                        <a:lumOff val="25000"/>
                      </a:schemeClr>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de-DE" sz="1800" b="1" dirty="0" smtClean="0">
                    <a:latin typeface="Arial"/>
                  </a:rPr>
                  <a:t>Aufgabenstellung</a:t>
                </a:r>
                <a:r>
                  <a:rPr lang="de-DE" sz="1800" dirty="0" smtClean="0">
                    <a:latin typeface="Arial"/>
                  </a:rPr>
                  <a:t>:</a:t>
                </a:r>
              </a:p>
              <a:p>
                <a:pPr>
                  <a:buFont typeface="+mj-lt"/>
                  <a:buAutoNum type="alphaLcParenR"/>
                </a:pPr>
                <a:r>
                  <a:rPr lang="de-DE" sz="1800" dirty="0" smtClean="0"/>
                  <a:t>Definiere den Grenzwert einer Abbildung</a:t>
                </a:r>
                <a14:m>
                  <m:oMath xmlns:m="http://schemas.openxmlformats.org/officeDocument/2006/math">
                    <m:r>
                      <a:rPr lang="de-DE" sz="1800" b="0" i="1" smtClean="0">
                        <a:latin typeface="Cambria Math"/>
                      </a:rPr>
                      <m:t> </m:t>
                    </m:r>
                    <m:r>
                      <a:rPr lang="de-DE" sz="1800" b="0" i="1" smtClean="0">
                        <a:latin typeface="Cambria Math"/>
                      </a:rPr>
                      <m:t>𝑓</m:t>
                    </m:r>
                    <m:r>
                      <a:rPr lang="de-DE" sz="1800" b="0" i="1" smtClean="0">
                        <a:latin typeface="Cambria Math"/>
                      </a:rPr>
                      <m:t>:</m:t>
                    </m:r>
                    <m:r>
                      <a:rPr lang="de-DE" sz="1800" b="0" i="1" smtClean="0">
                        <a:latin typeface="Cambria Math"/>
                      </a:rPr>
                      <m:t>ℝ</m:t>
                    </m:r>
                    <m:r>
                      <a:rPr lang="de-DE" sz="1800" b="0" i="1" smtClean="0">
                        <a:latin typeface="Cambria Math"/>
                      </a:rPr>
                      <m:t>→</m:t>
                    </m:r>
                    <m:r>
                      <a:rPr lang="de-DE" sz="1800" b="0" i="1" smtClean="0">
                        <a:latin typeface="Cambria Math"/>
                      </a:rPr>
                      <m:t>ℝ</m:t>
                    </m:r>
                  </m:oMath>
                </a14:m>
                <a:r>
                  <a:rPr lang="de-DE" sz="1800" dirty="0" smtClean="0"/>
                  <a:t> mit der </a:t>
                </a:r>
                <a14:m>
                  <m:oMath xmlns:m="http://schemas.openxmlformats.org/officeDocument/2006/math">
                    <m:r>
                      <a:rPr lang="de-DE" sz="1800" i="1">
                        <a:latin typeface="Cambria Math"/>
                      </a:rPr>
                      <m:t>𝜀</m:t>
                    </m:r>
                  </m:oMath>
                </a14:m>
                <a:r>
                  <a:rPr lang="de-DE" sz="1800" dirty="0">
                    <a:latin typeface="Arial"/>
                  </a:rPr>
                  <a:t>-</a:t>
                </a:r>
                <a14:m>
                  <m:oMath xmlns:m="http://schemas.openxmlformats.org/officeDocument/2006/math">
                    <m:r>
                      <a:rPr lang="de-DE" sz="1800" i="1" dirty="0">
                        <a:latin typeface="Cambria Math"/>
                      </a:rPr>
                      <m:t>𝛿</m:t>
                    </m:r>
                  </m:oMath>
                </a14:m>
                <a:r>
                  <a:rPr lang="de-DE" sz="1800" dirty="0" smtClean="0">
                    <a:latin typeface="Arial"/>
                  </a:rPr>
                  <a:t>-Definition</a:t>
                </a:r>
              </a:p>
              <a:p>
                <a:pPr>
                  <a:buFont typeface="+mj-lt"/>
                  <a:buAutoNum type="alphaLcParenR"/>
                </a:pPr>
                <a:r>
                  <a:rPr lang="de-DE" sz="1800" dirty="0"/>
                  <a:t>Definiere </a:t>
                </a:r>
                <a:r>
                  <a:rPr lang="de-DE" sz="1800" dirty="0" smtClean="0"/>
                  <a:t>die Ableitung einer </a:t>
                </a:r>
                <a:r>
                  <a:rPr lang="de-DE" sz="1800" dirty="0"/>
                  <a:t>Abbildung</a:t>
                </a:r>
                <a14:m>
                  <m:oMath xmlns:m="http://schemas.openxmlformats.org/officeDocument/2006/math">
                    <m:r>
                      <a:rPr lang="de-DE" sz="1800" i="1">
                        <a:latin typeface="Cambria Math"/>
                      </a:rPr>
                      <m:t> </m:t>
                    </m:r>
                    <m:r>
                      <a:rPr lang="de-DE" sz="1800" i="1">
                        <a:latin typeface="Cambria Math"/>
                      </a:rPr>
                      <m:t>𝑓</m:t>
                    </m:r>
                    <m:r>
                      <a:rPr lang="de-DE" sz="1800" i="1">
                        <a:latin typeface="Cambria Math"/>
                      </a:rPr>
                      <m:t>:</m:t>
                    </m:r>
                    <m:r>
                      <a:rPr lang="de-DE" sz="1800" i="1">
                        <a:latin typeface="Cambria Math"/>
                      </a:rPr>
                      <m:t>ℝ</m:t>
                    </m:r>
                    <m:r>
                      <a:rPr lang="de-DE" sz="1800" i="1">
                        <a:latin typeface="Cambria Math"/>
                      </a:rPr>
                      <m:t>→</m:t>
                    </m:r>
                    <m:r>
                      <a:rPr lang="de-DE" sz="1800" i="1">
                        <a:latin typeface="Cambria Math"/>
                      </a:rPr>
                      <m:t>ℝ</m:t>
                    </m:r>
                  </m:oMath>
                </a14:m>
                <a:r>
                  <a:rPr lang="de-DE" sz="1800" dirty="0"/>
                  <a:t> </a:t>
                </a:r>
                <a:r>
                  <a:rPr lang="de-DE" sz="1800" dirty="0" smtClean="0"/>
                  <a:t>für </a:t>
                </a:r>
                <a14:m>
                  <m:oMath xmlns:m="http://schemas.openxmlformats.org/officeDocument/2006/math">
                    <m:r>
                      <a:rPr lang="de-DE" sz="1800" b="0" i="1" smtClean="0">
                        <a:latin typeface="Cambria Math"/>
                      </a:rPr>
                      <m:t>𝑥</m:t>
                    </m:r>
                    <m:r>
                      <a:rPr lang="de-DE" sz="1800" b="0" i="1" smtClean="0">
                        <a:latin typeface="Cambria Math"/>
                      </a:rPr>
                      <m:t>∈</m:t>
                    </m:r>
                    <m:r>
                      <a:rPr lang="de-DE" sz="1800" b="0" i="1" smtClean="0">
                        <a:latin typeface="Cambria Math"/>
                      </a:rPr>
                      <m:t>ℝ</m:t>
                    </m:r>
                  </m:oMath>
                </a14:m>
                <a:r>
                  <a:rPr lang="de-DE" sz="1800" dirty="0" smtClean="0">
                    <a:latin typeface="Arial"/>
                  </a:rPr>
                  <a:t> als Grenzwert</a:t>
                </a:r>
              </a:p>
              <a:p>
                <a:pPr>
                  <a:buFont typeface="+mj-lt"/>
                  <a:buAutoNum type="alphaLcParenR"/>
                </a:pPr>
                <a:r>
                  <a:rPr lang="de-DE" sz="1800" dirty="0"/>
                  <a:t>Beweise mit dieser Definition, dass die Ableitung der </a:t>
                </a:r>
                <a:r>
                  <a:rPr lang="de-DE" sz="1800" dirty="0" smtClean="0"/>
                  <a:t>Abbildung</a:t>
                </a:r>
                <a14:m>
                  <m:oMath xmlns:m="http://schemas.openxmlformats.org/officeDocument/2006/math">
                    <m:r>
                      <a:rPr lang="de-DE" sz="1800" b="0" i="1" smtClean="0">
                        <a:latin typeface="Cambria Math"/>
                      </a:rPr>
                      <m:t> </m:t>
                    </m:r>
                    <m:r>
                      <a:rPr lang="de-DE" sz="1800" b="0" i="1" smtClean="0">
                        <a:latin typeface="Cambria Math"/>
                      </a:rPr>
                      <m:t>𝑓</m:t>
                    </m:r>
                    <m:d>
                      <m:dPr>
                        <m:ctrlPr>
                          <a:rPr lang="de-DE" sz="1800" b="0" i="1" smtClean="0">
                            <a:latin typeface="Cambria Math"/>
                          </a:rPr>
                        </m:ctrlPr>
                      </m:dPr>
                      <m:e>
                        <m:r>
                          <a:rPr lang="de-DE" sz="1800" b="0" i="1" smtClean="0">
                            <a:latin typeface="Cambria Math"/>
                          </a:rPr>
                          <m:t>𝑥</m:t>
                        </m:r>
                      </m:e>
                    </m:d>
                    <m:r>
                      <a:rPr lang="de-DE" sz="1800" b="0" i="1" smtClean="0">
                        <a:latin typeface="Cambria Math"/>
                      </a:rPr>
                      <m:t>=</m:t>
                    </m:r>
                    <m:sSup>
                      <m:sSupPr>
                        <m:ctrlPr>
                          <a:rPr lang="de-DE" sz="1800" b="0" i="1" smtClean="0">
                            <a:latin typeface="Cambria Math"/>
                          </a:rPr>
                        </m:ctrlPr>
                      </m:sSupPr>
                      <m:e>
                        <m:r>
                          <a:rPr lang="de-DE" sz="1800" b="0" i="1" smtClean="0">
                            <a:latin typeface="Cambria Math"/>
                          </a:rPr>
                          <m:t>𝑥</m:t>
                        </m:r>
                      </m:e>
                      <m:sup>
                        <m:r>
                          <a:rPr lang="de-DE" sz="1800" b="0" i="1" smtClean="0">
                            <a:latin typeface="Cambria Math"/>
                          </a:rPr>
                          <m:t>3</m:t>
                        </m:r>
                      </m:sup>
                    </m:sSup>
                    <m:r>
                      <a:rPr lang="de-DE" sz="1800" b="0" i="1" smtClean="0">
                        <a:latin typeface="Cambria Math"/>
                      </a:rPr>
                      <m:t>+2</m:t>
                    </m:r>
                    <m:r>
                      <a:rPr lang="de-DE" sz="1800" b="0" i="1" smtClean="0">
                        <a:latin typeface="Cambria Math"/>
                      </a:rPr>
                      <m:t>𝑥</m:t>
                    </m:r>
                    <m:r>
                      <a:rPr lang="de-DE" sz="1800" b="0" i="1" smtClean="0">
                        <a:latin typeface="Cambria Math"/>
                      </a:rPr>
                      <m:t>+4</m:t>
                    </m:r>
                  </m:oMath>
                </a14:m>
                <a:r>
                  <a:rPr lang="de-DE" sz="1800" dirty="0" smtClean="0"/>
                  <a:t> für</a:t>
                </a:r>
                <a14:m>
                  <m:oMath xmlns:m="http://schemas.openxmlformats.org/officeDocument/2006/math">
                    <m:r>
                      <a:rPr lang="de-DE" sz="1800" i="1" dirty="0" smtClean="0">
                        <a:latin typeface="Cambria Math"/>
                      </a:rPr>
                      <m:t> </m:t>
                    </m:r>
                    <m:r>
                      <a:rPr lang="de-DE" sz="1800" i="1" dirty="0" smtClean="0">
                        <a:latin typeface="Cambria Math"/>
                      </a:rPr>
                      <m:t>𝑥</m:t>
                    </m:r>
                    <m:r>
                      <a:rPr lang="de-DE" sz="1800" i="1" dirty="0" smtClean="0">
                        <a:latin typeface="Cambria Math"/>
                      </a:rPr>
                      <m:t>=1</m:t>
                    </m:r>
                  </m:oMath>
                </a14:m>
                <a:r>
                  <a:rPr lang="de-DE" sz="1800" dirty="0" smtClean="0"/>
                  <a:t> </a:t>
                </a:r>
                <a:r>
                  <a:rPr lang="de-DE" sz="1800" dirty="0"/>
                  <a:t>existiert und gleich </a:t>
                </a:r>
                <a14:m>
                  <m:oMath xmlns:m="http://schemas.openxmlformats.org/officeDocument/2006/math">
                    <m:r>
                      <a:rPr lang="de-DE" sz="1800" i="1" dirty="0" smtClean="0">
                        <a:latin typeface="Cambria Math"/>
                      </a:rPr>
                      <m:t>5</m:t>
                    </m:r>
                  </m:oMath>
                </a14:m>
                <a:r>
                  <a:rPr lang="de-DE" sz="1800" dirty="0"/>
                  <a:t> ist.</a:t>
                </a:r>
                <a:endParaRPr lang="de-DE" sz="1800" dirty="0">
                  <a:latin typeface="Arial"/>
                </a:endParaRPr>
              </a:p>
              <a:p>
                <a:pPr marL="0" indent="0">
                  <a:buNone/>
                </a:pPr>
                <a:endParaRPr lang="de-DE" sz="1800" dirty="0"/>
              </a:p>
            </p:txBody>
          </p:sp>
        </mc:Choice>
        <mc:Fallback>
          <p:sp>
            <p:nvSpPr>
              <p:cNvPr id="2" name="Inhaltsplatzhalter 2"/>
              <p:cNvSpPr txBox="1">
                <a:spLocks noRot="1" noChangeAspect="1" noMove="1" noResize="1" noEditPoints="1" noAdjustHandles="1" noChangeArrowheads="1" noChangeShapeType="1" noTextEdit="1"/>
              </p:cNvSpPr>
              <p:nvPr/>
            </p:nvSpPr>
            <p:spPr>
              <a:xfrm>
                <a:off x="3862253" y="2034079"/>
                <a:ext cx="6439215" cy="2642092"/>
              </a:xfrm>
              <a:prstGeom prst="rect">
                <a:avLst/>
              </a:prstGeom>
              <a:blipFill rotWithShape="1">
                <a:blip r:embed="rId2"/>
                <a:stretch>
                  <a:fillRect l="-852" t="-1155" r="-1136"/>
                </a:stretch>
              </a:blipFill>
            </p:spPr>
            <p:txBody>
              <a:bodyPr/>
              <a:lstStyle/>
              <a:p>
                <a:r>
                  <a:rPr lang="de-DE">
                    <a:noFill/>
                  </a:rPr>
                  <a:t> </a:t>
                </a:r>
              </a:p>
            </p:txBody>
          </p:sp>
        </mc:Fallback>
      </mc:AlternateContent>
    </p:spTree>
    <p:extLst>
      <p:ext uri="{BB962C8B-B14F-4D97-AF65-F5344CB8AC3E}">
        <p14:creationId xmlns:p14="http://schemas.microsoft.com/office/powerpoint/2010/main" val="19164850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descr="Bildschirmausschnit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3974" y="1541380"/>
            <a:ext cx="3977985" cy="2918713"/>
          </a:xfrm>
          <a:prstGeom prst="rect">
            <a:avLst/>
          </a:prstGeom>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0926" y="1241324"/>
            <a:ext cx="7721592" cy="27635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4" name="Gerade Verbindung 3"/>
          <p:cNvCxnSpPr/>
          <p:nvPr/>
        </p:nvCxnSpPr>
        <p:spPr>
          <a:xfrm flipH="1">
            <a:off x="7118430" y="1742007"/>
            <a:ext cx="767897" cy="503482"/>
          </a:xfrm>
          <a:prstGeom prst="line">
            <a:avLst/>
          </a:pr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cxnSp>
      <p:cxnSp>
        <p:nvCxnSpPr>
          <p:cNvPr id="6" name="Gerade Verbindung 5"/>
          <p:cNvCxnSpPr/>
          <p:nvPr/>
        </p:nvCxnSpPr>
        <p:spPr>
          <a:xfrm flipH="1" flipV="1">
            <a:off x="6944810" y="3761773"/>
            <a:ext cx="1296365" cy="567159"/>
          </a:xfrm>
          <a:prstGeom prst="line">
            <a:avLst/>
          </a:pr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106528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Bildschirmausschnit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0024" y="1244275"/>
            <a:ext cx="6088908" cy="2522439"/>
          </a:xfrm>
          <a:prstGeom prst="rect">
            <a:avLst/>
          </a:prstGeom>
        </p:spPr>
      </p:pic>
      <p:pic>
        <p:nvPicPr>
          <p:cNvPr id="143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794" y="380819"/>
            <a:ext cx="6918951" cy="5603292"/>
          </a:xfrm>
          <a:prstGeom prst="rect">
            <a:avLst/>
          </a:prstGeom>
          <a:noFill/>
          <a:ln>
            <a:noFill/>
          </a:ln>
          <a:effectLst>
            <a:glow rad="63500">
              <a:schemeClr val="bg1"/>
            </a:glo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6" name="Gerade Verbindung 5"/>
          <p:cNvCxnSpPr/>
          <p:nvPr/>
        </p:nvCxnSpPr>
        <p:spPr>
          <a:xfrm flipH="1" flipV="1">
            <a:off x="4062714" y="810229"/>
            <a:ext cx="1678329" cy="465888"/>
          </a:xfrm>
          <a:prstGeom prst="line">
            <a:avLst/>
          </a:pr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cxnSp>
      <p:cxnSp>
        <p:nvCxnSpPr>
          <p:cNvPr id="9" name="Gerade Verbindung 8"/>
          <p:cNvCxnSpPr/>
          <p:nvPr/>
        </p:nvCxnSpPr>
        <p:spPr>
          <a:xfrm flipH="1">
            <a:off x="4062714" y="1516284"/>
            <a:ext cx="2025571" cy="989210"/>
          </a:xfrm>
          <a:prstGeom prst="line">
            <a:avLst/>
          </a:pr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cxnSp>
      <p:cxnSp>
        <p:nvCxnSpPr>
          <p:cNvPr id="11" name="Gerade Verbindung 10"/>
          <p:cNvCxnSpPr/>
          <p:nvPr/>
        </p:nvCxnSpPr>
        <p:spPr>
          <a:xfrm flipH="1">
            <a:off x="4062714" y="2505494"/>
            <a:ext cx="1944547" cy="874314"/>
          </a:xfrm>
          <a:prstGeom prst="line">
            <a:avLst/>
          </a:pr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cxnSp>
      <p:cxnSp>
        <p:nvCxnSpPr>
          <p:cNvPr id="15" name="Gerade Verbindung 14"/>
          <p:cNvCxnSpPr/>
          <p:nvPr/>
        </p:nvCxnSpPr>
        <p:spPr>
          <a:xfrm flipH="1">
            <a:off x="4606724" y="3182465"/>
            <a:ext cx="1134320" cy="683479"/>
          </a:xfrm>
          <a:prstGeom prst="line">
            <a:avLst/>
          </a:pr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389499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Inhaltsplatzhalter 2"/>
              <p:cNvSpPr txBox="1">
                <a:spLocks/>
              </p:cNvSpPr>
              <p:nvPr/>
            </p:nvSpPr>
            <p:spPr>
              <a:xfrm>
                <a:off x="3862253" y="818739"/>
                <a:ext cx="6647559" cy="149619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lumMod val="75000"/>
                        <a:lumOff val="25000"/>
                      </a:schemeClr>
                    </a:solidFill>
                    <a:latin typeface="Helvetica"/>
                    <a:ea typeface="+mn-ea"/>
                    <a:cs typeface="+mn-cs"/>
                  </a:defRPr>
                </a:lvl1pPr>
                <a:lvl2pPr marL="742950" indent="-285750" algn="l" defTabSz="457200" rtl="0" eaLnBrk="1" latinLnBrk="0" hangingPunct="1">
                  <a:spcBef>
                    <a:spcPct val="20000"/>
                  </a:spcBef>
                  <a:buFont typeface="Arial"/>
                  <a:buChar char="–"/>
                  <a:defRPr sz="2800" kern="1200">
                    <a:solidFill>
                      <a:schemeClr val="tx1">
                        <a:lumMod val="75000"/>
                        <a:lumOff val="25000"/>
                      </a:schemeClr>
                    </a:solidFill>
                    <a:latin typeface="Helvetica"/>
                    <a:ea typeface="+mn-ea"/>
                    <a:cs typeface="+mn-cs"/>
                  </a:defRPr>
                </a:lvl2pPr>
                <a:lvl3pPr marL="1143000" indent="-228600" algn="l" defTabSz="457200" rtl="0" eaLnBrk="1" latinLnBrk="0" hangingPunct="1">
                  <a:spcBef>
                    <a:spcPct val="20000"/>
                  </a:spcBef>
                  <a:buFont typeface="Arial"/>
                  <a:buChar char="•"/>
                  <a:defRPr sz="2400" kern="1200">
                    <a:solidFill>
                      <a:schemeClr val="tx1">
                        <a:lumMod val="75000"/>
                        <a:lumOff val="25000"/>
                      </a:schemeClr>
                    </a:solidFill>
                    <a:latin typeface="Helvetica"/>
                    <a:ea typeface="+mn-ea"/>
                    <a:cs typeface="+mn-cs"/>
                  </a:defRPr>
                </a:lvl3pPr>
                <a:lvl4pPr marL="1600200" indent="-228600" algn="l" defTabSz="457200" rtl="0" eaLnBrk="1" latinLnBrk="0" hangingPunct="1">
                  <a:spcBef>
                    <a:spcPct val="20000"/>
                  </a:spcBef>
                  <a:buFont typeface="Arial"/>
                  <a:buChar char="–"/>
                  <a:defRPr sz="2000" kern="1200">
                    <a:solidFill>
                      <a:schemeClr val="tx1">
                        <a:lumMod val="75000"/>
                        <a:lumOff val="25000"/>
                      </a:schemeClr>
                    </a:solidFill>
                    <a:latin typeface="Helvetica"/>
                    <a:ea typeface="+mn-ea"/>
                    <a:cs typeface="+mn-cs"/>
                  </a:defRPr>
                </a:lvl4pPr>
                <a:lvl5pPr marL="2057400" indent="-228600" algn="l" defTabSz="457200" rtl="0" eaLnBrk="1" latinLnBrk="0" hangingPunct="1">
                  <a:spcBef>
                    <a:spcPct val="20000"/>
                  </a:spcBef>
                  <a:buFont typeface="Arial"/>
                  <a:buChar char="»"/>
                  <a:defRPr sz="2000" kern="1200">
                    <a:solidFill>
                      <a:schemeClr val="tx1">
                        <a:lumMod val="75000"/>
                        <a:lumOff val="25000"/>
                      </a:schemeClr>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de-DE" sz="1800" dirty="0" smtClean="0">
                    <a:latin typeface="Arial"/>
                  </a:rPr>
                  <a:t>Wir wollen zunächst verstehen, was das </a:t>
                </a:r>
                <a14:m>
                  <m:oMath xmlns:m="http://schemas.openxmlformats.org/officeDocument/2006/math">
                    <m:r>
                      <a:rPr lang="de-DE" sz="1800" b="0" i="1" smtClean="0">
                        <a:latin typeface="Cambria Math"/>
                      </a:rPr>
                      <m:t>𝜀</m:t>
                    </m:r>
                  </m:oMath>
                </a14:m>
                <a:r>
                  <a:rPr lang="de-DE" sz="1800" dirty="0" smtClean="0">
                    <a:latin typeface="Arial"/>
                  </a:rPr>
                  <a:t>-</a:t>
                </a:r>
                <a14:m>
                  <m:oMath xmlns:m="http://schemas.openxmlformats.org/officeDocument/2006/math">
                    <m:r>
                      <a:rPr lang="de-DE" sz="1800" b="0" i="1" dirty="0" smtClean="0">
                        <a:latin typeface="Cambria Math"/>
                      </a:rPr>
                      <m:t>𝛿</m:t>
                    </m:r>
                  </m:oMath>
                </a14:m>
                <a:r>
                  <a:rPr lang="de-DE" sz="1800" dirty="0" smtClean="0">
                    <a:latin typeface="Arial"/>
                  </a:rPr>
                  <a:t>-Kriterium definieren. Hierfür betrachten wir:</a:t>
                </a:r>
              </a:p>
              <a:p>
                <a:pPr marL="0" indent="0">
                  <a:buNone/>
                </a:pPr>
                <a14:m>
                  <m:oMathPara xmlns:m="http://schemas.openxmlformats.org/officeDocument/2006/math">
                    <m:oMathParaPr>
                      <m:jc m:val="centerGroup"/>
                    </m:oMathParaPr>
                    <m:oMath xmlns:m="http://schemas.openxmlformats.org/officeDocument/2006/math">
                      <m:r>
                        <a:rPr lang="de-DE" sz="1800" i="1">
                          <a:latin typeface="Cambria Math"/>
                        </a:rPr>
                        <m:t>∀</m:t>
                      </m:r>
                      <m:r>
                        <a:rPr lang="de-DE" sz="1800" i="1">
                          <a:latin typeface="Cambria Math"/>
                        </a:rPr>
                        <m:t>𝜀</m:t>
                      </m:r>
                      <m:r>
                        <a:rPr lang="de-DE" sz="1800" i="1">
                          <a:latin typeface="Cambria Math"/>
                        </a:rPr>
                        <m:t>&gt;0:∃</m:t>
                      </m:r>
                      <m:r>
                        <a:rPr lang="de-DE" sz="1800" i="1">
                          <a:latin typeface="Cambria Math"/>
                        </a:rPr>
                        <m:t>𝛿</m:t>
                      </m:r>
                      <m:r>
                        <a:rPr lang="de-DE" sz="1800" i="1">
                          <a:latin typeface="Cambria Math"/>
                        </a:rPr>
                        <m:t>&gt;0:∀</m:t>
                      </m:r>
                      <m:r>
                        <a:rPr lang="de-DE" sz="1800" i="1">
                          <a:latin typeface="Cambria Math"/>
                        </a:rPr>
                        <m:t>𝑥</m:t>
                      </m:r>
                      <m:r>
                        <a:rPr lang="de-DE" sz="1800" i="1">
                          <a:latin typeface="Cambria Math"/>
                        </a:rPr>
                        <m:t>∈</m:t>
                      </m:r>
                      <m:r>
                        <a:rPr lang="de-DE" sz="1800" b="0" i="1" smtClean="0">
                          <a:latin typeface="Cambria Math"/>
                        </a:rPr>
                        <m:t>𝑋</m:t>
                      </m:r>
                      <m:r>
                        <a:rPr lang="de-DE" sz="1800" i="1">
                          <a:latin typeface="Cambria Math"/>
                        </a:rPr>
                        <m:t>:</m:t>
                      </m:r>
                      <m:d>
                        <m:dPr>
                          <m:begChr m:val="|"/>
                          <m:endChr m:val="|"/>
                          <m:ctrlPr>
                            <a:rPr lang="de-DE" sz="1800" i="1">
                              <a:latin typeface="Cambria Math"/>
                            </a:rPr>
                          </m:ctrlPr>
                        </m:dPr>
                        <m:e>
                          <m:r>
                            <a:rPr lang="de-DE" sz="1800" i="1">
                              <a:latin typeface="Cambria Math"/>
                            </a:rPr>
                            <m:t>𝑥</m:t>
                          </m:r>
                          <m:r>
                            <a:rPr lang="de-DE" sz="1800" i="1">
                              <a:latin typeface="Cambria Math"/>
                            </a:rPr>
                            <m:t>−</m:t>
                          </m:r>
                          <m:sSub>
                            <m:sSubPr>
                              <m:ctrlPr>
                                <a:rPr lang="de-DE" sz="1800" i="1">
                                  <a:latin typeface="Cambria Math"/>
                                </a:rPr>
                              </m:ctrlPr>
                            </m:sSubPr>
                            <m:e>
                              <m:r>
                                <a:rPr lang="de-DE" sz="1800" i="1">
                                  <a:latin typeface="Cambria Math"/>
                                </a:rPr>
                                <m:t>𝑥</m:t>
                              </m:r>
                            </m:e>
                            <m:sub>
                              <m:r>
                                <a:rPr lang="de-DE" sz="1800" i="1">
                                  <a:latin typeface="Cambria Math"/>
                                </a:rPr>
                                <m:t>0</m:t>
                              </m:r>
                            </m:sub>
                          </m:sSub>
                        </m:e>
                      </m:d>
                      <m:r>
                        <a:rPr lang="de-DE" sz="1800" i="1">
                          <a:latin typeface="Cambria Math"/>
                        </a:rPr>
                        <m:t>&lt;</m:t>
                      </m:r>
                      <m:r>
                        <a:rPr lang="de-DE" sz="1800" i="1">
                          <a:latin typeface="Cambria Math"/>
                        </a:rPr>
                        <m:t>𝛿</m:t>
                      </m:r>
                      <m:r>
                        <a:rPr lang="de-DE" sz="1800" i="1">
                          <a:latin typeface="Cambria Math"/>
                        </a:rPr>
                        <m:t>⇒</m:t>
                      </m:r>
                      <m:d>
                        <m:dPr>
                          <m:begChr m:val="|"/>
                          <m:endChr m:val="|"/>
                          <m:ctrlPr>
                            <a:rPr lang="de-DE" sz="1800" i="1">
                              <a:latin typeface="Cambria Math"/>
                            </a:rPr>
                          </m:ctrlPr>
                        </m:dPr>
                        <m:e>
                          <m:r>
                            <a:rPr lang="de-DE" sz="1800" i="1">
                              <a:latin typeface="Cambria Math"/>
                            </a:rPr>
                            <m:t>𝑓</m:t>
                          </m:r>
                          <m:d>
                            <m:dPr>
                              <m:ctrlPr>
                                <a:rPr lang="de-DE" sz="1800" i="1">
                                  <a:latin typeface="Cambria Math"/>
                                </a:rPr>
                              </m:ctrlPr>
                            </m:dPr>
                            <m:e>
                              <m:r>
                                <a:rPr lang="de-DE" sz="1800" i="1">
                                  <a:latin typeface="Cambria Math"/>
                                </a:rPr>
                                <m:t>𝑥</m:t>
                              </m:r>
                            </m:e>
                          </m:d>
                          <m:r>
                            <a:rPr lang="de-DE" sz="1800" i="1">
                              <a:latin typeface="Cambria Math"/>
                            </a:rPr>
                            <m:t>−</m:t>
                          </m:r>
                          <m:r>
                            <a:rPr lang="de-DE" sz="1800" i="1">
                              <a:latin typeface="Cambria Math"/>
                            </a:rPr>
                            <m:t>𝑓</m:t>
                          </m:r>
                          <m:d>
                            <m:dPr>
                              <m:ctrlPr>
                                <a:rPr lang="de-DE" sz="1800" i="1">
                                  <a:latin typeface="Cambria Math"/>
                                </a:rPr>
                              </m:ctrlPr>
                            </m:dPr>
                            <m:e>
                              <m:sSub>
                                <m:sSubPr>
                                  <m:ctrlPr>
                                    <a:rPr lang="de-DE" sz="1800" i="1">
                                      <a:latin typeface="Cambria Math"/>
                                    </a:rPr>
                                  </m:ctrlPr>
                                </m:sSubPr>
                                <m:e>
                                  <m:r>
                                    <a:rPr lang="de-DE" sz="1800" i="1">
                                      <a:latin typeface="Cambria Math"/>
                                    </a:rPr>
                                    <m:t>𝑥</m:t>
                                  </m:r>
                                </m:e>
                                <m:sub>
                                  <m:r>
                                    <a:rPr lang="de-DE" sz="1800" i="1">
                                      <a:latin typeface="Cambria Math"/>
                                    </a:rPr>
                                    <m:t>0</m:t>
                                  </m:r>
                                </m:sub>
                              </m:sSub>
                            </m:e>
                          </m:d>
                        </m:e>
                      </m:d>
                      <m:r>
                        <a:rPr lang="de-DE" sz="1800" i="1">
                          <a:latin typeface="Cambria Math"/>
                        </a:rPr>
                        <m:t>&lt;</m:t>
                      </m:r>
                      <m:r>
                        <a:rPr lang="de-DE" sz="1800" i="1">
                          <a:latin typeface="Cambria Math"/>
                        </a:rPr>
                        <m:t>𝜀</m:t>
                      </m:r>
                    </m:oMath>
                  </m:oMathPara>
                </a14:m>
                <a:endParaRPr lang="de-DE" sz="1800" dirty="0"/>
              </a:p>
              <a:p>
                <a:pPr marL="0" indent="0">
                  <a:buNone/>
                </a:pPr>
                <a:endParaRPr lang="de-DE" sz="1800" dirty="0">
                  <a:latin typeface="Arial"/>
                </a:endParaRPr>
              </a:p>
            </p:txBody>
          </p:sp>
        </mc:Choice>
        <mc:Fallback xmlns="">
          <p:sp>
            <p:nvSpPr>
              <p:cNvPr id="5" name="Inhaltsplatzhalter 2"/>
              <p:cNvSpPr txBox="1">
                <a:spLocks noRot="1" noChangeAspect="1" noMove="1" noResize="1" noEditPoints="1" noAdjustHandles="1" noChangeArrowheads="1" noChangeShapeType="1" noTextEdit="1"/>
              </p:cNvSpPr>
              <p:nvPr/>
            </p:nvSpPr>
            <p:spPr>
              <a:xfrm>
                <a:off x="3862253" y="818739"/>
                <a:ext cx="6647559" cy="1496198"/>
              </a:xfrm>
              <a:prstGeom prst="rect">
                <a:avLst/>
              </a:prstGeom>
              <a:blipFill rotWithShape="1">
                <a:blip r:embed="rId3"/>
                <a:stretch>
                  <a:fillRect l="-826" t="-2033"/>
                </a:stretch>
              </a:blipFill>
            </p:spPr>
            <p:txBody>
              <a:bodyPr/>
              <a:lstStyle/>
              <a:p>
                <a:r>
                  <a:rPr lang="de-DE">
                    <a:noFill/>
                  </a:rPr>
                  <a:t> </a:t>
                </a:r>
              </a:p>
            </p:txBody>
          </p:sp>
        </mc:Fallback>
      </mc:AlternateContent>
      <p:pic>
        <p:nvPicPr>
          <p:cNvPr id="6" name="Grafik 5" descr="Bildschirmausschnitt">
            <a:hlinkClick r:id="rId4"/>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91805" y="2047068"/>
            <a:ext cx="8047417" cy="3574090"/>
          </a:xfrm>
          <a:prstGeom prst="rect">
            <a:avLst/>
          </a:prstGeom>
        </p:spPr>
      </p:pic>
    </p:spTree>
    <p:extLst>
      <p:ext uri="{BB962C8B-B14F-4D97-AF65-F5344CB8AC3E}">
        <p14:creationId xmlns:p14="http://schemas.microsoft.com/office/powerpoint/2010/main" val="1878304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Inhaltsplatzhalter 2"/>
              <p:cNvSpPr txBox="1">
                <a:spLocks/>
              </p:cNvSpPr>
              <p:nvPr/>
            </p:nvSpPr>
            <p:spPr>
              <a:xfrm>
                <a:off x="3862254" y="818739"/>
                <a:ext cx="4400216" cy="184343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lumMod val="75000"/>
                        <a:lumOff val="25000"/>
                      </a:schemeClr>
                    </a:solidFill>
                    <a:latin typeface="Helvetica"/>
                    <a:ea typeface="+mn-ea"/>
                    <a:cs typeface="+mn-cs"/>
                  </a:defRPr>
                </a:lvl1pPr>
                <a:lvl2pPr marL="742950" indent="-285750" algn="l" defTabSz="457200" rtl="0" eaLnBrk="1" latinLnBrk="0" hangingPunct="1">
                  <a:spcBef>
                    <a:spcPct val="20000"/>
                  </a:spcBef>
                  <a:buFont typeface="Arial"/>
                  <a:buChar char="–"/>
                  <a:defRPr sz="2800" kern="1200">
                    <a:solidFill>
                      <a:schemeClr val="tx1">
                        <a:lumMod val="75000"/>
                        <a:lumOff val="25000"/>
                      </a:schemeClr>
                    </a:solidFill>
                    <a:latin typeface="Helvetica"/>
                    <a:ea typeface="+mn-ea"/>
                    <a:cs typeface="+mn-cs"/>
                  </a:defRPr>
                </a:lvl2pPr>
                <a:lvl3pPr marL="1143000" indent="-228600" algn="l" defTabSz="457200" rtl="0" eaLnBrk="1" latinLnBrk="0" hangingPunct="1">
                  <a:spcBef>
                    <a:spcPct val="20000"/>
                  </a:spcBef>
                  <a:buFont typeface="Arial"/>
                  <a:buChar char="•"/>
                  <a:defRPr sz="2400" kern="1200">
                    <a:solidFill>
                      <a:schemeClr val="tx1">
                        <a:lumMod val="75000"/>
                        <a:lumOff val="25000"/>
                      </a:schemeClr>
                    </a:solidFill>
                    <a:latin typeface="Helvetica"/>
                    <a:ea typeface="+mn-ea"/>
                    <a:cs typeface="+mn-cs"/>
                  </a:defRPr>
                </a:lvl3pPr>
                <a:lvl4pPr marL="1600200" indent="-228600" algn="l" defTabSz="457200" rtl="0" eaLnBrk="1" latinLnBrk="0" hangingPunct="1">
                  <a:spcBef>
                    <a:spcPct val="20000"/>
                  </a:spcBef>
                  <a:buFont typeface="Arial"/>
                  <a:buChar char="–"/>
                  <a:defRPr sz="2000" kern="1200">
                    <a:solidFill>
                      <a:schemeClr val="tx1">
                        <a:lumMod val="75000"/>
                        <a:lumOff val="25000"/>
                      </a:schemeClr>
                    </a:solidFill>
                    <a:latin typeface="Helvetica"/>
                    <a:ea typeface="+mn-ea"/>
                    <a:cs typeface="+mn-cs"/>
                  </a:defRPr>
                </a:lvl4pPr>
                <a:lvl5pPr marL="2057400" indent="-228600" algn="l" defTabSz="457200" rtl="0" eaLnBrk="1" latinLnBrk="0" hangingPunct="1">
                  <a:spcBef>
                    <a:spcPct val="20000"/>
                  </a:spcBef>
                  <a:buFont typeface="Arial"/>
                  <a:buChar char="»"/>
                  <a:defRPr sz="2000" kern="1200">
                    <a:solidFill>
                      <a:schemeClr val="tx1">
                        <a:lumMod val="75000"/>
                        <a:lumOff val="25000"/>
                      </a:schemeClr>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de-DE" sz="1800" dirty="0" smtClean="0">
                    <a:latin typeface="Arial"/>
                  </a:rPr>
                  <a:t>Nun definieren wir die Ableitung</a:t>
                </a:r>
              </a:p>
              <a:p>
                <a:pPr marL="0" indent="0">
                  <a:buNone/>
                </a:pPr>
                <a14:m>
                  <m:oMathPara xmlns:m="http://schemas.openxmlformats.org/officeDocument/2006/math">
                    <m:oMathParaPr>
                      <m:jc m:val="centerGroup"/>
                    </m:oMathParaPr>
                    <m:oMath xmlns:m="http://schemas.openxmlformats.org/officeDocument/2006/math">
                      <m:sSup>
                        <m:sSupPr>
                          <m:ctrlPr>
                            <a:rPr lang="de-DE" sz="1800" i="1">
                              <a:latin typeface="Cambria Math"/>
                            </a:rPr>
                          </m:ctrlPr>
                        </m:sSupPr>
                        <m:e>
                          <m:r>
                            <a:rPr lang="de-DE" sz="1800" i="1">
                              <a:latin typeface="Cambria Math"/>
                            </a:rPr>
                            <m:t>𝑓</m:t>
                          </m:r>
                        </m:e>
                        <m:sup>
                          <m:r>
                            <a:rPr lang="de-DE" sz="1800" i="1">
                              <a:latin typeface="Cambria Math"/>
                            </a:rPr>
                            <m:t>′</m:t>
                          </m:r>
                        </m:sup>
                      </m:sSup>
                      <m:d>
                        <m:dPr>
                          <m:ctrlPr>
                            <a:rPr lang="de-DE" sz="1800" i="1">
                              <a:latin typeface="Cambria Math"/>
                            </a:rPr>
                          </m:ctrlPr>
                        </m:dPr>
                        <m:e>
                          <m:r>
                            <a:rPr lang="de-DE" sz="1800" i="1">
                              <a:latin typeface="Cambria Math"/>
                            </a:rPr>
                            <m:t>𝑥</m:t>
                          </m:r>
                        </m:e>
                      </m:d>
                      <m:r>
                        <a:rPr lang="de-DE" sz="1800" i="1">
                          <a:latin typeface="Cambria Math"/>
                        </a:rPr>
                        <m:t>=</m:t>
                      </m:r>
                      <m:func>
                        <m:funcPr>
                          <m:ctrlPr>
                            <a:rPr lang="de-DE" sz="1800" i="1">
                              <a:latin typeface="Cambria Math"/>
                            </a:rPr>
                          </m:ctrlPr>
                        </m:funcPr>
                        <m:fName>
                          <m:limLow>
                            <m:limLowPr>
                              <m:ctrlPr>
                                <a:rPr lang="de-DE" sz="1800" i="1">
                                  <a:latin typeface="Cambria Math"/>
                                </a:rPr>
                              </m:ctrlPr>
                            </m:limLowPr>
                            <m:e>
                              <m:r>
                                <m:rPr>
                                  <m:sty m:val="p"/>
                                </m:rPr>
                                <a:rPr lang="de-DE" sz="1800">
                                  <a:latin typeface="Cambria Math"/>
                                </a:rPr>
                                <m:t>lim</m:t>
                              </m:r>
                            </m:e>
                            <m:lim>
                              <m:r>
                                <a:rPr lang="de-DE" sz="1800" i="1">
                                  <a:latin typeface="Cambria Math"/>
                                </a:rPr>
                                <m:t>𝑥</m:t>
                              </m:r>
                              <m:r>
                                <a:rPr lang="de-DE" sz="1800" i="1">
                                  <a:latin typeface="Cambria Math"/>
                                </a:rPr>
                                <m:t>→</m:t>
                              </m:r>
                              <m:sSub>
                                <m:sSubPr>
                                  <m:ctrlPr>
                                    <a:rPr lang="de-DE" sz="1800" i="1">
                                      <a:latin typeface="Cambria Math"/>
                                    </a:rPr>
                                  </m:ctrlPr>
                                </m:sSubPr>
                                <m:e>
                                  <m:r>
                                    <a:rPr lang="de-DE" sz="1800" i="1">
                                      <a:latin typeface="Cambria Math"/>
                                    </a:rPr>
                                    <m:t>𝑥</m:t>
                                  </m:r>
                                </m:e>
                                <m:sub>
                                  <m:r>
                                    <a:rPr lang="de-DE" sz="1800" i="1">
                                      <a:latin typeface="Cambria Math"/>
                                    </a:rPr>
                                    <m:t>0</m:t>
                                  </m:r>
                                </m:sub>
                              </m:sSub>
                            </m:lim>
                          </m:limLow>
                        </m:fName>
                        <m:e>
                          <m:f>
                            <m:fPr>
                              <m:ctrlPr>
                                <a:rPr lang="de-DE" sz="1800" i="1">
                                  <a:latin typeface="Cambria Math"/>
                                </a:rPr>
                              </m:ctrlPr>
                            </m:fPr>
                            <m:num>
                              <m:r>
                                <a:rPr lang="de-DE" sz="1800" i="1">
                                  <a:latin typeface="Cambria Math"/>
                                </a:rPr>
                                <m:t>𝑓</m:t>
                              </m:r>
                              <m:d>
                                <m:dPr>
                                  <m:ctrlPr>
                                    <a:rPr lang="de-DE" sz="1800" i="1">
                                      <a:latin typeface="Cambria Math"/>
                                    </a:rPr>
                                  </m:ctrlPr>
                                </m:dPr>
                                <m:e>
                                  <m:r>
                                    <a:rPr lang="de-DE" sz="1800" i="1">
                                      <a:latin typeface="Cambria Math"/>
                                    </a:rPr>
                                    <m:t>𝑥</m:t>
                                  </m:r>
                                </m:e>
                              </m:d>
                              <m:r>
                                <a:rPr lang="de-DE" sz="1800" i="1">
                                  <a:latin typeface="Cambria Math"/>
                                </a:rPr>
                                <m:t>−</m:t>
                              </m:r>
                              <m:r>
                                <a:rPr lang="de-DE" sz="1800" i="1">
                                  <a:latin typeface="Cambria Math"/>
                                </a:rPr>
                                <m:t>𝑓</m:t>
                              </m:r>
                              <m:d>
                                <m:dPr>
                                  <m:ctrlPr>
                                    <a:rPr lang="de-DE" sz="1800" i="1">
                                      <a:latin typeface="Cambria Math"/>
                                    </a:rPr>
                                  </m:ctrlPr>
                                </m:dPr>
                                <m:e>
                                  <m:sSub>
                                    <m:sSubPr>
                                      <m:ctrlPr>
                                        <a:rPr lang="de-DE" sz="1800" i="1">
                                          <a:latin typeface="Cambria Math"/>
                                        </a:rPr>
                                      </m:ctrlPr>
                                    </m:sSubPr>
                                    <m:e>
                                      <m:r>
                                        <a:rPr lang="de-DE" sz="1800" i="1">
                                          <a:latin typeface="Cambria Math"/>
                                        </a:rPr>
                                        <m:t>𝑥</m:t>
                                      </m:r>
                                    </m:e>
                                    <m:sub>
                                      <m:r>
                                        <a:rPr lang="de-DE" sz="1800" i="1">
                                          <a:latin typeface="Cambria Math"/>
                                        </a:rPr>
                                        <m:t>0</m:t>
                                      </m:r>
                                    </m:sub>
                                  </m:sSub>
                                </m:e>
                              </m:d>
                            </m:num>
                            <m:den>
                              <m:r>
                                <a:rPr lang="de-DE" sz="1800" i="1">
                                  <a:latin typeface="Cambria Math"/>
                                </a:rPr>
                                <m:t>𝑥</m:t>
                              </m:r>
                              <m:r>
                                <a:rPr lang="de-DE" sz="1800" i="1">
                                  <a:latin typeface="Cambria Math"/>
                                </a:rPr>
                                <m:t>−</m:t>
                              </m:r>
                              <m:sSub>
                                <m:sSubPr>
                                  <m:ctrlPr>
                                    <a:rPr lang="de-DE" sz="1800" i="1">
                                      <a:latin typeface="Cambria Math"/>
                                    </a:rPr>
                                  </m:ctrlPr>
                                </m:sSubPr>
                                <m:e>
                                  <m:r>
                                    <a:rPr lang="de-DE" sz="1800" i="1">
                                      <a:latin typeface="Cambria Math"/>
                                    </a:rPr>
                                    <m:t>𝑥</m:t>
                                  </m:r>
                                </m:e>
                                <m:sub>
                                  <m:r>
                                    <a:rPr lang="de-DE" sz="1800" i="1">
                                      <a:latin typeface="Cambria Math"/>
                                    </a:rPr>
                                    <m:t>0</m:t>
                                  </m:r>
                                </m:sub>
                              </m:sSub>
                            </m:den>
                          </m:f>
                        </m:e>
                      </m:func>
                    </m:oMath>
                  </m:oMathPara>
                </a14:m>
                <a:endParaRPr lang="de-DE" sz="1800" dirty="0"/>
              </a:p>
            </p:txBody>
          </p:sp>
        </mc:Choice>
        <mc:Fallback xmlns="">
          <p:sp>
            <p:nvSpPr>
              <p:cNvPr id="4" name="Inhaltsplatzhalter 2"/>
              <p:cNvSpPr txBox="1">
                <a:spLocks noRot="1" noChangeAspect="1" noMove="1" noResize="1" noEditPoints="1" noAdjustHandles="1" noChangeArrowheads="1" noChangeShapeType="1" noTextEdit="1"/>
              </p:cNvSpPr>
              <p:nvPr/>
            </p:nvSpPr>
            <p:spPr>
              <a:xfrm>
                <a:off x="3862254" y="818739"/>
                <a:ext cx="4400216" cy="1843438"/>
              </a:xfrm>
              <a:prstGeom prst="rect">
                <a:avLst/>
              </a:prstGeom>
              <a:blipFill rotWithShape="1">
                <a:blip r:embed="rId3"/>
                <a:stretch>
                  <a:fillRect l="-1248" t="-1650"/>
                </a:stretch>
              </a:blipFill>
            </p:spPr>
            <p:txBody>
              <a:bodyPr/>
              <a:lstStyle/>
              <a:p>
                <a:r>
                  <a:rPr lang="de-DE">
                    <a:noFill/>
                  </a:rPr>
                  <a:t> </a:t>
                </a:r>
              </a:p>
            </p:txBody>
          </p:sp>
        </mc:Fallback>
      </mc:AlternateContent>
      <p:pic>
        <p:nvPicPr>
          <p:cNvPr id="13" name="Grafik 12" descr="Bildschirmausschnitt">
            <a:hlinkClick r:id="rId4"/>
          </p:cNvPr>
          <p:cNvPicPr>
            <a:picLocks noChangeAspect="1"/>
          </p:cNvPicPr>
          <p:nvPr/>
        </p:nvPicPr>
        <p:blipFill rotWithShape="1">
          <a:blip r:embed="rId5">
            <a:extLst>
              <a:ext uri="{28A0092B-C50C-407E-A947-70E740481C1C}">
                <a14:useLocalDpi xmlns:a14="http://schemas.microsoft.com/office/drawing/2010/main" val="0"/>
              </a:ext>
            </a:extLst>
          </a:blip>
          <a:srcRect r="20934"/>
          <a:stretch/>
        </p:blipFill>
        <p:spPr>
          <a:xfrm>
            <a:off x="3596034" y="1993719"/>
            <a:ext cx="7388339" cy="3791972"/>
          </a:xfrm>
          <a:prstGeom prst="rect">
            <a:avLst/>
          </a:prstGeom>
        </p:spPr>
      </p:pic>
    </p:spTree>
    <p:extLst>
      <p:ext uri="{BB962C8B-B14F-4D97-AF65-F5344CB8AC3E}">
        <p14:creationId xmlns:p14="http://schemas.microsoft.com/office/powerpoint/2010/main" val="10305982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Inhaltsplatzhalter 2"/>
              <p:cNvSpPr txBox="1">
                <a:spLocks/>
              </p:cNvSpPr>
              <p:nvPr/>
            </p:nvSpPr>
            <p:spPr>
              <a:xfrm>
                <a:off x="3862253" y="818739"/>
                <a:ext cx="5918355" cy="323240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lumMod val="75000"/>
                        <a:lumOff val="25000"/>
                      </a:schemeClr>
                    </a:solidFill>
                    <a:latin typeface="Helvetica"/>
                    <a:ea typeface="+mn-ea"/>
                    <a:cs typeface="+mn-cs"/>
                  </a:defRPr>
                </a:lvl1pPr>
                <a:lvl2pPr marL="742950" indent="-285750" algn="l" defTabSz="457200" rtl="0" eaLnBrk="1" latinLnBrk="0" hangingPunct="1">
                  <a:spcBef>
                    <a:spcPct val="20000"/>
                  </a:spcBef>
                  <a:buFont typeface="Arial"/>
                  <a:buChar char="–"/>
                  <a:defRPr sz="2800" kern="1200">
                    <a:solidFill>
                      <a:schemeClr val="tx1">
                        <a:lumMod val="75000"/>
                        <a:lumOff val="25000"/>
                      </a:schemeClr>
                    </a:solidFill>
                    <a:latin typeface="Helvetica"/>
                    <a:ea typeface="+mn-ea"/>
                    <a:cs typeface="+mn-cs"/>
                  </a:defRPr>
                </a:lvl2pPr>
                <a:lvl3pPr marL="1143000" indent="-228600" algn="l" defTabSz="457200" rtl="0" eaLnBrk="1" latinLnBrk="0" hangingPunct="1">
                  <a:spcBef>
                    <a:spcPct val="20000"/>
                  </a:spcBef>
                  <a:buFont typeface="Arial"/>
                  <a:buChar char="•"/>
                  <a:defRPr sz="2400" kern="1200">
                    <a:solidFill>
                      <a:schemeClr val="tx1">
                        <a:lumMod val="75000"/>
                        <a:lumOff val="25000"/>
                      </a:schemeClr>
                    </a:solidFill>
                    <a:latin typeface="Helvetica"/>
                    <a:ea typeface="+mn-ea"/>
                    <a:cs typeface="+mn-cs"/>
                  </a:defRPr>
                </a:lvl3pPr>
                <a:lvl4pPr marL="1600200" indent="-228600" algn="l" defTabSz="457200" rtl="0" eaLnBrk="1" latinLnBrk="0" hangingPunct="1">
                  <a:spcBef>
                    <a:spcPct val="20000"/>
                  </a:spcBef>
                  <a:buFont typeface="Arial"/>
                  <a:buChar char="–"/>
                  <a:defRPr sz="2000" kern="1200">
                    <a:solidFill>
                      <a:schemeClr val="tx1">
                        <a:lumMod val="75000"/>
                        <a:lumOff val="25000"/>
                      </a:schemeClr>
                    </a:solidFill>
                    <a:latin typeface="Helvetica"/>
                    <a:ea typeface="+mn-ea"/>
                    <a:cs typeface="+mn-cs"/>
                  </a:defRPr>
                </a:lvl4pPr>
                <a:lvl5pPr marL="2057400" indent="-228600" algn="l" defTabSz="457200" rtl="0" eaLnBrk="1" latinLnBrk="0" hangingPunct="1">
                  <a:spcBef>
                    <a:spcPct val="20000"/>
                  </a:spcBef>
                  <a:buFont typeface="Arial"/>
                  <a:buChar char="»"/>
                  <a:defRPr sz="2000" kern="1200">
                    <a:solidFill>
                      <a:schemeClr val="tx1">
                        <a:lumMod val="75000"/>
                        <a:lumOff val="25000"/>
                      </a:schemeClr>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de-DE" sz="1800" dirty="0" smtClean="0">
                    <a:latin typeface="Arial"/>
                  </a:rPr>
                  <a:t>Wir wollen nun das</a:t>
                </a:r>
                <a:r>
                  <a:rPr lang="de-DE" sz="1800" dirty="0"/>
                  <a:t> </a:t>
                </a:r>
                <a14:m>
                  <m:oMath xmlns:m="http://schemas.openxmlformats.org/officeDocument/2006/math">
                    <m:r>
                      <a:rPr lang="de-DE" sz="1800" i="1">
                        <a:latin typeface="Cambria Math"/>
                      </a:rPr>
                      <m:t>𝜀</m:t>
                    </m:r>
                  </m:oMath>
                </a14:m>
                <a:r>
                  <a:rPr lang="de-DE" sz="1800" dirty="0">
                    <a:latin typeface="Arial"/>
                  </a:rPr>
                  <a:t>-</a:t>
                </a:r>
                <a14:m>
                  <m:oMath xmlns:m="http://schemas.openxmlformats.org/officeDocument/2006/math">
                    <m:r>
                      <a:rPr lang="de-DE" sz="1800" i="1" dirty="0">
                        <a:latin typeface="Cambria Math"/>
                      </a:rPr>
                      <m:t>𝛿</m:t>
                    </m:r>
                  </m:oMath>
                </a14:m>
                <a:r>
                  <a:rPr lang="de-DE" sz="1800" dirty="0">
                    <a:latin typeface="Arial"/>
                  </a:rPr>
                  <a:t>-</a:t>
                </a:r>
                <a:r>
                  <a:rPr lang="de-DE" sz="1800" dirty="0" smtClean="0">
                    <a:latin typeface="Arial"/>
                  </a:rPr>
                  <a:t>Kriterium verwenden, um die Ableitung als Grenzwert zu definieren </a:t>
                </a:r>
              </a:p>
              <a:p>
                <a:pPr marL="0" indent="0">
                  <a:buNone/>
                </a:pPr>
                <a14:m>
                  <m:oMathPara xmlns:m="http://schemas.openxmlformats.org/officeDocument/2006/math">
                    <m:oMathParaPr>
                      <m:jc m:val="centerGroup"/>
                    </m:oMathParaPr>
                    <m:oMath xmlns:m="http://schemas.openxmlformats.org/officeDocument/2006/math">
                      <m:sSup>
                        <m:sSupPr>
                          <m:ctrlPr>
                            <a:rPr lang="de-DE" sz="1800" i="1">
                              <a:latin typeface="Cambria Math"/>
                            </a:rPr>
                          </m:ctrlPr>
                        </m:sSupPr>
                        <m:e>
                          <m:r>
                            <a:rPr lang="de-DE" sz="1800" i="1">
                              <a:latin typeface="Cambria Math"/>
                            </a:rPr>
                            <m:t>𝑓</m:t>
                          </m:r>
                        </m:e>
                        <m:sup>
                          <m:r>
                            <a:rPr lang="de-DE" sz="1800" i="1">
                              <a:latin typeface="Cambria Math"/>
                            </a:rPr>
                            <m:t>′</m:t>
                          </m:r>
                        </m:sup>
                      </m:sSup>
                      <m:d>
                        <m:dPr>
                          <m:ctrlPr>
                            <a:rPr lang="de-DE" sz="1800" i="1">
                              <a:latin typeface="Cambria Math"/>
                            </a:rPr>
                          </m:ctrlPr>
                        </m:dPr>
                        <m:e>
                          <m:r>
                            <a:rPr lang="de-DE" sz="1800" i="1">
                              <a:latin typeface="Cambria Math"/>
                            </a:rPr>
                            <m:t>𝑥</m:t>
                          </m:r>
                        </m:e>
                      </m:d>
                      <m:r>
                        <a:rPr lang="de-DE" sz="1800" i="1">
                          <a:latin typeface="Cambria Math"/>
                        </a:rPr>
                        <m:t>=</m:t>
                      </m:r>
                      <m:func>
                        <m:funcPr>
                          <m:ctrlPr>
                            <a:rPr lang="de-DE" sz="1800" i="1">
                              <a:latin typeface="Cambria Math"/>
                            </a:rPr>
                          </m:ctrlPr>
                        </m:funcPr>
                        <m:fName>
                          <m:limLow>
                            <m:limLowPr>
                              <m:ctrlPr>
                                <a:rPr lang="de-DE" sz="1800" i="1">
                                  <a:latin typeface="Cambria Math"/>
                                </a:rPr>
                              </m:ctrlPr>
                            </m:limLowPr>
                            <m:e>
                              <m:r>
                                <m:rPr>
                                  <m:sty m:val="p"/>
                                </m:rPr>
                                <a:rPr lang="de-DE" sz="1800">
                                  <a:latin typeface="Cambria Math"/>
                                </a:rPr>
                                <m:t>lim</m:t>
                              </m:r>
                            </m:e>
                            <m:lim>
                              <m:r>
                                <a:rPr lang="de-DE" sz="1800" i="1">
                                  <a:latin typeface="Cambria Math"/>
                                </a:rPr>
                                <m:t>𝑥</m:t>
                              </m:r>
                              <m:r>
                                <a:rPr lang="de-DE" sz="1800" i="1">
                                  <a:latin typeface="Cambria Math"/>
                                </a:rPr>
                                <m:t>→</m:t>
                              </m:r>
                              <m:sSub>
                                <m:sSubPr>
                                  <m:ctrlPr>
                                    <a:rPr lang="de-DE" sz="1800" i="1">
                                      <a:latin typeface="Cambria Math"/>
                                    </a:rPr>
                                  </m:ctrlPr>
                                </m:sSubPr>
                                <m:e>
                                  <m:r>
                                    <a:rPr lang="de-DE" sz="1800" i="1">
                                      <a:latin typeface="Cambria Math"/>
                                    </a:rPr>
                                    <m:t>𝑥</m:t>
                                  </m:r>
                                </m:e>
                                <m:sub>
                                  <m:r>
                                    <a:rPr lang="de-DE" sz="1800" i="1">
                                      <a:latin typeface="Cambria Math"/>
                                    </a:rPr>
                                    <m:t>0</m:t>
                                  </m:r>
                                </m:sub>
                              </m:sSub>
                            </m:lim>
                          </m:limLow>
                        </m:fName>
                        <m:e>
                          <m:f>
                            <m:fPr>
                              <m:ctrlPr>
                                <a:rPr lang="de-DE" sz="1800" i="1">
                                  <a:latin typeface="Cambria Math"/>
                                </a:rPr>
                              </m:ctrlPr>
                            </m:fPr>
                            <m:num>
                              <m:r>
                                <a:rPr lang="de-DE" sz="1800" i="1">
                                  <a:latin typeface="Cambria Math"/>
                                </a:rPr>
                                <m:t>𝑓</m:t>
                              </m:r>
                              <m:d>
                                <m:dPr>
                                  <m:ctrlPr>
                                    <a:rPr lang="de-DE" sz="1800" i="1">
                                      <a:latin typeface="Cambria Math"/>
                                    </a:rPr>
                                  </m:ctrlPr>
                                </m:dPr>
                                <m:e>
                                  <m:r>
                                    <a:rPr lang="de-DE" sz="1800" i="1">
                                      <a:latin typeface="Cambria Math"/>
                                    </a:rPr>
                                    <m:t>𝑥</m:t>
                                  </m:r>
                                </m:e>
                              </m:d>
                              <m:r>
                                <a:rPr lang="de-DE" sz="1800" i="1">
                                  <a:latin typeface="Cambria Math"/>
                                </a:rPr>
                                <m:t>−</m:t>
                              </m:r>
                              <m:r>
                                <a:rPr lang="de-DE" sz="1800" i="1">
                                  <a:latin typeface="Cambria Math"/>
                                </a:rPr>
                                <m:t>𝑓</m:t>
                              </m:r>
                              <m:d>
                                <m:dPr>
                                  <m:ctrlPr>
                                    <a:rPr lang="de-DE" sz="1800" i="1">
                                      <a:latin typeface="Cambria Math"/>
                                    </a:rPr>
                                  </m:ctrlPr>
                                </m:dPr>
                                <m:e>
                                  <m:sSub>
                                    <m:sSubPr>
                                      <m:ctrlPr>
                                        <a:rPr lang="de-DE" sz="1800" i="1">
                                          <a:latin typeface="Cambria Math"/>
                                        </a:rPr>
                                      </m:ctrlPr>
                                    </m:sSubPr>
                                    <m:e>
                                      <m:r>
                                        <a:rPr lang="de-DE" sz="1800" i="1">
                                          <a:latin typeface="Cambria Math"/>
                                        </a:rPr>
                                        <m:t>𝑥</m:t>
                                      </m:r>
                                    </m:e>
                                    <m:sub>
                                      <m:r>
                                        <a:rPr lang="de-DE" sz="1800" i="1">
                                          <a:latin typeface="Cambria Math"/>
                                        </a:rPr>
                                        <m:t>0</m:t>
                                      </m:r>
                                    </m:sub>
                                  </m:sSub>
                                </m:e>
                              </m:d>
                            </m:num>
                            <m:den>
                              <m:r>
                                <a:rPr lang="de-DE" sz="1800" i="1">
                                  <a:latin typeface="Cambria Math"/>
                                </a:rPr>
                                <m:t>𝑥</m:t>
                              </m:r>
                              <m:r>
                                <a:rPr lang="de-DE" sz="1800" i="1">
                                  <a:latin typeface="Cambria Math"/>
                                </a:rPr>
                                <m:t>−</m:t>
                              </m:r>
                              <m:sSub>
                                <m:sSubPr>
                                  <m:ctrlPr>
                                    <a:rPr lang="de-DE" sz="1800" i="1">
                                      <a:latin typeface="Cambria Math"/>
                                    </a:rPr>
                                  </m:ctrlPr>
                                </m:sSubPr>
                                <m:e>
                                  <m:r>
                                    <a:rPr lang="de-DE" sz="1800" i="1">
                                      <a:latin typeface="Cambria Math"/>
                                    </a:rPr>
                                    <m:t>𝑥</m:t>
                                  </m:r>
                                </m:e>
                                <m:sub>
                                  <m:r>
                                    <a:rPr lang="de-DE" sz="1800" i="1">
                                      <a:latin typeface="Cambria Math"/>
                                    </a:rPr>
                                    <m:t>0</m:t>
                                  </m:r>
                                </m:sub>
                              </m:sSub>
                            </m:den>
                          </m:f>
                        </m:e>
                      </m:func>
                    </m:oMath>
                  </m:oMathPara>
                </a14:m>
                <a:endParaRPr lang="de-DE" sz="1800" dirty="0" smtClean="0"/>
              </a:p>
              <a:p>
                <a:pPr marL="0" indent="0">
                  <a:buNone/>
                </a:pPr>
                <a:r>
                  <a:rPr lang="de-DE" sz="1800" dirty="0" smtClean="0"/>
                  <a:t>Wir setzen ein</a:t>
                </a:r>
              </a:p>
              <a:p>
                <a:pPr marL="0" indent="0">
                  <a:buNone/>
                </a:pPr>
                <a14:m>
                  <m:oMathPara xmlns:m="http://schemas.openxmlformats.org/officeDocument/2006/math">
                    <m:oMathParaPr>
                      <m:jc m:val="centerGroup"/>
                    </m:oMathParaPr>
                    <m:oMath xmlns:m="http://schemas.openxmlformats.org/officeDocument/2006/math">
                      <m:r>
                        <a:rPr lang="de-DE" sz="1800" i="1">
                          <a:latin typeface="Cambria Math"/>
                        </a:rPr>
                        <m:t>∀</m:t>
                      </m:r>
                      <m:r>
                        <a:rPr lang="de-DE" sz="1800" i="1">
                          <a:latin typeface="Cambria Math"/>
                        </a:rPr>
                        <m:t>𝜀</m:t>
                      </m:r>
                      <m:r>
                        <a:rPr lang="de-DE" sz="1800" i="1">
                          <a:latin typeface="Cambria Math"/>
                        </a:rPr>
                        <m:t>&gt;0:∃</m:t>
                      </m:r>
                      <m:r>
                        <a:rPr lang="de-DE" sz="1800" i="1">
                          <a:latin typeface="Cambria Math"/>
                        </a:rPr>
                        <m:t>𝛿</m:t>
                      </m:r>
                      <m:r>
                        <a:rPr lang="de-DE" sz="1800" i="1">
                          <a:latin typeface="Cambria Math"/>
                        </a:rPr>
                        <m:t>&gt;0:∀</m:t>
                      </m:r>
                      <m:r>
                        <a:rPr lang="de-DE" sz="1800" i="1">
                          <a:latin typeface="Cambria Math"/>
                        </a:rPr>
                        <m:t>𝑥</m:t>
                      </m:r>
                      <m:r>
                        <a:rPr lang="de-DE" sz="1800" i="1">
                          <a:latin typeface="Cambria Math"/>
                        </a:rPr>
                        <m:t>∈</m:t>
                      </m:r>
                      <m:r>
                        <a:rPr lang="de-DE" sz="1800" i="1">
                          <a:latin typeface="Cambria Math"/>
                        </a:rPr>
                        <m:t>𝑋</m:t>
                      </m:r>
                      <m:r>
                        <a:rPr lang="de-DE" sz="1800" i="1">
                          <a:latin typeface="Cambria Math"/>
                        </a:rPr>
                        <m:t>:</m:t>
                      </m:r>
                      <m:d>
                        <m:dPr>
                          <m:begChr m:val="|"/>
                          <m:endChr m:val="|"/>
                          <m:ctrlPr>
                            <a:rPr lang="de-DE" sz="1800" i="1">
                              <a:latin typeface="Cambria Math"/>
                            </a:rPr>
                          </m:ctrlPr>
                        </m:dPr>
                        <m:e>
                          <m:r>
                            <a:rPr lang="de-DE" sz="1800" i="1">
                              <a:latin typeface="Cambria Math"/>
                            </a:rPr>
                            <m:t>𝑥</m:t>
                          </m:r>
                          <m:r>
                            <a:rPr lang="de-DE" sz="1800" i="1">
                              <a:latin typeface="Cambria Math"/>
                            </a:rPr>
                            <m:t>−</m:t>
                          </m:r>
                          <m:sSub>
                            <m:sSubPr>
                              <m:ctrlPr>
                                <a:rPr lang="de-DE" sz="1800" i="1">
                                  <a:latin typeface="Cambria Math"/>
                                </a:rPr>
                              </m:ctrlPr>
                            </m:sSubPr>
                            <m:e>
                              <m:r>
                                <a:rPr lang="de-DE" sz="1800" i="1">
                                  <a:latin typeface="Cambria Math"/>
                                </a:rPr>
                                <m:t>𝑥</m:t>
                              </m:r>
                            </m:e>
                            <m:sub>
                              <m:r>
                                <a:rPr lang="de-DE" sz="1800" i="1">
                                  <a:latin typeface="Cambria Math"/>
                                </a:rPr>
                                <m:t>0</m:t>
                              </m:r>
                            </m:sub>
                          </m:sSub>
                        </m:e>
                      </m:d>
                      <m:r>
                        <a:rPr lang="de-DE" sz="1800" i="1">
                          <a:latin typeface="Cambria Math"/>
                        </a:rPr>
                        <m:t>&lt;</m:t>
                      </m:r>
                      <m:r>
                        <a:rPr lang="de-DE" sz="1800" i="1">
                          <a:latin typeface="Cambria Math"/>
                        </a:rPr>
                        <m:t>𝛿</m:t>
                      </m:r>
                      <m:r>
                        <a:rPr lang="de-DE" sz="1800" i="1">
                          <a:latin typeface="Cambria Math"/>
                        </a:rPr>
                        <m:t>⇒</m:t>
                      </m:r>
                      <m:d>
                        <m:dPr>
                          <m:begChr m:val="|"/>
                          <m:endChr m:val="|"/>
                          <m:ctrlPr>
                            <a:rPr lang="de-DE" sz="1800" i="1">
                              <a:latin typeface="Cambria Math"/>
                            </a:rPr>
                          </m:ctrlPr>
                        </m:dPr>
                        <m:e>
                          <m:f>
                            <m:fPr>
                              <m:ctrlPr>
                                <a:rPr lang="de-DE" sz="1800" b="0" i="1" smtClean="0">
                                  <a:latin typeface="Cambria Math"/>
                                </a:rPr>
                              </m:ctrlPr>
                            </m:fPr>
                            <m:num>
                              <m:r>
                                <a:rPr lang="de-DE" sz="1800" i="1">
                                  <a:latin typeface="Cambria Math"/>
                                </a:rPr>
                                <m:t>𝑓</m:t>
                              </m:r>
                              <m:d>
                                <m:dPr>
                                  <m:ctrlPr>
                                    <a:rPr lang="de-DE" sz="1800" i="1">
                                      <a:latin typeface="Cambria Math"/>
                                    </a:rPr>
                                  </m:ctrlPr>
                                </m:dPr>
                                <m:e>
                                  <m:r>
                                    <a:rPr lang="de-DE" sz="1800" i="1">
                                      <a:latin typeface="Cambria Math"/>
                                    </a:rPr>
                                    <m:t>𝑥</m:t>
                                  </m:r>
                                </m:e>
                              </m:d>
                              <m:r>
                                <a:rPr lang="de-DE" sz="1800" b="0" i="1" smtClean="0">
                                  <a:latin typeface="Cambria Math"/>
                                </a:rPr>
                                <m:t>−</m:t>
                              </m:r>
                              <m:r>
                                <a:rPr lang="de-DE" sz="1800" b="0" i="1" smtClean="0">
                                  <a:latin typeface="Cambria Math"/>
                                </a:rPr>
                                <m:t>𝑓</m:t>
                              </m:r>
                              <m:d>
                                <m:dPr>
                                  <m:ctrlPr>
                                    <a:rPr lang="de-DE" sz="1800" b="0" i="1" smtClean="0">
                                      <a:latin typeface="Cambria Math"/>
                                    </a:rPr>
                                  </m:ctrlPr>
                                </m:dPr>
                                <m:e>
                                  <m:sSub>
                                    <m:sSubPr>
                                      <m:ctrlPr>
                                        <a:rPr lang="de-DE" sz="1800" b="0" i="1" smtClean="0">
                                          <a:latin typeface="Cambria Math"/>
                                        </a:rPr>
                                      </m:ctrlPr>
                                    </m:sSubPr>
                                    <m:e>
                                      <m:r>
                                        <a:rPr lang="de-DE" sz="1800" b="0" i="1" smtClean="0">
                                          <a:latin typeface="Cambria Math"/>
                                        </a:rPr>
                                        <m:t>𝑥</m:t>
                                      </m:r>
                                    </m:e>
                                    <m:sub>
                                      <m:r>
                                        <a:rPr lang="de-DE" sz="1800" b="0" i="1" smtClean="0">
                                          <a:latin typeface="Cambria Math"/>
                                        </a:rPr>
                                        <m:t>0</m:t>
                                      </m:r>
                                    </m:sub>
                                  </m:sSub>
                                </m:e>
                              </m:d>
                            </m:num>
                            <m:den>
                              <m:r>
                                <a:rPr lang="de-DE" sz="1800" b="0" i="1" smtClean="0">
                                  <a:latin typeface="Cambria Math"/>
                                </a:rPr>
                                <m:t>𝑥</m:t>
                              </m:r>
                              <m:r>
                                <a:rPr lang="de-DE" sz="1800" b="0" i="1" smtClean="0">
                                  <a:latin typeface="Cambria Math"/>
                                </a:rPr>
                                <m:t>−</m:t>
                              </m:r>
                              <m:sSub>
                                <m:sSubPr>
                                  <m:ctrlPr>
                                    <a:rPr lang="de-DE" sz="1800" b="0" i="1" smtClean="0">
                                      <a:latin typeface="Cambria Math"/>
                                    </a:rPr>
                                  </m:ctrlPr>
                                </m:sSubPr>
                                <m:e>
                                  <m:r>
                                    <a:rPr lang="de-DE" sz="1800" b="0" i="1" smtClean="0">
                                      <a:latin typeface="Cambria Math"/>
                                    </a:rPr>
                                    <m:t>𝑥</m:t>
                                  </m:r>
                                </m:e>
                                <m:sub>
                                  <m:r>
                                    <a:rPr lang="de-DE" sz="1800" b="0" i="1" smtClean="0">
                                      <a:latin typeface="Cambria Math"/>
                                    </a:rPr>
                                    <m:t>0</m:t>
                                  </m:r>
                                </m:sub>
                              </m:sSub>
                            </m:den>
                          </m:f>
                          <m:r>
                            <a:rPr lang="de-DE" sz="1800" i="1">
                              <a:latin typeface="Cambria Math"/>
                            </a:rPr>
                            <m:t>−</m:t>
                          </m:r>
                          <m:sSup>
                            <m:sSupPr>
                              <m:ctrlPr>
                                <a:rPr lang="de-DE" sz="1800" b="0" i="1" smtClean="0">
                                  <a:latin typeface="Cambria Math"/>
                                </a:rPr>
                              </m:ctrlPr>
                            </m:sSupPr>
                            <m:e>
                              <m:r>
                                <a:rPr lang="de-DE" sz="1800" i="1">
                                  <a:latin typeface="Cambria Math"/>
                                </a:rPr>
                                <m:t>𝑓</m:t>
                              </m:r>
                            </m:e>
                            <m:sup>
                              <m:r>
                                <a:rPr lang="de-DE" sz="1800" b="0" i="1" smtClean="0">
                                  <a:latin typeface="Cambria Math"/>
                                </a:rPr>
                                <m:t>′</m:t>
                              </m:r>
                            </m:sup>
                          </m:sSup>
                          <m:d>
                            <m:dPr>
                              <m:ctrlPr>
                                <a:rPr lang="de-DE" sz="1800" i="1">
                                  <a:latin typeface="Cambria Math"/>
                                </a:rPr>
                              </m:ctrlPr>
                            </m:dPr>
                            <m:e>
                              <m:sSub>
                                <m:sSubPr>
                                  <m:ctrlPr>
                                    <a:rPr lang="de-DE" sz="1800" i="1">
                                      <a:latin typeface="Cambria Math"/>
                                    </a:rPr>
                                  </m:ctrlPr>
                                </m:sSubPr>
                                <m:e>
                                  <m:r>
                                    <a:rPr lang="de-DE" sz="1800" i="1">
                                      <a:latin typeface="Cambria Math"/>
                                    </a:rPr>
                                    <m:t>𝑥</m:t>
                                  </m:r>
                                </m:e>
                                <m:sub>
                                  <m:r>
                                    <a:rPr lang="de-DE" sz="1800" i="1">
                                      <a:latin typeface="Cambria Math"/>
                                    </a:rPr>
                                    <m:t>0</m:t>
                                  </m:r>
                                </m:sub>
                              </m:sSub>
                            </m:e>
                          </m:d>
                        </m:e>
                      </m:d>
                      <m:r>
                        <a:rPr lang="de-DE" sz="1800" i="1">
                          <a:latin typeface="Cambria Math"/>
                        </a:rPr>
                        <m:t>&lt;</m:t>
                      </m:r>
                      <m:r>
                        <a:rPr lang="de-DE" sz="1800" i="1">
                          <a:latin typeface="Cambria Math"/>
                        </a:rPr>
                        <m:t>𝜀</m:t>
                      </m:r>
                    </m:oMath>
                  </m:oMathPara>
                </a14:m>
                <a:endParaRPr lang="de-DE" sz="1800" dirty="0"/>
              </a:p>
              <a:p>
                <a:pPr marL="0" indent="0">
                  <a:buNone/>
                </a:pPr>
                <a:endParaRPr lang="de-DE" sz="1800" dirty="0"/>
              </a:p>
            </p:txBody>
          </p:sp>
        </mc:Choice>
        <mc:Fallback>
          <p:sp>
            <p:nvSpPr>
              <p:cNvPr id="2" name="Inhaltsplatzhalter 2"/>
              <p:cNvSpPr txBox="1">
                <a:spLocks noRot="1" noChangeAspect="1" noMove="1" noResize="1" noEditPoints="1" noAdjustHandles="1" noChangeArrowheads="1" noChangeShapeType="1" noTextEdit="1"/>
              </p:cNvSpPr>
              <p:nvPr/>
            </p:nvSpPr>
            <p:spPr>
              <a:xfrm>
                <a:off x="3862253" y="818739"/>
                <a:ext cx="5918355" cy="3232400"/>
              </a:xfrm>
              <a:prstGeom prst="rect">
                <a:avLst/>
              </a:prstGeom>
              <a:blipFill rotWithShape="1">
                <a:blip r:embed="rId2"/>
                <a:stretch>
                  <a:fillRect l="-928" t="-942"/>
                </a:stretch>
              </a:blipFill>
            </p:spPr>
            <p:txBody>
              <a:bodyPr/>
              <a:lstStyle/>
              <a:p>
                <a:r>
                  <a:rPr lang="de-DE">
                    <a:noFill/>
                  </a:rPr>
                  <a:t> </a:t>
                </a:r>
              </a:p>
            </p:txBody>
          </p:sp>
        </mc:Fallback>
      </mc:AlternateContent>
    </p:spTree>
    <p:extLst>
      <p:ext uri="{BB962C8B-B14F-4D97-AF65-F5344CB8AC3E}">
        <p14:creationId xmlns:p14="http://schemas.microsoft.com/office/powerpoint/2010/main" val="37481055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hteck 9"/>
          <p:cNvSpPr/>
          <p:nvPr/>
        </p:nvSpPr>
        <p:spPr>
          <a:xfrm>
            <a:off x="8955337" y="4579702"/>
            <a:ext cx="732675" cy="408177"/>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9" name="Rechteck 8"/>
          <p:cNvSpPr/>
          <p:nvPr/>
        </p:nvSpPr>
        <p:spPr>
          <a:xfrm>
            <a:off x="6291227" y="818739"/>
            <a:ext cx="844952" cy="408177"/>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8" name="Rechteck 7"/>
          <p:cNvSpPr/>
          <p:nvPr/>
        </p:nvSpPr>
        <p:spPr>
          <a:xfrm>
            <a:off x="3705829" y="3934258"/>
            <a:ext cx="1689904" cy="408177"/>
          </a:xfrm>
          <a:prstGeom prst="rect">
            <a:avLst/>
          </a:prstGeom>
          <a:solidFill>
            <a:schemeClr val="accent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5" name="Rechteck 4"/>
          <p:cNvSpPr/>
          <p:nvPr/>
        </p:nvSpPr>
        <p:spPr>
          <a:xfrm>
            <a:off x="7812912" y="818739"/>
            <a:ext cx="1689904" cy="408177"/>
          </a:xfrm>
          <a:prstGeom prst="rect">
            <a:avLst/>
          </a:prstGeom>
          <a:solidFill>
            <a:schemeClr val="accent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mc:AlternateContent xmlns:mc="http://schemas.openxmlformats.org/markup-compatibility/2006">
        <mc:Choice xmlns:a14="http://schemas.microsoft.com/office/drawing/2010/main" Requires="a14">
          <p:sp>
            <p:nvSpPr>
              <p:cNvPr id="2" name="Inhaltsplatzhalter 2"/>
              <p:cNvSpPr txBox="1">
                <a:spLocks/>
              </p:cNvSpPr>
              <p:nvPr/>
            </p:nvSpPr>
            <p:spPr>
              <a:xfrm>
                <a:off x="3862253" y="818739"/>
                <a:ext cx="6091975" cy="122998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lumMod val="75000"/>
                        <a:lumOff val="25000"/>
                      </a:schemeClr>
                    </a:solidFill>
                    <a:latin typeface="Helvetica"/>
                    <a:ea typeface="+mn-ea"/>
                    <a:cs typeface="+mn-cs"/>
                  </a:defRPr>
                </a:lvl1pPr>
                <a:lvl2pPr marL="742950" indent="-285750" algn="l" defTabSz="457200" rtl="0" eaLnBrk="1" latinLnBrk="0" hangingPunct="1">
                  <a:spcBef>
                    <a:spcPct val="20000"/>
                  </a:spcBef>
                  <a:buFont typeface="Arial"/>
                  <a:buChar char="–"/>
                  <a:defRPr sz="2800" kern="1200">
                    <a:solidFill>
                      <a:schemeClr val="tx1">
                        <a:lumMod val="75000"/>
                        <a:lumOff val="25000"/>
                      </a:schemeClr>
                    </a:solidFill>
                    <a:latin typeface="Helvetica"/>
                    <a:ea typeface="+mn-ea"/>
                    <a:cs typeface="+mn-cs"/>
                  </a:defRPr>
                </a:lvl2pPr>
                <a:lvl3pPr marL="1143000" indent="-228600" algn="l" defTabSz="457200" rtl="0" eaLnBrk="1" latinLnBrk="0" hangingPunct="1">
                  <a:spcBef>
                    <a:spcPct val="20000"/>
                  </a:spcBef>
                  <a:buFont typeface="Arial"/>
                  <a:buChar char="•"/>
                  <a:defRPr sz="2400" kern="1200">
                    <a:solidFill>
                      <a:schemeClr val="tx1">
                        <a:lumMod val="75000"/>
                        <a:lumOff val="25000"/>
                      </a:schemeClr>
                    </a:solidFill>
                    <a:latin typeface="Helvetica"/>
                    <a:ea typeface="+mn-ea"/>
                    <a:cs typeface="+mn-cs"/>
                  </a:defRPr>
                </a:lvl3pPr>
                <a:lvl4pPr marL="1600200" indent="-228600" algn="l" defTabSz="457200" rtl="0" eaLnBrk="1" latinLnBrk="0" hangingPunct="1">
                  <a:spcBef>
                    <a:spcPct val="20000"/>
                  </a:spcBef>
                  <a:buFont typeface="Arial"/>
                  <a:buChar char="–"/>
                  <a:defRPr sz="2000" kern="1200">
                    <a:solidFill>
                      <a:schemeClr val="tx1">
                        <a:lumMod val="75000"/>
                        <a:lumOff val="25000"/>
                      </a:schemeClr>
                    </a:solidFill>
                    <a:latin typeface="Helvetica"/>
                    <a:ea typeface="+mn-ea"/>
                    <a:cs typeface="+mn-cs"/>
                  </a:defRPr>
                </a:lvl4pPr>
                <a:lvl5pPr marL="2057400" indent="-228600" algn="l" defTabSz="457200" rtl="0" eaLnBrk="1" latinLnBrk="0" hangingPunct="1">
                  <a:spcBef>
                    <a:spcPct val="20000"/>
                  </a:spcBef>
                  <a:buFont typeface="Arial"/>
                  <a:buChar char="»"/>
                  <a:defRPr sz="2000" kern="1200">
                    <a:solidFill>
                      <a:schemeClr val="tx1">
                        <a:lumMod val="75000"/>
                        <a:lumOff val="25000"/>
                      </a:schemeClr>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de-DE" sz="1800" i="1" smtClean="0">
                          <a:latin typeface="Cambria Math"/>
                        </a:rPr>
                        <m:t>∀</m:t>
                      </m:r>
                      <m:r>
                        <a:rPr lang="de-DE" sz="1800" i="1" smtClean="0">
                          <a:latin typeface="Cambria Math"/>
                        </a:rPr>
                        <m:t>𝜀</m:t>
                      </m:r>
                      <m:r>
                        <a:rPr lang="de-DE" sz="1800" i="1" smtClean="0">
                          <a:latin typeface="Cambria Math"/>
                        </a:rPr>
                        <m:t>&gt;0:∃</m:t>
                      </m:r>
                      <m:r>
                        <a:rPr lang="de-DE" sz="1800" i="1" smtClean="0">
                          <a:latin typeface="Cambria Math"/>
                        </a:rPr>
                        <m:t>𝛿</m:t>
                      </m:r>
                      <m:r>
                        <a:rPr lang="de-DE" sz="1800" i="1" smtClean="0">
                          <a:latin typeface="Cambria Math"/>
                        </a:rPr>
                        <m:t>&gt;0:∀</m:t>
                      </m:r>
                      <m:r>
                        <a:rPr lang="de-DE" sz="1800" i="1" smtClean="0">
                          <a:latin typeface="Cambria Math"/>
                        </a:rPr>
                        <m:t>𝑥</m:t>
                      </m:r>
                      <m:r>
                        <a:rPr lang="de-DE" sz="1800" i="1" smtClean="0">
                          <a:latin typeface="Cambria Math"/>
                        </a:rPr>
                        <m:t>∈</m:t>
                      </m:r>
                      <m:r>
                        <a:rPr lang="de-DE" sz="1800" i="1" smtClean="0">
                          <a:latin typeface="Cambria Math"/>
                        </a:rPr>
                        <m:t>𝑋</m:t>
                      </m:r>
                      <m:r>
                        <a:rPr lang="de-DE" sz="1800" i="1" smtClean="0">
                          <a:latin typeface="Cambria Math"/>
                        </a:rPr>
                        <m:t>:</m:t>
                      </m:r>
                      <m:d>
                        <m:dPr>
                          <m:begChr m:val="|"/>
                          <m:endChr m:val="|"/>
                          <m:ctrlPr>
                            <a:rPr lang="de-DE" sz="1800" i="1">
                              <a:latin typeface="Cambria Math"/>
                            </a:rPr>
                          </m:ctrlPr>
                        </m:dPr>
                        <m:e>
                          <m:r>
                            <a:rPr lang="de-DE" sz="1800" i="1">
                              <a:latin typeface="Cambria Math"/>
                            </a:rPr>
                            <m:t>𝑥</m:t>
                          </m:r>
                          <m:r>
                            <a:rPr lang="de-DE" sz="1800" i="1">
                              <a:latin typeface="Cambria Math"/>
                            </a:rPr>
                            <m:t>−</m:t>
                          </m:r>
                          <m:sSub>
                            <m:sSubPr>
                              <m:ctrlPr>
                                <a:rPr lang="de-DE" sz="1800" i="1">
                                  <a:latin typeface="Cambria Math"/>
                                </a:rPr>
                              </m:ctrlPr>
                            </m:sSubPr>
                            <m:e>
                              <m:r>
                                <a:rPr lang="de-DE" sz="1800" i="1">
                                  <a:latin typeface="Cambria Math"/>
                                </a:rPr>
                                <m:t>𝑥</m:t>
                              </m:r>
                            </m:e>
                            <m:sub>
                              <m:r>
                                <a:rPr lang="de-DE" sz="1800" i="1">
                                  <a:latin typeface="Cambria Math"/>
                                </a:rPr>
                                <m:t>0</m:t>
                              </m:r>
                            </m:sub>
                          </m:sSub>
                        </m:e>
                      </m:d>
                      <m:r>
                        <a:rPr lang="de-DE" sz="1800" i="1">
                          <a:latin typeface="Cambria Math"/>
                        </a:rPr>
                        <m:t>&lt;</m:t>
                      </m:r>
                      <m:r>
                        <a:rPr lang="de-DE" sz="1800" i="1">
                          <a:latin typeface="Cambria Math"/>
                        </a:rPr>
                        <m:t>𝛿</m:t>
                      </m:r>
                      <m:r>
                        <a:rPr lang="de-DE" sz="1800" i="1">
                          <a:latin typeface="Cambria Math"/>
                        </a:rPr>
                        <m:t>⇒</m:t>
                      </m:r>
                      <m:d>
                        <m:dPr>
                          <m:begChr m:val="|"/>
                          <m:endChr m:val="|"/>
                          <m:ctrlPr>
                            <a:rPr lang="de-DE" sz="1800" i="1">
                              <a:latin typeface="Cambria Math"/>
                            </a:rPr>
                          </m:ctrlPr>
                        </m:dPr>
                        <m:e>
                          <m:sSup>
                            <m:sSupPr>
                              <m:ctrlPr>
                                <a:rPr lang="de-DE" sz="1800" b="0" i="1" smtClean="0">
                                  <a:latin typeface="Cambria Math"/>
                                </a:rPr>
                              </m:ctrlPr>
                            </m:sSupPr>
                            <m:e>
                              <m:r>
                                <a:rPr lang="de-DE" sz="1800" b="0" i="1" smtClean="0">
                                  <a:latin typeface="Cambria Math"/>
                                </a:rPr>
                                <m:t>𝑓</m:t>
                              </m:r>
                            </m:e>
                            <m:sup>
                              <m:r>
                                <a:rPr lang="de-DE" sz="1800" b="0" i="1" smtClean="0">
                                  <a:latin typeface="Cambria Math"/>
                                </a:rPr>
                                <m:t>′</m:t>
                              </m:r>
                            </m:sup>
                          </m:sSup>
                          <m:d>
                            <m:dPr>
                              <m:ctrlPr>
                                <a:rPr lang="de-DE" sz="1800" b="0" i="1" smtClean="0">
                                  <a:latin typeface="Cambria Math"/>
                                </a:rPr>
                              </m:ctrlPr>
                            </m:dPr>
                            <m:e>
                              <m:r>
                                <a:rPr lang="de-DE" sz="1800" b="0" i="1" smtClean="0">
                                  <a:latin typeface="Cambria Math"/>
                                </a:rPr>
                                <m:t>𝑥</m:t>
                              </m:r>
                            </m:e>
                          </m:d>
                          <m:r>
                            <a:rPr lang="de-DE" sz="1800" i="1">
                              <a:latin typeface="Cambria Math"/>
                            </a:rPr>
                            <m:t>−</m:t>
                          </m:r>
                          <m:sSup>
                            <m:sSupPr>
                              <m:ctrlPr>
                                <a:rPr lang="de-DE" sz="1800" i="1">
                                  <a:latin typeface="Cambria Math"/>
                                </a:rPr>
                              </m:ctrlPr>
                            </m:sSupPr>
                            <m:e>
                              <m:r>
                                <a:rPr lang="de-DE" sz="1800" i="1">
                                  <a:latin typeface="Cambria Math"/>
                                </a:rPr>
                                <m:t>𝑓</m:t>
                              </m:r>
                            </m:e>
                            <m:sup>
                              <m:r>
                                <a:rPr lang="de-DE" sz="1800" i="1">
                                  <a:latin typeface="Cambria Math"/>
                                </a:rPr>
                                <m:t>′</m:t>
                              </m:r>
                            </m:sup>
                          </m:sSup>
                          <m:d>
                            <m:dPr>
                              <m:ctrlPr>
                                <a:rPr lang="de-DE" sz="1800" i="1">
                                  <a:latin typeface="Cambria Math"/>
                                </a:rPr>
                              </m:ctrlPr>
                            </m:dPr>
                            <m:e>
                              <m:sSub>
                                <m:sSubPr>
                                  <m:ctrlPr>
                                    <a:rPr lang="de-DE" sz="1800" i="1">
                                      <a:latin typeface="Cambria Math"/>
                                    </a:rPr>
                                  </m:ctrlPr>
                                </m:sSubPr>
                                <m:e>
                                  <m:r>
                                    <a:rPr lang="de-DE" sz="1800" i="1">
                                      <a:latin typeface="Cambria Math"/>
                                    </a:rPr>
                                    <m:t>𝑥</m:t>
                                  </m:r>
                                </m:e>
                                <m:sub>
                                  <m:r>
                                    <a:rPr lang="de-DE" sz="1800" i="1">
                                      <a:latin typeface="Cambria Math"/>
                                    </a:rPr>
                                    <m:t>0</m:t>
                                  </m:r>
                                </m:sub>
                              </m:sSub>
                            </m:e>
                          </m:d>
                        </m:e>
                      </m:d>
                      <m:r>
                        <a:rPr lang="de-DE" sz="1800" i="1">
                          <a:latin typeface="Cambria Math"/>
                        </a:rPr>
                        <m:t>&lt;</m:t>
                      </m:r>
                      <m:r>
                        <a:rPr lang="de-DE" sz="1800" i="1">
                          <a:latin typeface="Cambria Math"/>
                        </a:rPr>
                        <m:t>𝜀</m:t>
                      </m:r>
                    </m:oMath>
                  </m:oMathPara>
                </a14:m>
                <a:endParaRPr lang="de-DE" sz="1800" dirty="0"/>
              </a:p>
              <a:p>
                <a:pPr marL="0" indent="0">
                  <a:buNone/>
                </a:pPr>
                <a:r>
                  <a:rPr lang="de-DE" sz="1800" dirty="0" smtClean="0">
                    <a:latin typeface="Arial"/>
                  </a:rPr>
                  <a:t>Wir </a:t>
                </a:r>
                <a:r>
                  <a:rPr lang="de-DE" sz="1800" dirty="0" smtClean="0">
                    <a:latin typeface="Arial"/>
                  </a:rPr>
                  <a:t>wollen dies nun von der Aufgabe vorgegebenen Funktion lösen, dass heißt:</a:t>
                </a:r>
                <a:endParaRPr lang="de-DE" sz="1800" dirty="0"/>
              </a:p>
              <a:p>
                <a:pPr marL="0" indent="0">
                  <a:buNone/>
                </a:pPr>
                <a:endParaRPr lang="de-DE" sz="1800" dirty="0"/>
              </a:p>
            </p:txBody>
          </p:sp>
        </mc:Choice>
        <mc:Fallback>
          <p:sp>
            <p:nvSpPr>
              <p:cNvPr id="2" name="Inhaltsplatzhalter 2"/>
              <p:cNvSpPr txBox="1">
                <a:spLocks noRot="1" noChangeAspect="1" noMove="1" noResize="1" noEditPoints="1" noAdjustHandles="1" noChangeArrowheads="1" noChangeShapeType="1" noTextEdit="1"/>
              </p:cNvSpPr>
              <p:nvPr/>
            </p:nvSpPr>
            <p:spPr>
              <a:xfrm>
                <a:off x="3862253" y="818739"/>
                <a:ext cx="6091975" cy="1229980"/>
              </a:xfrm>
              <a:prstGeom prst="rect">
                <a:avLst/>
              </a:prstGeom>
              <a:blipFill rotWithShape="1">
                <a:blip r:embed="rId2"/>
                <a:stretch>
                  <a:fillRect l="-901"/>
                </a:stretch>
              </a:blipFill>
            </p:spPr>
            <p:txBody>
              <a:bodyPr/>
              <a:lstStyle/>
              <a:p>
                <a:r>
                  <a:rPr lang="de-DE">
                    <a:noFill/>
                  </a:rPr>
                  <a:t> </a:t>
                </a:r>
              </a:p>
            </p:txBody>
          </p:sp>
        </mc:Fallback>
      </mc:AlternateContent>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6454" y="1803239"/>
            <a:ext cx="7575200" cy="3278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00053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hteck 6"/>
          <p:cNvSpPr/>
          <p:nvPr/>
        </p:nvSpPr>
        <p:spPr>
          <a:xfrm>
            <a:off x="6331350" y="811418"/>
            <a:ext cx="1226917" cy="408177"/>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8" name="Rechteck 7"/>
          <p:cNvSpPr/>
          <p:nvPr/>
        </p:nvSpPr>
        <p:spPr>
          <a:xfrm>
            <a:off x="5382227" y="1844630"/>
            <a:ext cx="1226917" cy="408177"/>
          </a:xfrm>
          <a:prstGeom prst="rect">
            <a:avLst/>
          </a:prstGeom>
          <a:solidFill>
            <a:schemeClr val="accent1">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6" name="Rechteck 5"/>
          <p:cNvSpPr/>
          <p:nvPr/>
        </p:nvSpPr>
        <p:spPr>
          <a:xfrm>
            <a:off x="4502552" y="2659114"/>
            <a:ext cx="2777924" cy="697544"/>
          </a:xfrm>
          <a:prstGeom prst="rect">
            <a:avLst/>
          </a:prstGeom>
          <a:solidFill>
            <a:schemeClr val="accent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p:sp>
        <p:nvSpPr>
          <p:cNvPr id="5" name="Rechteck 4"/>
          <p:cNvSpPr/>
          <p:nvPr/>
        </p:nvSpPr>
        <p:spPr>
          <a:xfrm>
            <a:off x="7812911" y="818739"/>
            <a:ext cx="2257063" cy="408177"/>
          </a:xfrm>
          <a:prstGeom prst="rect">
            <a:avLst/>
          </a:prstGeom>
          <a:solidFill>
            <a:schemeClr val="accent2">
              <a:lumMod val="20000"/>
              <a:lumOff val="80000"/>
            </a:schemeClr>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de-DE"/>
          </a:p>
        </p:txBody>
      </p:sp>
      <mc:AlternateContent xmlns:mc="http://schemas.openxmlformats.org/markup-compatibility/2006">
        <mc:Choice xmlns:a14="http://schemas.microsoft.com/office/drawing/2010/main" Requires="a14">
          <p:sp>
            <p:nvSpPr>
              <p:cNvPr id="2" name="Inhaltsplatzhalter 2"/>
              <p:cNvSpPr txBox="1">
                <a:spLocks/>
              </p:cNvSpPr>
              <p:nvPr/>
            </p:nvSpPr>
            <p:spPr>
              <a:xfrm>
                <a:off x="3862253" y="818739"/>
                <a:ext cx="6091975" cy="122998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lumMod val="75000"/>
                        <a:lumOff val="25000"/>
                      </a:schemeClr>
                    </a:solidFill>
                    <a:latin typeface="Helvetica"/>
                    <a:ea typeface="+mn-ea"/>
                    <a:cs typeface="+mn-cs"/>
                  </a:defRPr>
                </a:lvl1pPr>
                <a:lvl2pPr marL="742950" indent="-285750" algn="l" defTabSz="457200" rtl="0" eaLnBrk="1" latinLnBrk="0" hangingPunct="1">
                  <a:spcBef>
                    <a:spcPct val="20000"/>
                  </a:spcBef>
                  <a:buFont typeface="Arial"/>
                  <a:buChar char="–"/>
                  <a:defRPr sz="2800" kern="1200">
                    <a:solidFill>
                      <a:schemeClr val="tx1">
                        <a:lumMod val="75000"/>
                        <a:lumOff val="25000"/>
                      </a:schemeClr>
                    </a:solidFill>
                    <a:latin typeface="Helvetica"/>
                    <a:ea typeface="+mn-ea"/>
                    <a:cs typeface="+mn-cs"/>
                  </a:defRPr>
                </a:lvl2pPr>
                <a:lvl3pPr marL="1143000" indent="-228600" algn="l" defTabSz="457200" rtl="0" eaLnBrk="1" latinLnBrk="0" hangingPunct="1">
                  <a:spcBef>
                    <a:spcPct val="20000"/>
                  </a:spcBef>
                  <a:buFont typeface="Arial"/>
                  <a:buChar char="•"/>
                  <a:defRPr sz="2400" kern="1200">
                    <a:solidFill>
                      <a:schemeClr val="tx1">
                        <a:lumMod val="75000"/>
                        <a:lumOff val="25000"/>
                      </a:schemeClr>
                    </a:solidFill>
                    <a:latin typeface="Helvetica"/>
                    <a:ea typeface="+mn-ea"/>
                    <a:cs typeface="+mn-cs"/>
                  </a:defRPr>
                </a:lvl3pPr>
                <a:lvl4pPr marL="1600200" indent="-228600" algn="l" defTabSz="457200" rtl="0" eaLnBrk="1" latinLnBrk="0" hangingPunct="1">
                  <a:spcBef>
                    <a:spcPct val="20000"/>
                  </a:spcBef>
                  <a:buFont typeface="Arial"/>
                  <a:buChar char="–"/>
                  <a:defRPr sz="2000" kern="1200">
                    <a:solidFill>
                      <a:schemeClr val="tx1">
                        <a:lumMod val="75000"/>
                        <a:lumOff val="25000"/>
                      </a:schemeClr>
                    </a:solidFill>
                    <a:latin typeface="Helvetica"/>
                    <a:ea typeface="+mn-ea"/>
                    <a:cs typeface="+mn-cs"/>
                  </a:defRPr>
                </a:lvl4pPr>
                <a:lvl5pPr marL="2057400" indent="-228600" algn="l" defTabSz="457200" rtl="0" eaLnBrk="1" latinLnBrk="0" hangingPunct="1">
                  <a:spcBef>
                    <a:spcPct val="20000"/>
                  </a:spcBef>
                  <a:buFont typeface="Arial"/>
                  <a:buChar char="»"/>
                  <a:defRPr sz="2000" kern="1200">
                    <a:solidFill>
                      <a:schemeClr val="tx1">
                        <a:lumMod val="75000"/>
                        <a:lumOff val="25000"/>
                      </a:schemeClr>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de-DE" sz="1800" i="1" smtClean="0">
                          <a:latin typeface="Cambria Math"/>
                        </a:rPr>
                        <m:t>∀</m:t>
                      </m:r>
                      <m:r>
                        <a:rPr lang="de-DE" sz="1800" i="1" smtClean="0">
                          <a:latin typeface="Cambria Math"/>
                        </a:rPr>
                        <m:t>𝜀</m:t>
                      </m:r>
                      <m:r>
                        <a:rPr lang="de-DE" sz="1800" i="1" smtClean="0">
                          <a:latin typeface="Cambria Math"/>
                        </a:rPr>
                        <m:t>&gt;0:∃</m:t>
                      </m:r>
                      <m:r>
                        <a:rPr lang="de-DE" sz="1800" i="1" smtClean="0">
                          <a:latin typeface="Cambria Math"/>
                        </a:rPr>
                        <m:t>𝛿</m:t>
                      </m:r>
                      <m:r>
                        <a:rPr lang="de-DE" sz="1800" i="1" smtClean="0">
                          <a:latin typeface="Cambria Math"/>
                        </a:rPr>
                        <m:t>&gt;0:∀</m:t>
                      </m:r>
                      <m:r>
                        <a:rPr lang="de-DE" sz="1800" i="1" smtClean="0">
                          <a:latin typeface="Cambria Math"/>
                        </a:rPr>
                        <m:t>𝑥</m:t>
                      </m:r>
                      <m:r>
                        <a:rPr lang="de-DE" sz="1800" i="1" smtClean="0">
                          <a:latin typeface="Cambria Math"/>
                        </a:rPr>
                        <m:t>∈</m:t>
                      </m:r>
                      <m:r>
                        <a:rPr lang="de-DE" sz="1800" i="1" smtClean="0">
                          <a:latin typeface="Cambria Math"/>
                        </a:rPr>
                        <m:t>𝑋</m:t>
                      </m:r>
                      <m:r>
                        <a:rPr lang="de-DE" sz="1800" i="1" smtClean="0">
                          <a:latin typeface="Cambria Math"/>
                        </a:rPr>
                        <m:t>:</m:t>
                      </m:r>
                      <m:d>
                        <m:dPr>
                          <m:begChr m:val="|"/>
                          <m:endChr m:val="|"/>
                          <m:ctrlPr>
                            <a:rPr lang="de-DE" sz="1800" i="1">
                              <a:latin typeface="Cambria Math"/>
                            </a:rPr>
                          </m:ctrlPr>
                        </m:dPr>
                        <m:e>
                          <m:r>
                            <a:rPr lang="de-DE" sz="1800" i="1">
                              <a:latin typeface="Cambria Math"/>
                            </a:rPr>
                            <m:t>𝑥</m:t>
                          </m:r>
                          <m:r>
                            <a:rPr lang="de-DE" sz="1800" i="1">
                              <a:latin typeface="Cambria Math"/>
                            </a:rPr>
                            <m:t>−</m:t>
                          </m:r>
                          <m:sSub>
                            <m:sSubPr>
                              <m:ctrlPr>
                                <a:rPr lang="de-DE" sz="1800" i="1">
                                  <a:latin typeface="Cambria Math"/>
                                </a:rPr>
                              </m:ctrlPr>
                            </m:sSubPr>
                            <m:e>
                              <m:r>
                                <a:rPr lang="de-DE" sz="1800" i="1">
                                  <a:latin typeface="Cambria Math"/>
                                </a:rPr>
                                <m:t>𝑥</m:t>
                              </m:r>
                            </m:e>
                            <m:sub>
                              <m:r>
                                <a:rPr lang="de-DE" sz="1800" i="1">
                                  <a:latin typeface="Cambria Math"/>
                                </a:rPr>
                                <m:t>0</m:t>
                              </m:r>
                            </m:sub>
                          </m:sSub>
                        </m:e>
                      </m:d>
                      <m:r>
                        <a:rPr lang="de-DE" sz="1800" i="1">
                          <a:latin typeface="Cambria Math"/>
                        </a:rPr>
                        <m:t>&lt;</m:t>
                      </m:r>
                      <m:r>
                        <a:rPr lang="de-DE" sz="1800" i="1">
                          <a:latin typeface="Cambria Math"/>
                        </a:rPr>
                        <m:t>𝛿</m:t>
                      </m:r>
                      <m:r>
                        <a:rPr lang="de-DE" sz="1800" i="1">
                          <a:latin typeface="Cambria Math"/>
                        </a:rPr>
                        <m:t>⇒</m:t>
                      </m:r>
                      <m:d>
                        <m:dPr>
                          <m:begChr m:val="|"/>
                          <m:endChr m:val="|"/>
                          <m:ctrlPr>
                            <a:rPr lang="de-DE" sz="1800" i="1">
                              <a:latin typeface="Cambria Math"/>
                            </a:rPr>
                          </m:ctrlPr>
                        </m:dPr>
                        <m:e>
                          <m:sSup>
                            <m:sSupPr>
                              <m:ctrlPr>
                                <a:rPr lang="de-DE" sz="1800" b="0" i="1" smtClean="0">
                                  <a:latin typeface="Cambria Math"/>
                                </a:rPr>
                              </m:ctrlPr>
                            </m:sSupPr>
                            <m:e>
                              <m:r>
                                <a:rPr lang="de-DE" sz="1800" b="0" i="1" smtClean="0">
                                  <a:latin typeface="Cambria Math"/>
                                </a:rPr>
                                <m:t>𝑓</m:t>
                              </m:r>
                            </m:e>
                            <m:sup>
                              <m:r>
                                <a:rPr lang="de-DE" sz="1800" b="0" i="1" smtClean="0">
                                  <a:latin typeface="Cambria Math"/>
                                </a:rPr>
                                <m:t>′</m:t>
                              </m:r>
                            </m:sup>
                          </m:sSup>
                          <m:d>
                            <m:dPr>
                              <m:ctrlPr>
                                <a:rPr lang="de-DE" sz="1800" b="0" i="1" smtClean="0">
                                  <a:latin typeface="Cambria Math"/>
                                </a:rPr>
                              </m:ctrlPr>
                            </m:dPr>
                            <m:e>
                              <m:r>
                                <a:rPr lang="de-DE" sz="1800" b="0" i="1" smtClean="0">
                                  <a:latin typeface="Cambria Math"/>
                                </a:rPr>
                                <m:t>𝑥</m:t>
                              </m:r>
                            </m:e>
                          </m:d>
                          <m:r>
                            <a:rPr lang="de-DE" sz="1800" i="1">
                              <a:latin typeface="Cambria Math"/>
                            </a:rPr>
                            <m:t>−</m:t>
                          </m:r>
                          <m:sSup>
                            <m:sSupPr>
                              <m:ctrlPr>
                                <a:rPr lang="de-DE" sz="1800" i="1">
                                  <a:latin typeface="Cambria Math"/>
                                </a:rPr>
                              </m:ctrlPr>
                            </m:sSupPr>
                            <m:e>
                              <m:r>
                                <a:rPr lang="de-DE" sz="1800" i="1">
                                  <a:latin typeface="Cambria Math"/>
                                </a:rPr>
                                <m:t>𝑓</m:t>
                              </m:r>
                            </m:e>
                            <m:sup>
                              <m:r>
                                <a:rPr lang="de-DE" sz="1800" i="1">
                                  <a:latin typeface="Cambria Math"/>
                                </a:rPr>
                                <m:t>′</m:t>
                              </m:r>
                            </m:sup>
                          </m:sSup>
                          <m:d>
                            <m:dPr>
                              <m:ctrlPr>
                                <a:rPr lang="de-DE" sz="1800" i="1">
                                  <a:latin typeface="Cambria Math"/>
                                </a:rPr>
                              </m:ctrlPr>
                            </m:dPr>
                            <m:e>
                              <m:sSub>
                                <m:sSubPr>
                                  <m:ctrlPr>
                                    <a:rPr lang="de-DE" sz="1800" i="1">
                                      <a:latin typeface="Cambria Math"/>
                                    </a:rPr>
                                  </m:ctrlPr>
                                </m:sSubPr>
                                <m:e>
                                  <m:r>
                                    <a:rPr lang="de-DE" sz="1800" i="1">
                                      <a:latin typeface="Cambria Math"/>
                                    </a:rPr>
                                    <m:t>𝑥</m:t>
                                  </m:r>
                                </m:e>
                                <m:sub>
                                  <m:r>
                                    <a:rPr lang="de-DE" sz="1800" i="1">
                                      <a:latin typeface="Cambria Math"/>
                                    </a:rPr>
                                    <m:t>0</m:t>
                                  </m:r>
                                </m:sub>
                              </m:sSub>
                            </m:e>
                          </m:d>
                        </m:e>
                      </m:d>
                      <m:r>
                        <a:rPr lang="de-DE" sz="1800" i="1">
                          <a:latin typeface="Cambria Math"/>
                        </a:rPr>
                        <m:t>&lt;</m:t>
                      </m:r>
                      <m:r>
                        <a:rPr lang="de-DE" sz="1800" i="1">
                          <a:latin typeface="Cambria Math"/>
                        </a:rPr>
                        <m:t>𝜀</m:t>
                      </m:r>
                    </m:oMath>
                  </m:oMathPara>
                </a14:m>
                <a:endParaRPr lang="de-DE" sz="1800" dirty="0"/>
              </a:p>
              <a:p>
                <a:pPr marL="0" indent="0">
                  <a:buNone/>
                </a:pPr>
                <a:r>
                  <a:rPr lang="de-DE" sz="1800" dirty="0" smtClean="0">
                    <a:latin typeface="Arial"/>
                  </a:rPr>
                  <a:t>Wir wollen nun abschätzen</a:t>
                </a:r>
                <a:endParaRPr lang="de-DE" sz="1800" dirty="0"/>
              </a:p>
              <a:p>
                <a:pPr marL="0" indent="0">
                  <a:buNone/>
                </a:pPr>
                <a:endParaRPr lang="de-DE" sz="1800" dirty="0"/>
              </a:p>
            </p:txBody>
          </p:sp>
        </mc:Choice>
        <mc:Fallback>
          <p:sp>
            <p:nvSpPr>
              <p:cNvPr id="2" name="Inhaltsplatzhalter 2"/>
              <p:cNvSpPr txBox="1">
                <a:spLocks noRot="1" noChangeAspect="1" noMove="1" noResize="1" noEditPoints="1" noAdjustHandles="1" noChangeArrowheads="1" noChangeShapeType="1" noTextEdit="1"/>
              </p:cNvSpPr>
              <p:nvPr/>
            </p:nvSpPr>
            <p:spPr>
              <a:xfrm>
                <a:off x="3862253" y="818739"/>
                <a:ext cx="6091975" cy="1229980"/>
              </a:xfrm>
              <a:prstGeom prst="rect">
                <a:avLst/>
              </a:prstGeom>
              <a:blipFill rotWithShape="1">
                <a:blip r:embed="rId2"/>
                <a:stretch>
                  <a:fillRect l="-901"/>
                </a:stretch>
              </a:blipFill>
            </p:spPr>
            <p:txBody>
              <a:bodyPr/>
              <a:lstStyle/>
              <a:p>
                <a:r>
                  <a:rPr lang="de-DE">
                    <a:noFill/>
                  </a:rPr>
                  <a:t> </a:t>
                </a:r>
              </a:p>
            </p:txBody>
          </p:sp>
        </mc:Fallback>
      </mc:AlternateContent>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3884" y="1559287"/>
            <a:ext cx="6591757" cy="4071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59134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descr="Bildschirmausschnitt">
            <a:hlinkClick r:id="rId2"/>
          </p:cNvPr>
          <p:cNvPicPr>
            <a:picLocks noChangeAspect="1"/>
          </p:cNvPicPr>
          <p:nvPr/>
        </p:nvPicPr>
        <p:blipFill rotWithShape="1">
          <a:blip r:embed="rId3">
            <a:extLst>
              <a:ext uri="{28A0092B-C50C-407E-A947-70E740481C1C}">
                <a14:useLocalDpi xmlns:a14="http://schemas.microsoft.com/office/drawing/2010/main" val="0"/>
              </a:ext>
            </a:extLst>
          </a:blip>
          <a:srcRect t="26843"/>
          <a:stretch/>
        </p:blipFill>
        <p:spPr>
          <a:xfrm>
            <a:off x="4375876" y="3171462"/>
            <a:ext cx="6241321" cy="2715051"/>
          </a:xfrm>
          <a:prstGeom prst="rect">
            <a:avLst/>
          </a:prstGeom>
        </p:spPr>
      </p:pic>
      <mc:AlternateContent xmlns:mc="http://schemas.openxmlformats.org/markup-compatibility/2006">
        <mc:Choice xmlns:a14="http://schemas.microsoft.com/office/drawing/2010/main" Requires="a14">
          <p:sp>
            <p:nvSpPr>
              <p:cNvPr id="2" name="Inhaltsplatzhalter 2"/>
              <p:cNvSpPr txBox="1">
                <a:spLocks/>
              </p:cNvSpPr>
              <p:nvPr/>
            </p:nvSpPr>
            <p:spPr>
              <a:xfrm>
                <a:off x="3862253" y="818739"/>
                <a:ext cx="6091975" cy="2213828"/>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lumMod val="75000"/>
                        <a:lumOff val="25000"/>
                      </a:schemeClr>
                    </a:solidFill>
                    <a:latin typeface="Helvetica"/>
                    <a:ea typeface="+mn-ea"/>
                    <a:cs typeface="+mn-cs"/>
                  </a:defRPr>
                </a:lvl1pPr>
                <a:lvl2pPr marL="742950" indent="-285750" algn="l" defTabSz="457200" rtl="0" eaLnBrk="1" latinLnBrk="0" hangingPunct="1">
                  <a:spcBef>
                    <a:spcPct val="20000"/>
                  </a:spcBef>
                  <a:buFont typeface="Arial"/>
                  <a:buChar char="–"/>
                  <a:defRPr sz="2800" kern="1200">
                    <a:solidFill>
                      <a:schemeClr val="tx1">
                        <a:lumMod val="75000"/>
                        <a:lumOff val="25000"/>
                      </a:schemeClr>
                    </a:solidFill>
                    <a:latin typeface="Helvetica"/>
                    <a:ea typeface="+mn-ea"/>
                    <a:cs typeface="+mn-cs"/>
                  </a:defRPr>
                </a:lvl2pPr>
                <a:lvl3pPr marL="1143000" indent="-228600" algn="l" defTabSz="457200" rtl="0" eaLnBrk="1" latinLnBrk="0" hangingPunct="1">
                  <a:spcBef>
                    <a:spcPct val="20000"/>
                  </a:spcBef>
                  <a:buFont typeface="Arial"/>
                  <a:buChar char="•"/>
                  <a:defRPr sz="2400" kern="1200">
                    <a:solidFill>
                      <a:schemeClr val="tx1">
                        <a:lumMod val="75000"/>
                        <a:lumOff val="25000"/>
                      </a:schemeClr>
                    </a:solidFill>
                    <a:latin typeface="Helvetica"/>
                    <a:ea typeface="+mn-ea"/>
                    <a:cs typeface="+mn-cs"/>
                  </a:defRPr>
                </a:lvl3pPr>
                <a:lvl4pPr marL="1600200" indent="-228600" algn="l" defTabSz="457200" rtl="0" eaLnBrk="1" latinLnBrk="0" hangingPunct="1">
                  <a:spcBef>
                    <a:spcPct val="20000"/>
                  </a:spcBef>
                  <a:buFont typeface="Arial"/>
                  <a:buChar char="–"/>
                  <a:defRPr sz="2000" kern="1200">
                    <a:solidFill>
                      <a:schemeClr val="tx1">
                        <a:lumMod val="75000"/>
                        <a:lumOff val="25000"/>
                      </a:schemeClr>
                    </a:solidFill>
                    <a:latin typeface="Helvetica"/>
                    <a:ea typeface="+mn-ea"/>
                    <a:cs typeface="+mn-cs"/>
                  </a:defRPr>
                </a:lvl4pPr>
                <a:lvl5pPr marL="2057400" indent="-228600" algn="l" defTabSz="457200" rtl="0" eaLnBrk="1" latinLnBrk="0" hangingPunct="1">
                  <a:spcBef>
                    <a:spcPct val="20000"/>
                  </a:spcBef>
                  <a:buFont typeface="Arial"/>
                  <a:buChar char="»"/>
                  <a:defRPr sz="2000" kern="1200">
                    <a:solidFill>
                      <a:schemeClr val="tx1">
                        <a:lumMod val="75000"/>
                        <a:lumOff val="25000"/>
                      </a:schemeClr>
                    </a:solidFill>
                    <a:latin typeface="Helvetica"/>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de-DE" sz="1800" i="1" smtClean="0">
                          <a:latin typeface="Cambria Math"/>
                        </a:rPr>
                        <m:t>∀</m:t>
                      </m:r>
                      <m:r>
                        <a:rPr lang="de-DE" sz="1800" i="1" smtClean="0">
                          <a:latin typeface="Cambria Math"/>
                        </a:rPr>
                        <m:t>𝜀</m:t>
                      </m:r>
                      <m:r>
                        <a:rPr lang="de-DE" sz="1800" i="1" smtClean="0">
                          <a:latin typeface="Cambria Math"/>
                        </a:rPr>
                        <m:t>&gt;0:∃</m:t>
                      </m:r>
                      <m:r>
                        <a:rPr lang="de-DE" sz="1800" i="1" smtClean="0">
                          <a:latin typeface="Cambria Math"/>
                        </a:rPr>
                        <m:t>𝛿</m:t>
                      </m:r>
                      <m:r>
                        <a:rPr lang="de-DE" sz="1800" i="1" smtClean="0">
                          <a:latin typeface="Cambria Math"/>
                        </a:rPr>
                        <m:t>&gt;0:∀</m:t>
                      </m:r>
                      <m:r>
                        <a:rPr lang="de-DE" sz="1800" i="1" smtClean="0">
                          <a:latin typeface="Cambria Math"/>
                        </a:rPr>
                        <m:t>𝑥</m:t>
                      </m:r>
                      <m:r>
                        <a:rPr lang="de-DE" sz="1800" i="1" smtClean="0">
                          <a:latin typeface="Cambria Math"/>
                        </a:rPr>
                        <m:t>∈</m:t>
                      </m:r>
                      <m:r>
                        <a:rPr lang="de-DE" sz="1800" i="1" smtClean="0">
                          <a:latin typeface="Cambria Math"/>
                        </a:rPr>
                        <m:t>𝑋</m:t>
                      </m:r>
                      <m:r>
                        <a:rPr lang="de-DE" sz="1800" i="1" smtClean="0">
                          <a:latin typeface="Cambria Math"/>
                        </a:rPr>
                        <m:t>:</m:t>
                      </m:r>
                      <m:d>
                        <m:dPr>
                          <m:begChr m:val="|"/>
                          <m:endChr m:val="|"/>
                          <m:ctrlPr>
                            <a:rPr lang="de-DE" sz="1800" i="1">
                              <a:latin typeface="Cambria Math"/>
                            </a:rPr>
                          </m:ctrlPr>
                        </m:dPr>
                        <m:e>
                          <m:r>
                            <a:rPr lang="de-DE" sz="1800" i="1">
                              <a:latin typeface="Cambria Math"/>
                            </a:rPr>
                            <m:t>𝑥</m:t>
                          </m:r>
                          <m:r>
                            <a:rPr lang="de-DE" sz="1800" i="1">
                              <a:latin typeface="Cambria Math"/>
                            </a:rPr>
                            <m:t>−</m:t>
                          </m:r>
                          <m:sSub>
                            <m:sSubPr>
                              <m:ctrlPr>
                                <a:rPr lang="de-DE" sz="1800" i="1">
                                  <a:latin typeface="Cambria Math"/>
                                </a:rPr>
                              </m:ctrlPr>
                            </m:sSubPr>
                            <m:e>
                              <m:r>
                                <a:rPr lang="de-DE" sz="1800" i="1">
                                  <a:latin typeface="Cambria Math"/>
                                </a:rPr>
                                <m:t>𝑥</m:t>
                              </m:r>
                            </m:e>
                            <m:sub>
                              <m:r>
                                <a:rPr lang="de-DE" sz="1800" i="1">
                                  <a:latin typeface="Cambria Math"/>
                                </a:rPr>
                                <m:t>0</m:t>
                              </m:r>
                            </m:sub>
                          </m:sSub>
                        </m:e>
                      </m:d>
                      <m:r>
                        <a:rPr lang="de-DE" sz="1800" i="1">
                          <a:latin typeface="Cambria Math"/>
                        </a:rPr>
                        <m:t>&lt;</m:t>
                      </m:r>
                      <m:r>
                        <a:rPr lang="de-DE" sz="1800" i="1">
                          <a:latin typeface="Cambria Math"/>
                        </a:rPr>
                        <m:t>𝛿</m:t>
                      </m:r>
                      <m:r>
                        <a:rPr lang="de-DE" sz="1800" i="1">
                          <a:latin typeface="Cambria Math"/>
                        </a:rPr>
                        <m:t>⇒</m:t>
                      </m:r>
                      <m:d>
                        <m:dPr>
                          <m:begChr m:val="|"/>
                          <m:endChr m:val="|"/>
                          <m:ctrlPr>
                            <a:rPr lang="de-DE" sz="1800" i="1">
                              <a:latin typeface="Cambria Math"/>
                            </a:rPr>
                          </m:ctrlPr>
                        </m:dPr>
                        <m:e>
                          <m:sSup>
                            <m:sSupPr>
                              <m:ctrlPr>
                                <a:rPr lang="de-DE" sz="1800" b="0" i="1" smtClean="0">
                                  <a:latin typeface="Cambria Math"/>
                                </a:rPr>
                              </m:ctrlPr>
                            </m:sSupPr>
                            <m:e>
                              <m:r>
                                <a:rPr lang="de-DE" sz="1800" b="0" i="1" smtClean="0">
                                  <a:latin typeface="Cambria Math"/>
                                </a:rPr>
                                <m:t>𝑓</m:t>
                              </m:r>
                            </m:e>
                            <m:sup>
                              <m:r>
                                <a:rPr lang="de-DE" sz="1800" b="0" i="1" smtClean="0">
                                  <a:latin typeface="Cambria Math"/>
                                </a:rPr>
                                <m:t>′</m:t>
                              </m:r>
                            </m:sup>
                          </m:sSup>
                          <m:d>
                            <m:dPr>
                              <m:ctrlPr>
                                <a:rPr lang="de-DE" sz="1800" b="0" i="1" smtClean="0">
                                  <a:latin typeface="Cambria Math"/>
                                </a:rPr>
                              </m:ctrlPr>
                            </m:dPr>
                            <m:e>
                              <m:r>
                                <a:rPr lang="de-DE" sz="1800" b="0" i="1" smtClean="0">
                                  <a:latin typeface="Cambria Math"/>
                                </a:rPr>
                                <m:t>𝑥</m:t>
                              </m:r>
                            </m:e>
                          </m:d>
                          <m:r>
                            <a:rPr lang="de-DE" sz="1800" i="1">
                              <a:latin typeface="Cambria Math"/>
                            </a:rPr>
                            <m:t>−</m:t>
                          </m:r>
                          <m:sSup>
                            <m:sSupPr>
                              <m:ctrlPr>
                                <a:rPr lang="de-DE" sz="1800" i="1">
                                  <a:latin typeface="Cambria Math"/>
                                </a:rPr>
                              </m:ctrlPr>
                            </m:sSupPr>
                            <m:e>
                              <m:r>
                                <a:rPr lang="de-DE" sz="1800" i="1">
                                  <a:latin typeface="Cambria Math"/>
                                </a:rPr>
                                <m:t>𝑓</m:t>
                              </m:r>
                            </m:e>
                            <m:sup>
                              <m:r>
                                <a:rPr lang="de-DE" sz="1800" i="1">
                                  <a:latin typeface="Cambria Math"/>
                                </a:rPr>
                                <m:t>′</m:t>
                              </m:r>
                            </m:sup>
                          </m:sSup>
                          <m:d>
                            <m:dPr>
                              <m:ctrlPr>
                                <a:rPr lang="de-DE" sz="1800" i="1">
                                  <a:latin typeface="Cambria Math"/>
                                </a:rPr>
                              </m:ctrlPr>
                            </m:dPr>
                            <m:e>
                              <m:sSub>
                                <m:sSubPr>
                                  <m:ctrlPr>
                                    <a:rPr lang="de-DE" sz="1800" i="1">
                                      <a:latin typeface="Cambria Math"/>
                                    </a:rPr>
                                  </m:ctrlPr>
                                </m:sSubPr>
                                <m:e>
                                  <m:r>
                                    <a:rPr lang="de-DE" sz="1800" i="1">
                                      <a:latin typeface="Cambria Math"/>
                                    </a:rPr>
                                    <m:t>𝑥</m:t>
                                  </m:r>
                                </m:e>
                                <m:sub>
                                  <m:r>
                                    <a:rPr lang="de-DE" sz="1800" i="1">
                                      <a:latin typeface="Cambria Math"/>
                                    </a:rPr>
                                    <m:t>0</m:t>
                                  </m:r>
                                </m:sub>
                              </m:sSub>
                            </m:e>
                          </m:d>
                        </m:e>
                      </m:d>
                      <m:r>
                        <a:rPr lang="de-DE" sz="1800" i="1">
                          <a:latin typeface="Cambria Math"/>
                        </a:rPr>
                        <m:t>&lt;</m:t>
                      </m:r>
                      <m:r>
                        <a:rPr lang="de-DE" sz="1800" i="1">
                          <a:latin typeface="Cambria Math"/>
                        </a:rPr>
                        <m:t>𝜀</m:t>
                      </m:r>
                    </m:oMath>
                  </m:oMathPara>
                </a14:m>
                <a:endParaRPr lang="de-DE" sz="1800" dirty="0"/>
              </a:p>
              <a:p>
                <a:pPr marL="0" indent="0">
                  <a:buNone/>
                </a:pPr>
                <a:r>
                  <a:rPr lang="de-DE" sz="1800" dirty="0" smtClean="0">
                    <a:latin typeface="Arial"/>
                  </a:rPr>
                  <a:t>Wir setzen nun ein und überzeugen uns, dass</a:t>
                </a:r>
              </a:p>
              <a:p>
                <a:pPr marL="0" indent="0">
                  <a:buNone/>
                </a:pPr>
                <a14:m>
                  <m:oMathPara xmlns:m="http://schemas.openxmlformats.org/officeDocument/2006/math">
                    <m:oMathParaPr>
                      <m:jc m:val="centerGroup"/>
                    </m:oMathParaPr>
                    <m:oMath xmlns:m="http://schemas.openxmlformats.org/officeDocument/2006/math">
                      <m:r>
                        <a:rPr lang="de-DE" sz="1800" i="1">
                          <a:latin typeface="Cambria Math"/>
                        </a:rPr>
                        <m:t>∀</m:t>
                      </m:r>
                      <m:r>
                        <a:rPr lang="de-DE" sz="1800" i="1">
                          <a:latin typeface="Cambria Math"/>
                        </a:rPr>
                        <m:t>𝜀</m:t>
                      </m:r>
                      <m:r>
                        <a:rPr lang="de-DE" sz="1800" i="1">
                          <a:latin typeface="Cambria Math"/>
                        </a:rPr>
                        <m:t>&gt;0:∃</m:t>
                      </m:r>
                      <m:r>
                        <a:rPr lang="de-DE" sz="1800" i="1">
                          <a:latin typeface="Cambria Math"/>
                        </a:rPr>
                        <m:t>𝛿</m:t>
                      </m:r>
                      <m:r>
                        <a:rPr lang="de-DE" sz="1800" i="1">
                          <a:latin typeface="Cambria Math"/>
                        </a:rPr>
                        <m:t>&gt;0:∀</m:t>
                      </m:r>
                      <m:r>
                        <a:rPr lang="de-DE" sz="1800" i="1">
                          <a:latin typeface="Cambria Math"/>
                        </a:rPr>
                        <m:t>𝑥</m:t>
                      </m:r>
                      <m:r>
                        <a:rPr lang="de-DE" sz="1800" i="1">
                          <a:latin typeface="Cambria Math"/>
                        </a:rPr>
                        <m:t>∈</m:t>
                      </m:r>
                      <m:r>
                        <a:rPr lang="de-DE" sz="1800" i="1">
                          <a:latin typeface="Cambria Math"/>
                        </a:rPr>
                        <m:t>𝑋</m:t>
                      </m:r>
                      <m:r>
                        <a:rPr lang="de-DE" sz="1800" i="1">
                          <a:latin typeface="Cambria Math"/>
                        </a:rPr>
                        <m:t>:</m:t>
                      </m:r>
                      <m:d>
                        <m:dPr>
                          <m:begChr m:val="|"/>
                          <m:endChr m:val="|"/>
                          <m:ctrlPr>
                            <a:rPr lang="de-DE" sz="1800" i="1">
                              <a:latin typeface="Cambria Math"/>
                            </a:rPr>
                          </m:ctrlPr>
                        </m:dPr>
                        <m:e>
                          <m:r>
                            <a:rPr lang="de-DE" sz="1800" i="1">
                              <a:latin typeface="Cambria Math"/>
                            </a:rPr>
                            <m:t>𝑥</m:t>
                          </m:r>
                          <m:r>
                            <a:rPr lang="de-DE" sz="1800" i="1">
                              <a:latin typeface="Cambria Math"/>
                            </a:rPr>
                            <m:t>−1</m:t>
                          </m:r>
                        </m:e>
                      </m:d>
                      <m:r>
                        <a:rPr lang="de-DE" sz="1800" i="1">
                          <a:latin typeface="Cambria Math"/>
                        </a:rPr>
                        <m:t>&lt;</m:t>
                      </m:r>
                      <m:r>
                        <a:rPr lang="de-DE" sz="1800" i="1"/>
                        <m:t>−</m:t>
                      </m:r>
                      <m:f>
                        <m:fPr>
                          <m:ctrlPr>
                            <a:rPr lang="de-DE" sz="1800" i="1"/>
                          </m:ctrlPr>
                        </m:fPr>
                        <m:num>
                          <m:r>
                            <a:rPr lang="de-DE" sz="1800" i="1"/>
                            <m:t>3</m:t>
                          </m:r>
                        </m:num>
                        <m:den>
                          <m:r>
                            <a:rPr lang="de-DE" sz="1800" i="1"/>
                            <m:t>2</m:t>
                          </m:r>
                        </m:den>
                      </m:f>
                      <m:r>
                        <a:rPr lang="de-DE" sz="1800" i="1"/>
                        <m:t>+</m:t>
                      </m:r>
                      <m:rad>
                        <m:radPr>
                          <m:degHide m:val="on"/>
                          <m:ctrlPr>
                            <a:rPr lang="de-DE" sz="1800" i="1"/>
                          </m:ctrlPr>
                        </m:radPr>
                        <m:deg/>
                        <m:e>
                          <m:r>
                            <a:rPr lang="de-DE" sz="1800" i="1"/>
                            <m:t>𝜀</m:t>
                          </m:r>
                          <m:r>
                            <a:rPr lang="de-DE" sz="1800" i="1"/>
                            <m:t>+</m:t>
                          </m:r>
                          <m:f>
                            <m:fPr>
                              <m:ctrlPr>
                                <a:rPr lang="de-DE" sz="1800" i="1"/>
                              </m:ctrlPr>
                            </m:fPr>
                            <m:num>
                              <m:r>
                                <a:rPr lang="de-DE" sz="1800" i="1"/>
                                <m:t>9</m:t>
                              </m:r>
                            </m:num>
                            <m:den>
                              <m:r>
                                <a:rPr lang="de-DE" sz="1800" i="1"/>
                                <m:t>2</m:t>
                              </m:r>
                            </m:den>
                          </m:f>
                        </m:e>
                      </m:rad>
                      <m:r>
                        <a:rPr lang="de-DE" sz="1800" i="1">
                          <a:latin typeface="Cambria Math"/>
                        </a:rPr>
                        <m:t>⇒</m:t>
                      </m:r>
                      <m:d>
                        <m:dPr>
                          <m:begChr m:val="|"/>
                          <m:endChr m:val="|"/>
                          <m:ctrlPr>
                            <a:rPr lang="de-DE" sz="1800" i="1">
                              <a:latin typeface="Cambria Math"/>
                            </a:rPr>
                          </m:ctrlPr>
                        </m:dPr>
                        <m:e>
                          <m:f>
                            <m:fPr>
                              <m:ctrlPr>
                                <a:rPr lang="de-DE" sz="1800" i="1"/>
                              </m:ctrlPr>
                            </m:fPr>
                            <m:num>
                              <m:sSup>
                                <m:sSupPr>
                                  <m:ctrlPr>
                                    <a:rPr lang="de-DE" sz="1800" i="1"/>
                                  </m:ctrlPr>
                                </m:sSupPr>
                                <m:e>
                                  <m:r>
                                    <a:rPr lang="de-DE" sz="1800" i="1"/>
                                    <m:t>𝑥</m:t>
                                  </m:r>
                                </m:e>
                                <m:sup>
                                  <m:r>
                                    <a:rPr lang="de-DE" sz="1800" i="1"/>
                                    <m:t>3</m:t>
                                  </m:r>
                                </m:sup>
                              </m:sSup>
                              <m:r>
                                <a:rPr lang="de-DE" sz="1800" i="1"/>
                                <m:t>+2</m:t>
                              </m:r>
                              <m:r>
                                <a:rPr lang="de-DE" sz="1800" i="1"/>
                                <m:t>𝑥</m:t>
                              </m:r>
                              <m:r>
                                <a:rPr lang="de-DE" sz="1800" i="1"/>
                                <m:t>−3</m:t>
                              </m:r>
                            </m:num>
                            <m:den>
                              <m:r>
                                <a:rPr lang="de-DE" sz="1800" i="1"/>
                                <m:t>𝑥</m:t>
                              </m:r>
                              <m:r>
                                <a:rPr lang="de-DE" sz="1800" i="1"/>
                                <m:t>−1</m:t>
                              </m:r>
                            </m:den>
                          </m:f>
                          <m:r>
                            <a:rPr lang="de-DE" sz="1800" i="1"/>
                            <m:t>−5</m:t>
                          </m:r>
                        </m:e>
                      </m:d>
                      <m:r>
                        <a:rPr lang="de-DE" sz="1800" i="1">
                          <a:latin typeface="Cambria Math"/>
                        </a:rPr>
                        <m:t>&lt;</m:t>
                      </m:r>
                      <m:r>
                        <a:rPr lang="de-DE" sz="1800" i="1">
                          <a:latin typeface="Cambria Math"/>
                        </a:rPr>
                        <m:t>𝜀</m:t>
                      </m:r>
                    </m:oMath>
                  </m:oMathPara>
                </a14:m>
                <a:endParaRPr lang="de-DE" sz="1800" dirty="0"/>
              </a:p>
              <a:p>
                <a:pPr marL="0" indent="0">
                  <a:buNone/>
                </a:pPr>
                <a:endParaRPr lang="de-DE" sz="1800" dirty="0"/>
              </a:p>
            </p:txBody>
          </p:sp>
        </mc:Choice>
        <mc:Fallback>
          <p:sp>
            <p:nvSpPr>
              <p:cNvPr id="2" name="Inhaltsplatzhalter 2"/>
              <p:cNvSpPr txBox="1">
                <a:spLocks noRot="1" noChangeAspect="1" noMove="1" noResize="1" noEditPoints="1" noAdjustHandles="1" noChangeArrowheads="1" noChangeShapeType="1" noTextEdit="1"/>
              </p:cNvSpPr>
              <p:nvPr/>
            </p:nvSpPr>
            <p:spPr>
              <a:xfrm>
                <a:off x="3862253" y="818739"/>
                <a:ext cx="6091975" cy="2213828"/>
              </a:xfrm>
              <a:prstGeom prst="rect">
                <a:avLst/>
              </a:prstGeom>
              <a:blipFill rotWithShape="1">
                <a:blip r:embed="rId4"/>
                <a:stretch>
                  <a:fillRect l="-901"/>
                </a:stretch>
              </a:blipFill>
            </p:spPr>
            <p:txBody>
              <a:bodyPr/>
              <a:lstStyle/>
              <a:p>
                <a:r>
                  <a:rPr lang="de-DE">
                    <a:noFill/>
                  </a:rPr>
                  <a:t> </a:t>
                </a:r>
              </a:p>
            </p:txBody>
          </p:sp>
        </mc:Fallback>
      </mc:AlternateContent>
    </p:spTree>
    <p:extLst>
      <p:ext uri="{BB962C8B-B14F-4D97-AF65-F5344CB8AC3E}">
        <p14:creationId xmlns:p14="http://schemas.microsoft.com/office/powerpoint/2010/main" val="695871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hteck 1"/>
          <p:cNvSpPr/>
          <p:nvPr/>
        </p:nvSpPr>
        <p:spPr>
          <a:xfrm>
            <a:off x="4355780" y="768386"/>
            <a:ext cx="3618298" cy="523220"/>
          </a:xfrm>
          <a:prstGeom prst="rect">
            <a:avLst/>
          </a:prstGeom>
        </p:spPr>
        <p:txBody>
          <a:bodyPr wrap="none">
            <a:spAutoFit/>
          </a:bodyPr>
          <a:lstStyle/>
          <a:p>
            <a:r>
              <a:rPr lang="de-DE" sz="2800" b="1" dirty="0" smtClean="0">
                <a:solidFill>
                  <a:srgbClr val="1B2D6F"/>
                </a:solidFill>
                <a:latin typeface="Arial"/>
              </a:rPr>
              <a:t>Umsetzung in LEAN</a:t>
            </a:r>
            <a:endParaRPr lang="de-DE" sz="2800" b="1" dirty="0">
              <a:solidFill>
                <a:srgbClr val="1B2D6F"/>
              </a:solidFill>
            </a:endParaRPr>
          </a:p>
        </p:txBody>
      </p:sp>
      <p:pic>
        <p:nvPicPr>
          <p:cNvPr id="4" name="Grafik 3" descr="Bildschirmausschnit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4444" y="2765776"/>
            <a:ext cx="6340389" cy="906859"/>
          </a:xfrm>
          <a:prstGeom prst="rect">
            <a:avLst/>
          </a:prstGeom>
        </p:spPr>
      </p:pic>
      <p:pic>
        <p:nvPicPr>
          <p:cNvPr id="5" name="Grafik 4" descr="Bildschirmausschnitt"/>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94444" y="1420753"/>
            <a:ext cx="5654530" cy="914479"/>
          </a:xfrm>
          <a:prstGeom prst="rect">
            <a:avLst/>
          </a:prstGeom>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98028" y="3940708"/>
            <a:ext cx="6952099" cy="1997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hteck 6"/>
          <p:cNvSpPr/>
          <p:nvPr/>
        </p:nvSpPr>
        <p:spPr>
          <a:xfrm>
            <a:off x="4838217" y="1539432"/>
            <a:ext cx="254643" cy="2523282"/>
          </a:xfrm>
          <a:custGeom>
            <a:avLst/>
            <a:gdLst>
              <a:gd name="connsiteX0" fmla="*/ 0 w 1736202"/>
              <a:gd name="connsiteY0" fmla="*/ 0 h 1840375"/>
              <a:gd name="connsiteX1" fmla="*/ 1736202 w 1736202"/>
              <a:gd name="connsiteY1" fmla="*/ 0 h 1840375"/>
              <a:gd name="connsiteX2" fmla="*/ 1736202 w 1736202"/>
              <a:gd name="connsiteY2" fmla="*/ 1840375 h 1840375"/>
              <a:gd name="connsiteX3" fmla="*/ 0 w 1736202"/>
              <a:gd name="connsiteY3" fmla="*/ 1840375 h 1840375"/>
              <a:gd name="connsiteX4" fmla="*/ 0 w 1736202"/>
              <a:gd name="connsiteY4" fmla="*/ 0 h 1840375"/>
              <a:gd name="connsiteX0" fmla="*/ 0 w 1886673"/>
              <a:gd name="connsiteY0" fmla="*/ 0 h 1840375"/>
              <a:gd name="connsiteX1" fmla="*/ 1736202 w 1886673"/>
              <a:gd name="connsiteY1" fmla="*/ 0 h 1840375"/>
              <a:gd name="connsiteX2" fmla="*/ 1886673 w 1886673"/>
              <a:gd name="connsiteY2" fmla="*/ 925975 h 1840375"/>
              <a:gd name="connsiteX3" fmla="*/ 1736202 w 1886673"/>
              <a:gd name="connsiteY3" fmla="*/ 1840375 h 1840375"/>
              <a:gd name="connsiteX4" fmla="*/ 0 w 1886673"/>
              <a:gd name="connsiteY4" fmla="*/ 1840375 h 1840375"/>
              <a:gd name="connsiteX5" fmla="*/ 0 w 1886673"/>
              <a:gd name="connsiteY5" fmla="*/ 0 h 1840375"/>
              <a:gd name="connsiteX0" fmla="*/ 1886673 w 1978113"/>
              <a:gd name="connsiteY0" fmla="*/ 925975 h 1840375"/>
              <a:gd name="connsiteX1" fmla="*/ 1736202 w 1978113"/>
              <a:gd name="connsiteY1" fmla="*/ 1840375 h 1840375"/>
              <a:gd name="connsiteX2" fmla="*/ 0 w 1978113"/>
              <a:gd name="connsiteY2" fmla="*/ 1840375 h 1840375"/>
              <a:gd name="connsiteX3" fmla="*/ 0 w 1978113"/>
              <a:gd name="connsiteY3" fmla="*/ 0 h 1840375"/>
              <a:gd name="connsiteX4" fmla="*/ 1736202 w 1978113"/>
              <a:gd name="connsiteY4" fmla="*/ 0 h 1840375"/>
              <a:gd name="connsiteX5" fmla="*/ 1978113 w 1978113"/>
              <a:gd name="connsiteY5" fmla="*/ 1017415 h 1840375"/>
              <a:gd name="connsiteX0" fmla="*/ 1886673 w 1886673"/>
              <a:gd name="connsiteY0" fmla="*/ 925975 h 1840375"/>
              <a:gd name="connsiteX1" fmla="*/ 1736202 w 1886673"/>
              <a:gd name="connsiteY1" fmla="*/ 1840375 h 1840375"/>
              <a:gd name="connsiteX2" fmla="*/ 0 w 1886673"/>
              <a:gd name="connsiteY2" fmla="*/ 1840375 h 1840375"/>
              <a:gd name="connsiteX3" fmla="*/ 0 w 1886673"/>
              <a:gd name="connsiteY3" fmla="*/ 0 h 1840375"/>
              <a:gd name="connsiteX4" fmla="*/ 1736202 w 1886673"/>
              <a:gd name="connsiteY4" fmla="*/ 0 h 1840375"/>
              <a:gd name="connsiteX0" fmla="*/ 1898248 w 1898248"/>
              <a:gd name="connsiteY0" fmla="*/ 1122744 h 1840375"/>
              <a:gd name="connsiteX1" fmla="*/ 1736202 w 1898248"/>
              <a:gd name="connsiteY1" fmla="*/ 1840375 h 1840375"/>
              <a:gd name="connsiteX2" fmla="*/ 0 w 1898248"/>
              <a:gd name="connsiteY2" fmla="*/ 1840375 h 1840375"/>
              <a:gd name="connsiteX3" fmla="*/ 0 w 1898248"/>
              <a:gd name="connsiteY3" fmla="*/ 0 h 1840375"/>
              <a:gd name="connsiteX4" fmla="*/ 1736202 w 1898248"/>
              <a:gd name="connsiteY4" fmla="*/ 0 h 1840375"/>
              <a:gd name="connsiteX0" fmla="*/ 1736202 w 1736202"/>
              <a:gd name="connsiteY0" fmla="*/ 1840375 h 1840375"/>
              <a:gd name="connsiteX1" fmla="*/ 0 w 1736202"/>
              <a:gd name="connsiteY1" fmla="*/ 1840375 h 1840375"/>
              <a:gd name="connsiteX2" fmla="*/ 0 w 1736202"/>
              <a:gd name="connsiteY2" fmla="*/ 0 h 1840375"/>
              <a:gd name="connsiteX3" fmla="*/ 1736202 w 1736202"/>
              <a:gd name="connsiteY3" fmla="*/ 0 h 1840375"/>
            </a:gdLst>
            <a:ahLst/>
            <a:cxnLst>
              <a:cxn ang="0">
                <a:pos x="connsiteX0" y="connsiteY0"/>
              </a:cxn>
              <a:cxn ang="0">
                <a:pos x="connsiteX1" y="connsiteY1"/>
              </a:cxn>
              <a:cxn ang="0">
                <a:pos x="connsiteX2" y="connsiteY2"/>
              </a:cxn>
              <a:cxn ang="0">
                <a:pos x="connsiteX3" y="connsiteY3"/>
              </a:cxn>
            </a:cxnLst>
            <a:rect l="l" t="t" r="r" b="b"/>
            <a:pathLst>
              <a:path w="1736202" h="1840375">
                <a:moveTo>
                  <a:pt x="1736202" y="1840375"/>
                </a:moveTo>
                <a:lnTo>
                  <a:pt x="0" y="1840375"/>
                </a:lnTo>
                <a:lnTo>
                  <a:pt x="0" y="0"/>
                </a:lnTo>
                <a:lnTo>
                  <a:pt x="1736202" y="0"/>
                </a:lnTo>
              </a:path>
            </a:pathLst>
          </a:cu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9" name="Rechteck 6"/>
          <p:cNvSpPr/>
          <p:nvPr/>
        </p:nvSpPr>
        <p:spPr>
          <a:xfrm>
            <a:off x="4498029" y="1957564"/>
            <a:ext cx="594832" cy="2523282"/>
          </a:xfrm>
          <a:custGeom>
            <a:avLst/>
            <a:gdLst>
              <a:gd name="connsiteX0" fmla="*/ 0 w 1736202"/>
              <a:gd name="connsiteY0" fmla="*/ 0 h 1840375"/>
              <a:gd name="connsiteX1" fmla="*/ 1736202 w 1736202"/>
              <a:gd name="connsiteY1" fmla="*/ 0 h 1840375"/>
              <a:gd name="connsiteX2" fmla="*/ 1736202 w 1736202"/>
              <a:gd name="connsiteY2" fmla="*/ 1840375 h 1840375"/>
              <a:gd name="connsiteX3" fmla="*/ 0 w 1736202"/>
              <a:gd name="connsiteY3" fmla="*/ 1840375 h 1840375"/>
              <a:gd name="connsiteX4" fmla="*/ 0 w 1736202"/>
              <a:gd name="connsiteY4" fmla="*/ 0 h 1840375"/>
              <a:gd name="connsiteX0" fmla="*/ 0 w 1886673"/>
              <a:gd name="connsiteY0" fmla="*/ 0 h 1840375"/>
              <a:gd name="connsiteX1" fmla="*/ 1736202 w 1886673"/>
              <a:gd name="connsiteY1" fmla="*/ 0 h 1840375"/>
              <a:gd name="connsiteX2" fmla="*/ 1886673 w 1886673"/>
              <a:gd name="connsiteY2" fmla="*/ 925975 h 1840375"/>
              <a:gd name="connsiteX3" fmla="*/ 1736202 w 1886673"/>
              <a:gd name="connsiteY3" fmla="*/ 1840375 h 1840375"/>
              <a:gd name="connsiteX4" fmla="*/ 0 w 1886673"/>
              <a:gd name="connsiteY4" fmla="*/ 1840375 h 1840375"/>
              <a:gd name="connsiteX5" fmla="*/ 0 w 1886673"/>
              <a:gd name="connsiteY5" fmla="*/ 0 h 1840375"/>
              <a:gd name="connsiteX0" fmla="*/ 1886673 w 1978113"/>
              <a:gd name="connsiteY0" fmla="*/ 925975 h 1840375"/>
              <a:gd name="connsiteX1" fmla="*/ 1736202 w 1978113"/>
              <a:gd name="connsiteY1" fmla="*/ 1840375 h 1840375"/>
              <a:gd name="connsiteX2" fmla="*/ 0 w 1978113"/>
              <a:gd name="connsiteY2" fmla="*/ 1840375 h 1840375"/>
              <a:gd name="connsiteX3" fmla="*/ 0 w 1978113"/>
              <a:gd name="connsiteY3" fmla="*/ 0 h 1840375"/>
              <a:gd name="connsiteX4" fmla="*/ 1736202 w 1978113"/>
              <a:gd name="connsiteY4" fmla="*/ 0 h 1840375"/>
              <a:gd name="connsiteX5" fmla="*/ 1978113 w 1978113"/>
              <a:gd name="connsiteY5" fmla="*/ 1017415 h 1840375"/>
              <a:gd name="connsiteX0" fmla="*/ 1886673 w 1886673"/>
              <a:gd name="connsiteY0" fmla="*/ 925975 h 1840375"/>
              <a:gd name="connsiteX1" fmla="*/ 1736202 w 1886673"/>
              <a:gd name="connsiteY1" fmla="*/ 1840375 h 1840375"/>
              <a:gd name="connsiteX2" fmla="*/ 0 w 1886673"/>
              <a:gd name="connsiteY2" fmla="*/ 1840375 h 1840375"/>
              <a:gd name="connsiteX3" fmla="*/ 0 w 1886673"/>
              <a:gd name="connsiteY3" fmla="*/ 0 h 1840375"/>
              <a:gd name="connsiteX4" fmla="*/ 1736202 w 1886673"/>
              <a:gd name="connsiteY4" fmla="*/ 0 h 1840375"/>
              <a:gd name="connsiteX0" fmla="*/ 1898248 w 1898248"/>
              <a:gd name="connsiteY0" fmla="*/ 1122744 h 1840375"/>
              <a:gd name="connsiteX1" fmla="*/ 1736202 w 1898248"/>
              <a:gd name="connsiteY1" fmla="*/ 1840375 h 1840375"/>
              <a:gd name="connsiteX2" fmla="*/ 0 w 1898248"/>
              <a:gd name="connsiteY2" fmla="*/ 1840375 h 1840375"/>
              <a:gd name="connsiteX3" fmla="*/ 0 w 1898248"/>
              <a:gd name="connsiteY3" fmla="*/ 0 h 1840375"/>
              <a:gd name="connsiteX4" fmla="*/ 1736202 w 1898248"/>
              <a:gd name="connsiteY4" fmla="*/ 0 h 1840375"/>
              <a:gd name="connsiteX0" fmla="*/ 1736202 w 1736202"/>
              <a:gd name="connsiteY0" fmla="*/ 1840375 h 1840375"/>
              <a:gd name="connsiteX1" fmla="*/ 0 w 1736202"/>
              <a:gd name="connsiteY1" fmla="*/ 1840375 h 1840375"/>
              <a:gd name="connsiteX2" fmla="*/ 0 w 1736202"/>
              <a:gd name="connsiteY2" fmla="*/ 0 h 1840375"/>
              <a:gd name="connsiteX3" fmla="*/ 1736202 w 1736202"/>
              <a:gd name="connsiteY3" fmla="*/ 0 h 1840375"/>
            </a:gdLst>
            <a:ahLst/>
            <a:cxnLst>
              <a:cxn ang="0">
                <a:pos x="connsiteX0" y="connsiteY0"/>
              </a:cxn>
              <a:cxn ang="0">
                <a:pos x="connsiteX1" y="connsiteY1"/>
              </a:cxn>
              <a:cxn ang="0">
                <a:pos x="connsiteX2" y="connsiteY2"/>
              </a:cxn>
              <a:cxn ang="0">
                <a:pos x="connsiteX3" y="connsiteY3"/>
              </a:cxn>
            </a:cxnLst>
            <a:rect l="l" t="t" r="r" b="b"/>
            <a:pathLst>
              <a:path w="1736202" h="1840375">
                <a:moveTo>
                  <a:pt x="1736202" y="1840375"/>
                </a:moveTo>
                <a:lnTo>
                  <a:pt x="0" y="1840375"/>
                </a:lnTo>
                <a:lnTo>
                  <a:pt x="0" y="0"/>
                </a:lnTo>
                <a:lnTo>
                  <a:pt x="1736202" y="0"/>
                </a:lnTo>
              </a:path>
            </a:pathLst>
          </a:cu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10" name="Rechteck 6"/>
          <p:cNvSpPr/>
          <p:nvPr/>
        </p:nvSpPr>
        <p:spPr>
          <a:xfrm>
            <a:off x="4155312" y="2546795"/>
            <a:ext cx="4692270" cy="2835433"/>
          </a:xfrm>
          <a:custGeom>
            <a:avLst/>
            <a:gdLst>
              <a:gd name="connsiteX0" fmla="*/ 0 w 1736202"/>
              <a:gd name="connsiteY0" fmla="*/ 0 h 1840375"/>
              <a:gd name="connsiteX1" fmla="*/ 1736202 w 1736202"/>
              <a:gd name="connsiteY1" fmla="*/ 0 h 1840375"/>
              <a:gd name="connsiteX2" fmla="*/ 1736202 w 1736202"/>
              <a:gd name="connsiteY2" fmla="*/ 1840375 h 1840375"/>
              <a:gd name="connsiteX3" fmla="*/ 0 w 1736202"/>
              <a:gd name="connsiteY3" fmla="*/ 1840375 h 1840375"/>
              <a:gd name="connsiteX4" fmla="*/ 0 w 1736202"/>
              <a:gd name="connsiteY4" fmla="*/ 0 h 1840375"/>
              <a:gd name="connsiteX0" fmla="*/ 0 w 1886673"/>
              <a:gd name="connsiteY0" fmla="*/ 0 h 1840375"/>
              <a:gd name="connsiteX1" fmla="*/ 1736202 w 1886673"/>
              <a:gd name="connsiteY1" fmla="*/ 0 h 1840375"/>
              <a:gd name="connsiteX2" fmla="*/ 1886673 w 1886673"/>
              <a:gd name="connsiteY2" fmla="*/ 925975 h 1840375"/>
              <a:gd name="connsiteX3" fmla="*/ 1736202 w 1886673"/>
              <a:gd name="connsiteY3" fmla="*/ 1840375 h 1840375"/>
              <a:gd name="connsiteX4" fmla="*/ 0 w 1886673"/>
              <a:gd name="connsiteY4" fmla="*/ 1840375 h 1840375"/>
              <a:gd name="connsiteX5" fmla="*/ 0 w 1886673"/>
              <a:gd name="connsiteY5" fmla="*/ 0 h 1840375"/>
              <a:gd name="connsiteX0" fmla="*/ 1886673 w 1978113"/>
              <a:gd name="connsiteY0" fmla="*/ 925975 h 1840375"/>
              <a:gd name="connsiteX1" fmla="*/ 1736202 w 1978113"/>
              <a:gd name="connsiteY1" fmla="*/ 1840375 h 1840375"/>
              <a:gd name="connsiteX2" fmla="*/ 0 w 1978113"/>
              <a:gd name="connsiteY2" fmla="*/ 1840375 h 1840375"/>
              <a:gd name="connsiteX3" fmla="*/ 0 w 1978113"/>
              <a:gd name="connsiteY3" fmla="*/ 0 h 1840375"/>
              <a:gd name="connsiteX4" fmla="*/ 1736202 w 1978113"/>
              <a:gd name="connsiteY4" fmla="*/ 0 h 1840375"/>
              <a:gd name="connsiteX5" fmla="*/ 1978113 w 1978113"/>
              <a:gd name="connsiteY5" fmla="*/ 1017415 h 1840375"/>
              <a:gd name="connsiteX0" fmla="*/ 1886673 w 1886673"/>
              <a:gd name="connsiteY0" fmla="*/ 925975 h 1840375"/>
              <a:gd name="connsiteX1" fmla="*/ 1736202 w 1886673"/>
              <a:gd name="connsiteY1" fmla="*/ 1840375 h 1840375"/>
              <a:gd name="connsiteX2" fmla="*/ 0 w 1886673"/>
              <a:gd name="connsiteY2" fmla="*/ 1840375 h 1840375"/>
              <a:gd name="connsiteX3" fmla="*/ 0 w 1886673"/>
              <a:gd name="connsiteY3" fmla="*/ 0 h 1840375"/>
              <a:gd name="connsiteX4" fmla="*/ 1736202 w 1886673"/>
              <a:gd name="connsiteY4" fmla="*/ 0 h 1840375"/>
              <a:gd name="connsiteX0" fmla="*/ 1898248 w 1898248"/>
              <a:gd name="connsiteY0" fmla="*/ 1122744 h 1840375"/>
              <a:gd name="connsiteX1" fmla="*/ 1736202 w 1898248"/>
              <a:gd name="connsiteY1" fmla="*/ 1840375 h 1840375"/>
              <a:gd name="connsiteX2" fmla="*/ 0 w 1898248"/>
              <a:gd name="connsiteY2" fmla="*/ 1840375 h 1840375"/>
              <a:gd name="connsiteX3" fmla="*/ 0 w 1898248"/>
              <a:gd name="connsiteY3" fmla="*/ 0 h 1840375"/>
              <a:gd name="connsiteX4" fmla="*/ 1736202 w 1898248"/>
              <a:gd name="connsiteY4" fmla="*/ 0 h 1840375"/>
              <a:gd name="connsiteX0" fmla="*/ 1736202 w 1736202"/>
              <a:gd name="connsiteY0" fmla="*/ 1840375 h 1840375"/>
              <a:gd name="connsiteX1" fmla="*/ 0 w 1736202"/>
              <a:gd name="connsiteY1" fmla="*/ 1840375 h 1840375"/>
              <a:gd name="connsiteX2" fmla="*/ 0 w 1736202"/>
              <a:gd name="connsiteY2" fmla="*/ 0 h 1840375"/>
              <a:gd name="connsiteX3" fmla="*/ 1736202 w 1736202"/>
              <a:gd name="connsiteY3" fmla="*/ 0 h 1840375"/>
              <a:gd name="connsiteX0" fmla="*/ 1736202 w 5798140"/>
              <a:gd name="connsiteY0" fmla="*/ 1847792 h 1847792"/>
              <a:gd name="connsiteX1" fmla="*/ 0 w 5798140"/>
              <a:gd name="connsiteY1" fmla="*/ 1847792 h 1847792"/>
              <a:gd name="connsiteX2" fmla="*/ 0 w 5798140"/>
              <a:gd name="connsiteY2" fmla="*/ 7417 h 1847792"/>
              <a:gd name="connsiteX3" fmla="*/ 5798140 w 5798140"/>
              <a:gd name="connsiteY3" fmla="*/ 0 h 1847792"/>
              <a:gd name="connsiteX0" fmla="*/ 1736202 w 5798140"/>
              <a:gd name="connsiteY0" fmla="*/ 1840375 h 1840375"/>
              <a:gd name="connsiteX1" fmla="*/ 0 w 5798140"/>
              <a:gd name="connsiteY1" fmla="*/ 1840375 h 1840375"/>
              <a:gd name="connsiteX2" fmla="*/ 0 w 5798140"/>
              <a:gd name="connsiteY2" fmla="*/ 0 h 1840375"/>
              <a:gd name="connsiteX3" fmla="*/ 5798140 w 5798140"/>
              <a:gd name="connsiteY3" fmla="*/ 66754 h 1840375"/>
              <a:gd name="connsiteX0" fmla="*/ 1736202 w 5798140"/>
              <a:gd name="connsiteY0" fmla="*/ 1877227 h 1877227"/>
              <a:gd name="connsiteX1" fmla="*/ 0 w 5798140"/>
              <a:gd name="connsiteY1" fmla="*/ 1877227 h 1877227"/>
              <a:gd name="connsiteX2" fmla="*/ 0 w 5798140"/>
              <a:gd name="connsiteY2" fmla="*/ 36852 h 1877227"/>
              <a:gd name="connsiteX3" fmla="*/ 5798140 w 5798140"/>
              <a:gd name="connsiteY3" fmla="*/ 103606 h 1877227"/>
            </a:gdLst>
            <a:ahLst/>
            <a:cxnLst>
              <a:cxn ang="0">
                <a:pos x="connsiteX0" y="connsiteY0"/>
              </a:cxn>
              <a:cxn ang="0">
                <a:pos x="connsiteX1" y="connsiteY1"/>
              </a:cxn>
              <a:cxn ang="0">
                <a:pos x="connsiteX2" y="connsiteY2"/>
              </a:cxn>
              <a:cxn ang="0">
                <a:pos x="connsiteX3" y="connsiteY3"/>
              </a:cxn>
            </a:cxnLst>
            <a:rect l="l" t="t" r="r" b="b"/>
            <a:pathLst>
              <a:path w="5798140" h="1877227">
                <a:moveTo>
                  <a:pt x="1736202" y="1877227"/>
                </a:moveTo>
                <a:lnTo>
                  <a:pt x="0" y="1877227"/>
                </a:lnTo>
                <a:lnTo>
                  <a:pt x="0" y="36852"/>
                </a:lnTo>
                <a:cubicBezTo>
                  <a:pt x="1932713" y="59103"/>
                  <a:pt x="5796278" y="-96657"/>
                  <a:pt x="5798140" y="103606"/>
                </a:cubicBezTo>
              </a:path>
            </a:pathLst>
          </a:cu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8" name="Freihandform 7"/>
          <p:cNvSpPr/>
          <p:nvPr/>
        </p:nvSpPr>
        <p:spPr>
          <a:xfrm>
            <a:off x="7164730" y="3148314"/>
            <a:ext cx="4112935" cy="2523280"/>
          </a:xfrm>
          <a:custGeom>
            <a:avLst/>
            <a:gdLst>
              <a:gd name="connsiteX0" fmla="*/ 0 w 3912243"/>
              <a:gd name="connsiteY0" fmla="*/ 2685326 h 2685326"/>
              <a:gd name="connsiteX1" fmla="*/ 3912243 w 3912243"/>
              <a:gd name="connsiteY1" fmla="*/ 972273 h 2685326"/>
              <a:gd name="connsiteX2" fmla="*/ 127322 w 3912243"/>
              <a:gd name="connsiteY2" fmla="*/ 0 h 2685326"/>
              <a:gd name="connsiteX0" fmla="*/ 0 w 3912374"/>
              <a:gd name="connsiteY0" fmla="*/ 2685326 h 2685326"/>
              <a:gd name="connsiteX1" fmla="*/ 3912243 w 3912374"/>
              <a:gd name="connsiteY1" fmla="*/ 972273 h 2685326"/>
              <a:gd name="connsiteX2" fmla="*/ 127322 w 3912374"/>
              <a:gd name="connsiteY2" fmla="*/ 0 h 2685326"/>
              <a:gd name="connsiteX0" fmla="*/ 57873 w 3970142"/>
              <a:gd name="connsiteY0" fmla="*/ 2650602 h 2650602"/>
              <a:gd name="connsiteX1" fmla="*/ 3970116 w 3970142"/>
              <a:gd name="connsiteY1" fmla="*/ 937549 h 2650602"/>
              <a:gd name="connsiteX2" fmla="*/ 0 w 3970142"/>
              <a:gd name="connsiteY2" fmla="*/ 0 h 2650602"/>
              <a:gd name="connsiteX0" fmla="*/ 57873 w 3970142"/>
              <a:gd name="connsiteY0" fmla="*/ 2650602 h 2650602"/>
              <a:gd name="connsiteX1" fmla="*/ 3970116 w 3970142"/>
              <a:gd name="connsiteY1" fmla="*/ 937549 h 2650602"/>
              <a:gd name="connsiteX2" fmla="*/ 0 w 3970142"/>
              <a:gd name="connsiteY2" fmla="*/ 0 h 2650602"/>
              <a:gd name="connsiteX0" fmla="*/ 162045 w 3970330"/>
              <a:gd name="connsiteY0" fmla="*/ 2592728 h 2592728"/>
              <a:gd name="connsiteX1" fmla="*/ 3970116 w 3970330"/>
              <a:gd name="connsiteY1" fmla="*/ 937549 h 2592728"/>
              <a:gd name="connsiteX2" fmla="*/ 0 w 3970330"/>
              <a:gd name="connsiteY2" fmla="*/ 0 h 2592728"/>
              <a:gd name="connsiteX0" fmla="*/ 162045 w 3970270"/>
              <a:gd name="connsiteY0" fmla="*/ 2592728 h 2592728"/>
              <a:gd name="connsiteX1" fmla="*/ 3970116 w 3970270"/>
              <a:gd name="connsiteY1" fmla="*/ 937549 h 2592728"/>
              <a:gd name="connsiteX2" fmla="*/ 0 w 3970270"/>
              <a:gd name="connsiteY2" fmla="*/ 0 h 2592728"/>
              <a:gd name="connsiteX0" fmla="*/ 162045 w 3971232"/>
              <a:gd name="connsiteY0" fmla="*/ 2592728 h 2592728"/>
              <a:gd name="connsiteX1" fmla="*/ 3970116 w 3971232"/>
              <a:gd name="connsiteY1" fmla="*/ 937549 h 2592728"/>
              <a:gd name="connsiteX2" fmla="*/ 0 w 3971232"/>
              <a:gd name="connsiteY2" fmla="*/ 0 h 2592728"/>
              <a:gd name="connsiteX0" fmla="*/ 162045 w 3971232"/>
              <a:gd name="connsiteY0" fmla="*/ 2592728 h 2592728"/>
              <a:gd name="connsiteX1" fmla="*/ 3970116 w 3971232"/>
              <a:gd name="connsiteY1" fmla="*/ 937549 h 2592728"/>
              <a:gd name="connsiteX2" fmla="*/ 0 w 3971232"/>
              <a:gd name="connsiteY2" fmla="*/ 0 h 2592728"/>
              <a:gd name="connsiteX0" fmla="*/ 162045 w 3990083"/>
              <a:gd name="connsiteY0" fmla="*/ 2592728 h 2592728"/>
              <a:gd name="connsiteX1" fmla="*/ 3970116 w 3990083"/>
              <a:gd name="connsiteY1" fmla="*/ 937549 h 2592728"/>
              <a:gd name="connsiteX2" fmla="*/ 0 w 3990083"/>
              <a:gd name="connsiteY2" fmla="*/ 0 h 2592728"/>
              <a:gd name="connsiteX0" fmla="*/ 0 w 4097523"/>
              <a:gd name="connsiteY0" fmla="*/ 2523280 h 2523280"/>
              <a:gd name="connsiteX1" fmla="*/ 4097438 w 4097523"/>
              <a:gd name="connsiteY1" fmla="*/ 937549 h 2523280"/>
              <a:gd name="connsiteX2" fmla="*/ 127322 w 4097523"/>
              <a:gd name="connsiteY2" fmla="*/ 0 h 2523280"/>
              <a:gd name="connsiteX0" fmla="*/ 0 w 4108184"/>
              <a:gd name="connsiteY0" fmla="*/ 2523280 h 2523280"/>
              <a:gd name="connsiteX1" fmla="*/ 4097438 w 4108184"/>
              <a:gd name="connsiteY1" fmla="*/ 937549 h 2523280"/>
              <a:gd name="connsiteX2" fmla="*/ 127322 w 4108184"/>
              <a:gd name="connsiteY2" fmla="*/ 0 h 2523280"/>
              <a:gd name="connsiteX0" fmla="*/ 0 w 4112935"/>
              <a:gd name="connsiteY0" fmla="*/ 2523280 h 2523280"/>
              <a:gd name="connsiteX1" fmla="*/ 4097438 w 4112935"/>
              <a:gd name="connsiteY1" fmla="*/ 937549 h 2523280"/>
              <a:gd name="connsiteX2" fmla="*/ 127322 w 4112935"/>
              <a:gd name="connsiteY2" fmla="*/ 0 h 2523280"/>
            </a:gdLst>
            <a:ahLst/>
            <a:cxnLst>
              <a:cxn ang="0">
                <a:pos x="connsiteX0" y="connsiteY0"/>
              </a:cxn>
              <a:cxn ang="0">
                <a:pos x="connsiteX1" y="connsiteY1"/>
              </a:cxn>
              <a:cxn ang="0">
                <a:pos x="connsiteX2" y="connsiteY2"/>
              </a:cxn>
            </a:cxnLst>
            <a:rect l="l" t="t" r="r" b="b"/>
            <a:pathLst>
              <a:path w="4112935" h="2523280">
                <a:moveTo>
                  <a:pt x="0" y="2523280"/>
                </a:moveTo>
                <a:cubicBezTo>
                  <a:pt x="320233" y="1998561"/>
                  <a:pt x="4394721" y="3238617"/>
                  <a:pt x="4097438" y="937549"/>
                </a:cubicBezTo>
                <a:cubicBezTo>
                  <a:pt x="3983526" y="55834"/>
                  <a:pt x="185195" y="324091"/>
                  <a:pt x="127322" y="0"/>
                </a:cubicBezTo>
              </a:path>
            </a:pathLst>
          </a:cu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txBody>
          <a:bodyPr rtlCol="0" anchor="ctr"/>
          <a:lstStyle/>
          <a:p>
            <a:pPr algn="ctr"/>
            <a:endParaRPr lang="de-DE">
              <a:solidFill>
                <a:schemeClr val="tx1"/>
              </a:solidFill>
            </a:endParaRPr>
          </a:p>
        </p:txBody>
      </p:sp>
      <p:sp>
        <p:nvSpPr>
          <p:cNvPr id="12" name="Geschweifte Klammer rechts 11"/>
          <p:cNvSpPr/>
          <p:nvPr/>
        </p:nvSpPr>
        <p:spPr>
          <a:xfrm rot="5400000">
            <a:off x="10969491" y="2505430"/>
            <a:ext cx="77546" cy="1053136"/>
          </a:xfrm>
          <a:prstGeom prst="rightBrace">
            <a:avLst>
              <a:gd name="adj1" fmla="val 25000"/>
              <a:gd name="adj2" fmla="val 50000"/>
            </a:avLst>
          </a:prstGeom>
          <a:ln>
            <a:headEnd type="none" w="lg" len="sm"/>
            <a:tailEnd type="none" w="lg" len="sm"/>
          </a:ln>
          <a:effectLst>
            <a:glow rad="63500">
              <a:schemeClr val="bg1"/>
            </a:glow>
          </a:effectLst>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14" name="Geschweifte Klammer rechts 13"/>
          <p:cNvSpPr/>
          <p:nvPr/>
        </p:nvSpPr>
        <p:spPr>
          <a:xfrm rot="5400000">
            <a:off x="8855767" y="4920115"/>
            <a:ext cx="161786" cy="2197181"/>
          </a:xfrm>
          <a:prstGeom prst="rightBrace">
            <a:avLst>
              <a:gd name="adj1" fmla="val 25000"/>
              <a:gd name="adj2" fmla="val 50000"/>
            </a:avLst>
          </a:prstGeom>
          <a:ln>
            <a:headEnd type="none" w="lg" len="sm"/>
            <a:tailEnd type="none" w="lg" len="sm"/>
          </a:ln>
          <a:effectLst>
            <a:glow rad="63500">
              <a:schemeClr val="bg1"/>
            </a:glow>
          </a:effectLst>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sp>
        <p:nvSpPr>
          <p:cNvPr id="13" name="Freihandform 12"/>
          <p:cNvSpPr/>
          <p:nvPr/>
        </p:nvSpPr>
        <p:spPr>
          <a:xfrm>
            <a:off x="8935656" y="3206187"/>
            <a:ext cx="2395959" cy="3136740"/>
          </a:xfrm>
          <a:custGeom>
            <a:avLst/>
            <a:gdLst>
              <a:gd name="connsiteX0" fmla="*/ 0 w 2395959"/>
              <a:gd name="connsiteY0" fmla="*/ 2963119 h 3136740"/>
              <a:gd name="connsiteX1" fmla="*/ 0 w 2395959"/>
              <a:gd name="connsiteY1" fmla="*/ 3136740 h 3136740"/>
              <a:gd name="connsiteX2" fmla="*/ 2395959 w 2395959"/>
              <a:gd name="connsiteY2" fmla="*/ 3136740 h 3136740"/>
              <a:gd name="connsiteX3" fmla="*/ 2395959 w 2395959"/>
              <a:gd name="connsiteY3" fmla="*/ 335666 h 3136740"/>
              <a:gd name="connsiteX4" fmla="*/ 2083443 w 2395959"/>
              <a:gd name="connsiteY4" fmla="*/ 335666 h 3136740"/>
              <a:gd name="connsiteX5" fmla="*/ 2083443 w 2395959"/>
              <a:gd name="connsiteY5" fmla="*/ 0 h 313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95959" h="3136740">
                <a:moveTo>
                  <a:pt x="0" y="2963119"/>
                </a:moveTo>
                <a:lnTo>
                  <a:pt x="0" y="3136740"/>
                </a:lnTo>
                <a:lnTo>
                  <a:pt x="2395959" y="3136740"/>
                </a:lnTo>
                <a:lnTo>
                  <a:pt x="2395959" y="335666"/>
                </a:lnTo>
                <a:lnTo>
                  <a:pt x="2083443" y="335666"/>
                </a:lnTo>
                <a:lnTo>
                  <a:pt x="2083443" y="0"/>
                </a:lnTo>
              </a:path>
            </a:pathLst>
          </a:cu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txBody>
          <a:bodyPr rtlCol="0" anchor="ctr"/>
          <a:lstStyle/>
          <a:p>
            <a:pPr algn="ctr"/>
            <a:endParaRPr lang="de-DE">
              <a:solidFill>
                <a:schemeClr val="tx1"/>
              </a:solidFill>
            </a:endParaRPr>
          </a:p>
        </p:txBody>
      </p:sp>
      <p:sp>
        <p:nvSpPr>
          <p:cNvPr id="16" name="Geschweifte Klammer rechts 15"/>
          <p:cNvSpPr/>
          <p:nvPr/>
        </p:nvSpPr>
        <p:spPr>
          <a:xfrm rot="5400000" flipH="1">
            <a:off x="5632251" y="3629829"/>
            <a:ext cx="134036" cy="592831"/>
          </a:xfrm>
          <a:prstGeom prst="rightBrace">
            <a:avLst>
              <a:gd name="adj1" fmla="val 25000"/>
              <a:gd name="adj2" fmla="val 50000"/>
            </a:avLst>
          </a:prstGeom>
          <a:ln>
            <a:headEnd type="none" w="lg" len="sm"/>
            <a:tailEnd type="none" w="lg" len="sm"/>
          </a:ln>
          <a:effectLst>
            <a:glow rad="63500">
              <a:schemeClr val="bg1"/>
            </a:glow>
          </a:effectLst>
        </p:spPr>
        <p:style>
          <a:lnRef idx="1">
            <a:schemeClr val="dk1"/>
          </a:lnRef>
          <a:fillRef idx="0">
            <a:schemeClr val="dk1"/>
          </a:fillRef>
          <a:effectRef idx="0">
            <a:schemeClr val="dk1"/>
          </a:effectRef>
          <a:fontRef idx="minor">
            <a:schemeClr val="tx1"/>
          </a:fontRef>
        </p:style>
        <p:txBody>
          <a:bodyPr rtlCol="0" anchor="ctr"/>
          <a:lstStyle/>
          <a:p>
            <a:pPr algn="ctr"/>
            <a:endParaRPr lang="de-DE"/>
          </a:p>
        </p:txBody>
      </p:sp>
      <p:cxnSp>
        <p:nvCxnSpPr>
          <p:cNvPr id="17" name="Gerade Verbindung 16"/>
          <p:cNvCxnSpPr/>
          <p:nvPr/>
        </p:nvCxnSpPr>
        <p:spPr>
          <a:xfrm flipV="1">
            <a:off x="5699269" y="3672635"/>
            <a:ext cx="802178" cy="128718"/>
          </a:xfrm>
          <a:prstGeom prst="line">
            <a:avLst/>
          </a:prstGeom>
          <a:ln>
            <a:headEnd type="stealth" w="lg" len="sm"/>
            <a:tailEnd type="stealth" w="lg" len="sm"/>
          </a:ln>
          <a:effectLst>
            <a:glow rad="63500">
              <a:schemeClr val="bg1"/>
            </a:glo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446694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par>
    </p:tnLst>
  </p:timing>
</p:sld>
</file>

<file path=ppt/theme/theme1.xml><?xml version="1.0" encoding="utf-8"?>
<a:theme xmlns:a="http://schemas.openxmlformats.org/drawingml/2006/main" name="Masterfolie Sta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solidFill>
              <a:schemeClr val="tx1">
                <a:lumMod val="85000"/>
                <a:lumOff val="15000"/>
              </a:schemeClr>
            </a:solidFill>
            <a:latin typeface="Helvetica"/>
            <a:cs typeface="Helvetica"/>
          </a:defRPr>
        </a:defPPr>
      </a:lstStyle>
    </a:txDef>
  </a:objectDefaults>
  <a:extraClrSchemeLst/>
</a:theme>
</file>

<file path=ppt/theme/theme2.xml><?xml version="1.0" encoding="utf-8"?>
<a:theme xmlns:a="http://schemas.openxmlformats.org/drawingml/2006/main" name="Masterfolie 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dirty="0">
            <a:solidFill>
              <a:schemeClr val="tx1">
                <a:lumMod val="85000"/>
                <a:lumOff val="15000"/>
              </a:schemeClr>
            </a:solidFill>
            <a:latin typeface="Helvetica"/>
            <a:cs typeface="Helvetica"/>
          </a:defRPr>
        </a:defPPr>
      </a:lstStyle>
    </a:txDef>
  </a:objectDefaults>
  <a:extraClrScheme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878</Words>
  <Application>Microsoft Office PowerPoint</Application>
  <PresentationFormat>Benutzerdefiniert</PresentationFormat>
  <Paragraphs>45</Paragraphs>
  <Slides>21</Slides>
  <Notes>3</Notes>
  <HiddenSlides>0</HiddenSlides>
  <MMClips>0</MMClips>
  <ScaleCrop>false</ScaleCrop>
  <HeadingPairs>
    <vt:vector size="4" baseType="variant">
      <vt:variant>
        <vt:lpstr>Design</vt:lpstr>
      </vt:variant>
      <vt:variant>
        <vt:i4>2</vt:i4>
      </vt:variant>
      <vt:variant>
        <vt:lpstr>Folientitel</vt:lpstr>
      </vt:variant>
      <vt:variant>
        <vt:i4>21</vt:i4>
      </vt:variant>
    </vt:vector>
  </HeadingPairs>
  <TitlesOfParts>
    <vt:vector size="23" baseType="lpstr">
      <vt:lpstr>Masterfolie Start</vt:lpstr>
      <vt:lpstr>Masterfolie blank</vt:lpstr>
      <vt:lpstr>Projekt 7: ε-δ Definition für Ableitungen von Kubischen Gleichungen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Universität Greifswald</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Universität Greifswald</dc:creator>
  <dc:description>Vorlage zur Gestaltung von Powerpoint-Präsentationen der Philosophischen Fakultät</dc:description>
  <cp:lastModifiedBy>Simon Macaillan Hutton</cp:lastModifiedBy>
  <cp:revision>69</cp:revision>
  <dcterms:created xsi:type="dcterms:W3CDTF">2012-11-27T14:18:19Z</dcterms:created>
  <dcterms:modified xsi:type="dcterms:W3CDTF">2025-07-18T13:59:42Z</dcterms:modified>
</cp:coreProperties>
</file>