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8" roundtripDataSignature="AMtx7mhcVw4XTR/2yEQlSDoNhDnyrXMp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5"/>
          <p:cNvGrpSpPr/>
          <p:nvPr/>
        </p:nvGrpSpPr>
        <p:grpSpPr>
          <a:xfrm>
            <a:off x="0" y="-8467"/>
            <a:ext cx="12192000" cy="6866467"/>
            <a:chOff x="0" y="-8467"/>
            <a:chExt cx="12192000" cy="6866467"/>
          </a:xfrm>
        </p:grpSpPr>
        <p:cxnSp>
          <p:nvCxnSpPr>
            <p:cNvPr id="24" name="Google Shape;24;p1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1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1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4"/>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5"/>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2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6"/>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6"/>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2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8"/>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9"/>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0"/>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0"/>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7"/>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18"/>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1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1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2"/>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22"/>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3"/>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p:nvPr>
            <p:ph idx="2" type="pic"/>
          </p:nvPr>
        </p:nvSpPr>
        <p:spPr>
          <a:xfrm>
            <a:off x="677334" y="609600"/>
            <a:ext cx="8596668" cy="3845718"/>
          </a:xfrm>
          <a:prstGeom prst="rect">
            <a:avLst/>
          </a:prstGeom>
          <a:noFill/>
          <a:ln>
            <a:noFill/>
          </a:ln>
        </p:spPr>
      </p:sp>
      <p:sp>
        <p:nvSpPr>
          <p:cNvPr id="86" name="Google Shape;86;p23"/>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4"/>
          <p:cNvGrpSpPr/>
          <p:nvPr/>
        </p:nvGrpSpPr>
        <p:grpSpPr>
          <a:xfrm>
            <a:off x="0" y="-8467"/>
            <a:ext cx="12192000" cy="6866467"/>
            <a:chOff x="0" y="-8467"/>
            <a:chExt cx="12192000" cy="6866467"/>
          </a:xfrm>
        </p:grpSpPr>
        <p:cxnSp>
          <p:nvCxnSpPr>
            <p:cNvPr id="7" name="Google Shape;7;p1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0.jpg"/><Relationship Id="rId5" Type="http://schemas.openxmlformats.org/officeDocument/2006/relationships/image" Target="../media/image2.jpg"/><Relationship Id="rId6" Type="http://schemas.openxmlformats.org/officeDocument/2006/relationships/image" Target="../media/image7.jpg"/><Relationship Id="rId7" Type="http://schemas.openxmlformats.org/officeDocument/2006/relationships/image" Target="../media/image9.jpg"/><Relationship Id="rId8"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62000"/>
          </a:blip>
          <a:stretch>
            <a:fillRect/>
          </a:stretch>
        </a:blipFill>
      </p:bgPr>
    </p:bg>
    <p:spTree>
      <p:nvGrpSpPr>
        <p:cNvPr id="142" name="Shape 142"/>
        <p:cNvGrpSpPr/>
        <p:nvPr/>
      </p:nvGrpSpPr>
      <p:grpSpPr>
        <a:xfrm>
          <a:off x="0" y="0"/>
          <a:ext cx="0" cy="0"/>
          <a:chOff x="0" y="0"/>
          <a:chExt cx="0" cy="0"/>
        </a:xfrm>
      </p:grpSpPr>
      <p:sp>
        <p:nvSpPr>
          <p:cNvPr id="143" name="Google Shape;143;p1"/>
          <p:cNvSpPr txBox="1"/>
          <p:nvPr>
            <p:ph type="ctrTitle"/>
          </p:nvPr>
        </p:nvSpPr>
        <p:spPr>
          <a:xfrm>
            <a:off x="1828800" y="685800"/>
            <a:ext cx="7010400" cy="1600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5400"/>
              <a:buFont typeface="Trebuchet MS"/>
              <a:buNone/>
            </a:pPr>
            <a:r>
              <a:rPr lang="en-US"/>
              <a:t>   </a:t>
            </a:r>
            <a:r>
              <a:rPr b="1" lang="en-US" sz="4000">
                <a:solidFill>
                  <a:srgbClr val="3F7818"/>
                </a:solidFill>
                <a:latin typeface="Times New Roman"/>
                <a:ea typeface="Times New Roman"/>
                <a:cs typeface="Times New Roman"/>
                <a:sym typeface="Times New Roman"/>
              </a:rPr>
              <a:t>SMART  AGRICULTURE</a:t>
            </a:r>
            <a:br>
              <a:rPr b="1" lang="en-US" sz="4000">
                <a:solidFill>
                  <a:srgbClr val="3F7818"/>
                </a:solidFill>
                <a:latin typeface="Times New Roman"/>
                <a:ea typeface="Times New Roman"/>
                <a:cs typeface="Times New Roman"/>
                <a:sym typeface="Times New Roman"/>
              </a:rPr>
            </a:br>
            <a:r>
              <a:rPr b="1" lang="en-US" sz="4000">
                <a:solidFill>
                  <a:srgbClr val="3F7818"/>
                </a:solidFill>
                <a:latin typeface="Times New Roman"/>
                <a:ea typeface="Times New Roman"/>
                <a:cs typeface="Times New Roman"/>
                <a:sym typeface="Times New Roman"/>
              </a:rPr>
              <a:t>                SOLUTION</a:t>
            </a:r>
            <a:endParaRPr/>
          </a:p>
        </p:txBody>
      </p:sp>
      <p:sp>
        <p:nvSpPr>
          <p:cNvPr id="144" name="Google Shape;144;p1"/>
          <p:cNvSpPr txBox="1"/>
          <p:nvPr>
            <p:ph idx="1" type="subTitle"/>
          </p:nvPr>
        </p:nvSpPr>
        <p:spPr>
          <a:xfrm>
            <a:off x="1447800" y="3581400"/>
            <a:ext cx="7766936" cy="110020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440"/>
              <a:buNone/>
            </a:pPr>
            <a:r>
              <a:rPr b="1" lang="en-US">
                <a:solidFill>
                  <a:schemeClr val="dk1"/>
                </a:solidFill>
                <a:latin typeface="Times New Roman"/>
                <a:ea typeface="Times New Roman"/>
                <a:cs typeface="Times New Roman"/>
                <a:sym typeface="Times New Roman"/>
              </a:rPr>
              <a:t>DIVYA SRI DHARSHINI B (SIT23CS043)</a:t>
            </a:r>
            <a:endParaRPr/>
          </a:p>
          <a:p>
            <a:pPr indent="0" lvl="0" marL="0" rtl="0" algn="l">
              <a:spcBef>
                <a:spcPts val="1000"/>
              </a:spcBef>
              <a:spcAft>
                <a:spcPts val="0"/>
              </a:spcAft>
              <a:buSzPts val="1440"/>
              <a:buNone/>
            </a:pPr>
            <a:r>
              <a:rPr b="1" lang="en-US">
                <a:solidFill>
                  <a:schemeClr val="dk1"/>
                </a:solidFill>
                <a:latin typeface="Times New Roman"/>
                <a:ea typeface="Times New Roman"/>
                <a:cs typeface="Times New Roman"/>
                <a:sym typeface="Times New Roman"/>
              </a:rPr>
              <a:t>SHARMILA J (SIT23CS037)</a:t>
            </a:r>
            <a:endParaRPr/>
          </a:p>
          <a:p>
            <a:pPr indent="0" lvl="0" marL="0" rtl="0" algn="l">
              <a:spcBef>
                <a:spcPts val="1000"/>
              </a:spcBef>
              <a:spcAft>
                <a:spcPts val="0"/>
              </a:spcAft>
              <a:buSzPts val="1440"/>
              <a:buNone/>
            </a:pPr>
            <a:r>
              <a:rPr b="1" lang="en-US">
                <a:solidFill>
                  <a:schemeClr val="dk1"/>
                </a:solidFill>
                <a:latin typeface="Times New Roman"/>
                <a:ea typeface="Times New Roman"/>
                <a:cs typeface="Times New Roman"/>
                <a:sym typeface="Times New Roman"/>
              </a:rPr>
              <a:t>NIRANJANA N (SIT23CS057)</a:t>
            </a:r>
            <a:r>
              <a:rPr b="1" lang="en-US"/>
              <a:t>)</a:t>
            </a:r>
            <a:endParaRPr/>
          </a:p>
        </p:txBody>
      </p:sp>
      <p:sp>
        <p:nvSpPr>
          <p:cNvPr id="145" name="Google Shape;145;p1"/>
          <p:cNvSpPr txBox="1"/>
          <p:nvPr/>
        </p:nvSpPr>
        <p:spPr>
          <a:xfrm>
            <a:off x="521918" y="4986651"/>
            <a:ext cx="97772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Times New Roman"/>
                <a:ea typeface="Times New Roman"/>
                <a:cs typeface="Times New Roman"/>
                <a:sym typeface="Times New Roman"/>
              </a:rPr>
              <a:t>SRI SAIRAM INSTITUTE OF TECHNOLOGY</a:t>
            </a:r>
            <a:endParaRPr b="1" sz="36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0"/>
          <p:cNvSpPr txBox="1"/>
          <p:nvPr>
            <p:ph idx="1" type="body"/>
          </p:nvPr>
        </p:nvSpPr>
        <p:spPr>
          <a:xfrm>
            <a:off x="677334" y="304801"/>
            <a:ext cx="8596668" cy="57365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5760"/>
              <a:buNone/>
            </a:pPr>
            <a:r>
              <a:rPr b="1" lang="en-US" sz="7200">
                <a:solidFill>
                  <a:srgbClr val="62170C"/>
                </a:solidFill>
                <a:latin typeface="Times New Roman"/>
                <a:ea typeface="Times New Roman"/>
                <a:cs typeface="Times New Roman"/>
                <a:sym typeface="Times New Roman"/>
              </a:rPr>
              <a:t>CONCLUSION</a:t>
            </a:r>
            <a:endParaRPr/>
          </a:p>
          <a:p>
            <a:pPr indent="0" lvl="0" marL="0" rtl="0" algn="l">
              <a:spcBef>
                <a:spcPts val="1000"/>
              </a:spcBef>
              <a:spcAft>
                <a:spcPts val="0"/>
              </a:spcAft>
              <a:buSzPts val="1920"/>
              <a:buNone/>
            </a:pPr>
            <a:r>
              <a:rPr lang="en-US" sz="2400">
                <a:latin typeface="Times New Roman"/>
                <a:ea typeface="Times New Roman"/>
                <a:cs typeface="Times New Roman"/>
                <a:sym typeface="Times New Roman"/>
              </a:rPr>
              <a:t>Smart agriculture holds great promise for the future of farming. Smart agriculture utilizes technology to improve efficiency, productivity, and sustainability in farming practices, leading to increased yields, reduced resource usage, better environmental stewardship and ensuring food security for a growing global population.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1"/>
          <p:cNvSpPr txBox="1"/>
          <p:nvPr>
            <p:ph idx="1" type="body"/>
          </p:nvPr>
        </p:nvSpPr>
        <p:spPr>
          <a:xfrm>
            <a:off x="677334" y="457201"/>
            <a:ext cx="8596668" cy="5584162"/>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spcBef>
                <a:spcPts val="0"/>
              </a:spcBef>
              <a:spcAft>
                <a:spcPts val="0"/>
              </a:spcAft>
              <a:buSzPct val="80000"/>
              <a:buNone/>
            </a:pPr>
            <a:r>
              <a:rPr b="1" lang="en-US" sz="4400">
                <a:solidFill>
                  <a:srgbClr val="62170C"/>
                </a:solidFill>
                <a:latin typeface="Times New Roman"/>
                <a:ea typeface="Times New Roman"/>
                <a:cs typeface="Times New Roman"/>
                <a:sym typeface="Times New Roman"/>
              </a:rPr>
              <a:t>REFERENCES:</a:t>
            </a:r>
            <a:endParaRPr/>
          </a:p>
          <a:p>
            <a:pPr indent="0" lvl="0" marL="0" rtl="0" algn="l">
              <a:spcBef>
                <a:spcPts val="1000"/>
              </a:spcBef>
              <a:spcAft>
                <a:spcPts val="0"/>
              </a:spcAft>
              <a:buSzPct val="80000"/>
              <a:buNone/>
            </a:pPr>
            <a:r>
              <a:t/>
            </a:r>
            <a:endParaRPr b="1" sz="2400">
              <a:solidFill>
                <a:srgbClr val="62170C"/>
              </a:solidFill>
              <a:latin typeface="Times New Roman"/>
              <a:ea typeface="Times New Roman"/>
              <a:cs typeface="Times New Roman"/>
              <a:sym typeface="Times New Roman"/>
            </a:endParaRPr>
          </a:p>
          <a:p>
            <a:pPr indent="0" lvl="0" marL="0" rtl="0" algn="l">
              <a:spcBef>
                <a:spcPts val="1000"/>
              </a:spcBef>
              <a:spcAft>
                <a:spcPts val="0"/>
              </a:spcAft>
              <a:buSzPct val="80000"/>
              <a:buNone/>
            </a:pPr>
            <a:r>
              <a:rPr b="1" lang="en-US" sz="4000">
                <a:solidFill>
                  <a:srgbClr val="62170C"/>
                </a:solidFill>
                <a:latin typeface="Times New Roman"/>
                <a:ea typeface="Times New Roman"/>
                <a:cs typeface="Times New Roman"/>
                <a:sym typeface="Times New Roman"/>
              </a:rPr>
              <a:t>https://kisanvedika.bighaat.com/news-updates/11-major-problems-faced-by-indian-farmers-in-agriculture-in-2023/</a:t>
            </a:r>
            <a:endParaRPr/>
          </a:p>
          <a:p>
            <a:pPr indent="0" lvl="0" marL="0" rtl="0" algn="l">
              <a:spcBef>
                <a:spcPts val="1000"/>
              </a:spcBef>
              <a:spcAft>
                <a:spcPts val="0"/>
              </a:spcAft>
              <a:buSzPct val="80000"/>
              <a:buNone/>
            </a:pPr>
            <a:r>
              <a:t/>
            </a:r>
            <a:endParaRPr b="1" sz="4000">
              <a:solidFill>
                <a:srgbClr val="62170C"/>
              </a:solidFill>
              <a:latin typeface="Times New Roman"/>
              <a:ea typeface="Times New Roman"/>
              <a:cs typeface="Times New Roman"/>
              <a:sym typeface="Times New Roman"/>
            </a:endParaRPr>
          </a:p>
          <a:p>
            <a:pPr indent="0" lvl="0" marL="0" rtl="0" algn="l">
              <a:spcBef>
                <a:spcPts val="1000"/>
              </a:spcBef>
              <a:spcAft>
                <a:spcPts val="0"/>
              </a:spcAft>
              <a:buSzPct val="80000"/>
              <a:buNone/>
            </a:pPr>
            <a:r>
              <a:rPr b="1" lang="en-US" sz="4000">
                <a:solidFill>
                  <a:srgbClr val="62170C"/>
                </a:solidFill>
                <a:latin typeface="Times New Roman"/>
                <a:ea typeface="Times New Roman"/>
                <a:cs typeface="Times New Roman"/>
                <a:sym typeface="Times New Roman"/>
              </a:rPr>
              <a:t>https://www.agrifarming.in/problems-faced-by-indian-farmers-a-full-guide</a:t>
            </a:r>
            <a:endParaRPr/>
          </a:p>
          <a:p>
            <a:pPr indent="0" lvl="0" marL="0" rtl="0" algn="l">
              <a:spcBef>
                <a:spcPts val="1000"/>
              </a:spcBef>
              <a:spcAft>
                <a:spcPts val="0"/>
              </a:spcAft>
              <a:buSzPct val="80000"/>
              <a:buNone/>
            </a:pPr>
            <a:r>
              <a:t/>
            </a:r>
            <a:endParaRPr b="1" sz="4000">
              <a:solidFill>
                <a:srgbClr val="62170C"/>
              </a:solidFill>
              <a:latin typeface="Times New Roman"/>
              <a:ea typeface="Times New Roman"/>
              <a:cs typeface="Times New Roman"/>
              <a:sym typeface="Times New Roman"/>
            </a:endParaRPr>
          </a:p>
          <a:p>
            <a:pPr indent="0" lvl="0" marL="0" rtl="0" algn="l">
              <a:spcBef>
                <a:spcPts val="1000"/>
              </a:spcBef>
              <a:spcAft>
                <a:spcPts val="0"/>
              </a:spcAft>
              <a:buSzPct val="80000"/>
              <a:buNone/>
            </a:pPr>
            <a:r>
              <a:rPr b="1" lang="en-US" sz="4000">
                <a:solidFill>
                  <a:srgbClr val="62170C"/>
                </a:solidFill>
                <a:latin typeface="Times New Roman"/>
                <a:ea typeface="Times New Roman"/>
                <a:cs typeface="Times New Roman"/>
                <a:sym typeface="Times New Roman"/>
              </a:rPr>
              <a:t>https://www.ibm.com/topics/smart-farming</a:t>
            </a:r>
            <a:endParaRPr/>
          </a:p>
          <a:p>
            <a:pPr indent="0" lvl="0" marL="0" rtl="0" algn="l">
              <a:spcBef>
                <a:spcPts val="1000"/>
              </a:spcBef>
              <a:spcAft>
                <a:spcPts val="0"/>
              </a:spcAft>
              <a:buSzPct val="80000"/>
              <a:buNone/>
            </a:pPr>
            <a:r>
              <a:t/>
            </a:r>
            <a:endParaRPr b="1" sz="4000">
              <a:solidFill>
                <a:srgbClr val="62170C"/>
              </a:solidFill>
              <a:latin typeface="Times New Roman"/>
              <a:ea typeface="Times New Roman"/>
              <a:cs typeface="Times New Roman"/>
              <a:sym typeface="Times New Roman"/>
            </a:endParaRPr>
          </a:p>
          <a:p>
            <a:pPr indent="0" lvl="0" marL="0" rtl="0" algn="l">
              <a:spcBef>
                <a:spcPts val="1000"/>
              </a:spcBef>
              <a:spcAft>
                <a:spcPts val="0"/>
              </a:spcAft>
              <a:buSzPct val="80000"/>
              <a:buNone/>
            </a:pPr>
            <a:r>
              <a:rPr b="1" lang="en-US" sz="4000">
                <a:solidFill>
                  <a:srgbClr val="62170C"/>
                </a:solidFill>
                <a:latin typeface="Times New Roman"/>
                <a:ea typeface="Times New Roman"/>
                <a:cs typeface="Times New Roman"/>
                <a:sym typeface="Times New Roman"/>
              </a:rPr>
              <a:t>https://explicitsuccess.com/agricultural-problems-and-solutions/</a:t>
            </a:r>
            <a:endParaRPr/>
          </a:p>
          <a:p>
            <a:pPr indent="0" lvl="0" marL="0" rtl="0" algn="l">
              <a:spcBef>
                <a:spcPts val="1000"/>
              </a:spcBef>
              <a:spcAft>
                <a:spcPts val="0"/>
              </a:spcAft>
              <a:buSzPct val="80000"/>
              <a:buNone/>
            </a:pPr>
            <a:r>
              <a:t/>
            </a:r>
            <a:endParaRPr b="1" sz="4000">
              <a:solidFill>
                <a:srgbClr val="62170C"/>
              </a:solidFill>
              <a:latin typeface="Times New Roman"/>
              <a:ea typeface="Times New Roman"/>
              <a:cs typeface="Times New Roman"/>
              <a:sym typeface="Times New Roman"/>
            </a:endParaRPr>
          </a:p>
          <a:p>
            <a:pPr indent="0" lvl="0" marL="0" rtl="0" algn="l">
              <a:spcBef>
                <a:spcPts val="1000"/>
              </a:spcBef>
              <a:spcAft>
                <a:spcPts val="0"/>
              </a:spcAft>
              <a:buSzPct val="80000"/>
              <a:buNone/>
            </a:pPr>
            <a:r>
              <a:rPr b="1" lang="en-US" sz="4000">
                <a:solidFill>
                  <a:srgbClr val="62170C"/>
                </a:solidFill>
                <a:latin typeface="Times New Roman"/>
                <a:ea typeface="Times New Roman"/>
                <a:cs typeface="Times New Roman"/>
                <a:sym typeface="Times New Roman"/>
              </a:rPr>
              <a:t>https://www.startus-insights.com/innovators-guide/5-top-smart-farming-solutions-impacting-the-agriculture-industry/</a:t>
            </a:r>
            <a:endParaRPr/>
          </a:p>
          <a:p>
            <a:pPr indent="0" lvl="0" marL="0" rtl="0" algn="l">
              <a:spcBef>
                <a:spcPts val="1000"/>
              </a:spcBef>
              <a:spcAft>
                <a:spcPts val="0"/>
              </a:spcAft>
              <a:buSzPct val="80000"/>
              <a:buNone/>
            </a:pPr>
            <a:r>
              <a:t/>
            </a:r>
            <a:endParaRPr b="1" sz="4000">
              <a:solidFill>
                <a:srgbClr val="62170C"/>
              </a:solidFill>
              <a:latin typeface="Times New Roman"/>
              <a:ea typeface="Times New Roman"/>
              <a:cs typeface="Times New Roman"/>
              <a:sym typeface="Times New Roman"/>
            </a:endParaRPr>
          </a:p>
          <a:p>
            <a:pPr indent="0" lvl="0" marL="0" rtl="0" algn="l">
              <a:spcBef>
                <a:spcPts val="1000"/>
              </a:spcBef>
              <a:spcAft>
                <a:spcPts val="0"/>
              </a:spcAft>
              <a:buSzPct val="80000"/>
              <a:buNone/>
            </a:pPr>
            <a:r>
              <a:rPr b="1" lang="en-US" sz="4000">
                <a:solidFill>
                  <a:srgbClr val="62170C"/>
                </a:solidFill>
                <a:latin typeface="Times New Roman"/>
                <a:ea typeface="Times New Roman"/>
                <a:cs typeface="Times New Roman"/>
                <a:sym typeface="Times New Roman"/>
              </a:rPr>
              <a:t>https://www.cropin.com/smart-farming</a:t>
            </a:r>
            <a:endParaRPr/>
          </a:p>
          <a:p>
            <a:pPr indent="0" lvl="0" marL="0" rtl="0" algn="l">
              <a:spcBef>
                <a:spcPts val="1000"/>
              </a:spcBef>
              <a:spcAft>
                <a:spcPts val="0"/>
              </a:spcAft>
              <a:buSzPct val="80000"/>
              <a:buNone/>
            </a:pPr>
            <a:r>
              <a:t/>
            </a:r>
            <a:endParaRPr b="1" sz="4000">
              <a:solidFill>
                <a:srgbClr val="62170C"/>
              </a:solidFill>
              <a:latin typeface="Times New Roman"/>
              <a:ea typeface="Times New Roman"/>
              <a:cs typeface="Times New Roman"/>
              <a:sym typeface="Times New Roman"/>
            </a:endParaRPr>
          </a:p>
          <a:p>
            <a:pPr indent="0" lvl="0" marL="0" rtl="0" algn="l">
              <a:spcBef>
                <a:spcPts val="1000"/>
              </a:spcBef>
              <a:spcAft>
                <a:spcPts val="0"/>
              </a:spcAft>
              <a:buSzPct val="80000"/>
              <a:buNone/>
            </a:pPr>
            <a:r>
              <a:rPr b="1" lang="en-US" sz="4000">
                <a:solidFill>
                  <a:srgbClr val="62170C"/>
                </a:solidFill>
                <a:latin typeface="Times New Roman"/>
                <a:ea typeface="Times New Roman"/>
                <a:cs typeface="Times New Roman"/>
                <a:sym typeface="Times New Roman"/>
              </a:rPr>
              <a:t>https://www.agrifarming.in/smart-farming-in-india-challanges-techniques-benefits</a:t>
            </a:r>
            <a:endParaRPr/>
          </a:p>
          <a:p>
            <a:pPr indent="0" lvl="0" marL="0" rtl="0" algn="l">
              <a:spcBef>
                <a:spcPts val="1000"/>
              </a:spcBef>
              <a:spcAft>
                <a:spcPts val="0"/>
              </a:spcAft>
              <a:buSzPct val="80000"/>
              <a:buNone/>
            </a:pPr>
            <a:r>
              <a:t/>
            </a:r>
            <a:endParaRPr b="1" sz="4000">
              <a:solidFill>
                <a:srgbClr val="62170C"/>
              </a:solidFill>
              <a:latin typeface="Times New Roman"/>
              <a:ea typeface="Times New Roman"/>
              <a:cs typeface="Times New Roman"/>
              <a:sym typeface="Times New Roman"/>
            </a:endParaRPr>
          </a:p>
          <a:p>
            <a:pPr indent="0" lvl="0" marL="0" rtl="0" algn="l">
              <a:spcBef>
                <a:spcPts val="1000"/>
              </a:spcBef>
              <a:spcAft>
                <a:spcPts val="0"/>
              </a:spcAft>
              <a:buSzPct val="80000"/>
              <a:buNone/>
            </a:pPr>
            <a:r>
              <a:t/>
            </a:r>
            <a:endParaRPr b="1" sz="4000">
              <a:solidFill>
                <a:srgbClr val="62170C"/>
              </a:solidFill>
              <a:latin typeface="Times New Roman"/>
              <a:ea typeface="Times New Roman"/>
              <a:cs typeface="Times New Roman"/>
              <a:sym typeface="Times New Roman"/>
            </a:endParaRPr>
          </a:p>
          <a:p>
            <a:pPr indent="0" lvl="0" marL="0" rtl="0" algn="l">
              <a:spcBef>
                <a:spcPts val="1000"/>
              </a:spcBef>
              <a:spcAft>
                <a:spcPts val="0"/>
              </a:spcAft>
              <a:buSzPct val="80000"/>
              <a:buNone/>
            </a:pPr>
            <a:r>
              <a:rPr b="1" lang="en-US" sz="4000">
                <a:solidFill>
                  <a:srgbClr val="62170C"/>
                </a:solidFill>
                <a:latin typeface="Times New Roman"/>
                <a:ea typeface="Times New Roman"/>
                <a:cs typeface="Times New Roman"/>
                <a:sym typeface="Times New Roman"/>
              </a:rPr>
              <a:t>https://hyscaler.com/insights/empowering-agritec-smart-farming-solutions/</a:t>
            </a:r>
            <a:endParaRPr/>
          </a:p>
          <a:p>
            <a:pPr indent="0" lvl="0" marL="0" rtl="0" algn="l">
              <a:spcBef>
                <a:spcPts val="1000"/>
              </a:spcBef>
              <a:spcAft>
                <a:spcPts val="0"/>
              </a:spcAft>
              <a:buSzPct val="80000"/>
              <a:buNone/>
            </a:pPr>
            <a:r>
              <a:t/>
            </a:r>
            <a:endParaRPr b="1" sz="2400">
              <a:solidFill>
                <a:srgbClr val="62170C"/>
              </a:solidFill>
              <a:latin typeface="Times New Roman"/>
              <a:ea typeface="Times New Roman"/>
              <a:cs typeface="Times New Roman"/>
              <a:sym typeface="Times New Roman"/>
            </a:endParaRPr>
          </a:p>
          <a:p>
            <a:pPr indent="0" lvl="0" marL="0" rtl="0" algn="l">
              <a:spcBef>
                <a:spcPts val="1000"/>
              </a:spcBef>
              <a:spcAft>
                <a:spcPts val="0"/>
              </a:spcAft>
              <a:buSzPct val="80000"/>
              <a:buNone/>
            </a:pPr>
            <a:r>
              <a:t/>
            </a:r>
            <a:endParaRPr b="1" sz="2400">
              <a:solidFill>
                <a:srgbClr val="62170C"/>
              </a:solidFill>
              <a:latin typeface="Times New Roman"/>
              <a:ea typeface="Times New Roman"/>
              <a:cs typeface="Times New Roman"/>
              <a:sym typeface="Times New Roman"/>
            </a:endParaRPr>
          </a:p>
          <a:p>
            <a:pPr indent="0" lvl="0" marL="0" rtl="0" algn="l">
              <a:spcBef>
                <a:spcPts val="1000"/>
              </a:spcBef>
              <a:spcAft>
                <a:spcPts val="0"/>
              </a:spcAft>
              <a:buSzPct val="79999"/>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txBox="1"/>
          <p:nvPr>
            <p:ph idx="1" type="body"/>
          </p:nvPr>
        </p:nvSpPr>
        <p:spPr>
          <a:xfrm>
            <a:off x="677334" y="685801"/>
            <a:ext cx="8596668" cy="53555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ctr">
              <a:spcBef>
                <a:spcPts val="1000"/>
              </a:spcBef>
              <a:spcAft>
                <a:spcPts val="0"/>
              </a:spcAft>
              <a:buSzPts val="1440"/>
              <a:buNone/>
            </a:pPr>
            <a:r>
              <a:rPr b="1" lang="en-US">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685800" y="914400"/>
            <a:ext cx="8596668" cy="76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A5010"/>
              </a:buClr>
              <a:buSzPts val="3600"/>
              <a:buFont typeface="Times New Roman"/>
              <a:buNone/>
            </a:pPr>
            <a:r>
              <a:rPr b="1" lang="en-US">
                <a:solidFill>
                  <a:srgbClr val="2A5010"/>
                </a:solidFill>
                <a:latin typeface="Times New Roman"/>
                <a:ea typeface="Times New Roman"/>
                <a:cs typeface="Times New Roman"/>
                <a:sym typeface="Times New Roman"/>
              </a:rPr>
              <a:t>INTRODUCTION</a:t>
            </a:r>
            <a:endParaRPr/>
          </a:p>
        </p:txBody>
      </p:sp>
      <p:sp>
        <p:nvSpPr>
          <p:cNvPr id="151" name="Google Shape;151;p2"/>
          <p:cNvSpPr txBox="1"/>
          <p:nvPr>
            <p:ph idx="1" type="body"/>
          </p:nvPr>
        </p:nvSpPr>
        <p:spPr>
          <a:xfrm>
            <a:off x="677334" y="1752601"/>
            <a:ext cx="8695266" cy="42887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560"/>
              <a:buFont typeface="Noto Sans Symbols"/>
              <a:buChar char="❖"/>
            </a:pPr>
            <a:r>
              <a:rPr lang="en-US" sz="3200"/>
              <a:t>Smart agriculture integrates technology into traditional farming practices.</a:t>
            </a:r>
            <a:endParaRPr/>
          </a:p>
          <a:p>
            <a:pPr indent="-342900" lvl="0" marL="342900" rtl="0" algn="l">
              <a:spcBef>
                <a:spcPts val="1000"/>
              </a:spcBef>
              <a:spcAft>
                <a:spcPts val="0"/>
              </a:spcAft>
              <a:buSzPts val="2560"/>
              <a:buFont typeface="Noto Sans Symbols"/>
              <a:buChar char="❖"/>
            </a:pPr>
            <a:r>
              <a:rPr lang="en-US" sz="3200"/>
              <a:t>Data collected helps farmers make informed decisions about irrigation, fertilization, and pest control.</a:t>
            </a:r>
            <a:endParaRPr/>
          </a:p>
          <a:p>
            <a:pPr indent="-342900" lvl="0" marL="342900" rtl="0" algn="l">
              <a:spcBef>
                <a:spcPts val="1000"/>
              </a:spcBef>
              <a:spcAft>
                <a:spcPts val="0"/>
              </a:spcAft>
              <a:buSzPts val="2560"/>
              <a:buFont typeface="Noto Sans Symbols"/>
              <a:buChar char="❖"/>
            </a:pPr>
            <a:r>
              <a:rPr lang="en-US" sz="3200"/>
              <a:t>Smart agriculture aims to increase yields, reduce resource consumption, and enhance sustainability.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685800" y="762000"/>
            <a:ext cx="8596668" cy="76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A5010"/>
              </a:buClr>
              <a:buSzPts val="3600"/>
              <a:buFont typeface="Times New Roman"/>
              <a:buNone/>
            </a:pPr>
            <a:r>
              <a:rPr b="1" lang="en-US">
                <a:solidFill>
                  <a:srgbClr val="2A5010"/>
                </a:solidFill>
                <a:latin typeface="Times New Roman"/>
                <a:ea typeface="Times New Roman"/>
                <a:cs typeface="Times New Roman"/>
                <a:sym typeface="Times New Roman"/>
              </a:rPr>
              <a:t>PROBLEMS  IN AGRICULTURE</a:t>
            </a:r>
            <a:endParaRPr/>
          </a:p>
        </p:txBody>
      </p:sp>
      <p:sp>
        <p:nvSpPr>
          <p:cNvPr id="157" name="Google Shape;157;p3"/>
          <p:cNvSpPr txBox="1"/>
          <p:nvPr>
            <p:ph idx="1" type="body"/>
          </p:nvPr>
        </p:nvSpPr>
        <p:spPr>
          <a:xfrm>
            <a:off x="533400" y="1676401"/>
            <a:ext cx="8740602" cy="436496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240"/>
              <a:buChar char="►"/>
            </a:pPr>
            <a:r>
              <a:rPr b="1" lang="en-US" sz="2800">
                <a:solidFill>
                  <a:srgbClr val="AD4C11"/>
                </a:solidFill>
                <a:latin typeface="Times New Roman"/>
                <a:ea typeface="Times New Roman"/>
                <a:cs typeface="Times New Roman"/>
                <a:sym typeface="Times New Roman"/>
              </a:rPr>
              <a:t>Climatic change:  </a:t>
            </a:r>
            <a:r>
              <a:rPr lang="en-US" sz="2800">
                <a:latin typeface="Times New Roman"/>
                <a:ea typeface="Times New Roman"/>
                <a:cs typeface="Times New Roman"/>
                <a:sym typeface="Times New Roman"/>
              </a:rPr>
              <a:t>Climatic change causes erratic weather patterns, extreme temperatures, and changes in natural resources.</a:t>
            </a:r>
            <a:endParaRPr/>
          </a:p>
          <a:p>
            <a:pPr indent="-342900" lvl="0" marL="342900" rtl="0" algn="l">
              <a:spcBef>
                <a:spcPts val="1000"/>
              </a:spcBef>
              <a:spcAft>
                <a:spcPts val="0"/>
              </a:spcAft>
              <a:buSzPts val="2240"/>
              <a:buChar char="►"/>
            </a:pPr>
            <a:r>
              <a:rPr b="1" lang="en-US" sz="2800">
                <a:solidFill>
                  <a:srgbClr val="AD4C11"/>
                </a:solidFill>
                <a:latin typeface="Times New Roman"/>
                <a:ea typeface="Times New Roman"/>
                <a:cs typeface="Times New Roman"/>
                <a:sym typeface="Times New Roman"/>
              </a:rPr>
              <a:t>Loss of agricultural land: </a:t>
            </a:r>
            <a:r>
              <a:rPr lang="en-US" sz="2800">
                <a:latin typeface="Times New Roman"/>
                <a:ea typeface="Times New Roman"/>
                <a:cs typeface="Times New Roman"/>
                <a:sym typeface="Times New Roman"/>
              </a:rPr>
              <a:t>Low-yield lands and youth emigration increased the likelihood of farmers losing their lands to urbanization.</a:t>
            </a:r>
            <a:endParaRPr/>
          </a:p>
          <a:p>
            <a:pPr indent="-342900" lvl="0" marL="342900" rtl="0" algn="l">
              <a:spcBef>
                <a:spcPts val="1000"/>
              </a:spcBef>
              <a:spcAft>
                <a:spcPts val="0"/>
              </a:spcAft>
              <a:buSzPts val="2240"/>
              <a:buChar char="►"/>
            </a:pPr>
            <a:r>
              <a:rPr b="1" lang="en-US" sz="2800">
                <a:solidFill>
                  <a:srgbClr val="AD4C11"/>
                </a:solidFill>
                <a:latin typeface="Times New Roman"/>
                <a:ea typeface="Times New Roman"/>
                <a:cs typeface="Times New Roman"/>
                <a:sym typeface="Times New Roman"/>
              </a:rPr>
              <a:t>Poor irrigation facilities</a:t>
            </a:r>
            <a:r>
              <a:rPr lang="en-US" sz="2800">
                <a:latin typeface="Times New Roman"/>
                <a:ea typeface="Times New Roman"/>
                <a:cs typeface="Times New Roman"/>
                <a:sym typeface="Times New Roman"/>
              </a:rPr>
              <a:t>:</a:t>
            </a:r>
            <a:r>
              <a:rPr lang="en-US" sz="2800"/>
              <a:t> </a:t>
            </a:r>
            <a:r>
              <a:rPr lang="en-US" sz="2800">
                <a:latin typeface="Times New Roman"/>
                <a:ea typeface="Times New Roman"/>
                <a:cs typeface="Times New Roman"/>
                <a:sym typeface="Times New Roman"/>
              </a:rPr>
              <a:t>In India, irrigation facilities are limited, and the majority of farmers are still dependent on rainfall. Rainfed agriculture accounts for about 51% of the net sown area in our country</a:t>
            </a:r>
            <a:endParaRPr/>
          </a:p>
          <a:p>
            <a:pPr indent="-251459" lvl="0" marL="342900" rtl="0" algn="l">
              <a:spcBef>
                <a:spcPts val="1000"/>
              </a:spcBef>
              <a:spcAft>
                <a:spcPts val="0"/>
              </a:spcAft>
              <a:buSzPts val="1440"/>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1" type="body"/>
          </p:nvPr>
        </p:nvSpPr>
        <p:spPr>
          <a:xfrm>
            <a:off x="685800" y="685800"/>
            <a:ext cx="8596668" cy="5257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240"/>
              <a:buChar char="►"/>
            </a:pPr>
            <a:r>
              <a:rPr b="1" lang="en-US" sz="2800">
                <a:solidFill>
                  <a:srgbClr val="AD4C11"/>
                </a:solidFill>
                <a:latin typeface="Times New Roman"/>
                <a:ea typeface="Times New Roman"/>
                <a:cs typeface="Times New Roman"/>
                <a:sym typeface="Times New Roman"/>
              </a:rPr>
              <a:t>Price Volatility: </a:t>
            </a:r>
            <a:r>
              <a:rPr lang="en-US" sz="2800">
                <a:latin typeface="Times New Roman"/>
                <a:ea typeface="Times New Roman"/>
                <a:cs typeface="Times New Roman"/>
                <a:sym typeface="Times New Roman"/>
              </a:rPr>
              <a:t>Price volatility can lead to income instability for farmers as sudden drops in prices can reduce their income and profits.</a:t>
            </a:r>
            <a:endParaRPr/>
          </a:p>
          <a:p>
            <a:pPr indent="-342900" lvl="0" marL="342900" rtl="0" algn="l">
              <a:spcBef>
                <a:spcPts val="1000"/>
              </a:spcBef>
              <a:spcAft>
                <a:spcPts val="0"/>
              </a:spcAft>
              <a:buSzPts val="2240"/>
              <a:buChar char="►"/>
            </a:pPr>
            <a:r>
              <a:rPr b="1" lang="en-US" sz="2800">
                <a:solidFill>
                  <a:srgbClr val="AD4C11"/>
                </a:solidFill>
                <a:latin typeface="Times New Roman"/>
                <a:ea typeface="Times New Roman"/>
                <a:cs typeface="Times New Roman"/>
                <a:sym typeface="Times New Roman"/>
              </a:rPr>
              <a:t>Poor Adoption of Mechanization</a:t>
            </a:r>
            <a:r>
              <a:rPr lang="en-US" sz="2800">
                <a:latin typeface="Times New Roman"/>
                <a:ea typeface="Times New Roman"/>
                <a:cs typeface="Times New Roman"/>
                <a:sym typeface="Times New Roman"/>
              </a:rPr>
              <a:t>: Due to small land holdings, small farmers find it difficult to adopt mechanization for agricultural operations and crop production.</a:t>
            </a:r>
            <a:endParaRPr/>
          </a:p>
          <a:p>
            <a:pPr indent="-342900" lvl="0" marL="342900" rtl="0" algn="l">
              <a:spcBef>
                <a:spcPts val="1000"/>
              </a:spcBef>
              <a:spcAft>
                <a:spcPts val="0"/>
              </a:spcAft>
              <a:buSzPts val="2240"/>
              <a:buChar char="►"/>
            </a:pPr>
            <a:r>
              <a:rPr b="1" lang="en-US" sz="2800">
                <a:solidFill>
                  <a:srgbClr val="AD4C11"/>
                </a:solidFill>
                <a:latin typeface="Times New Roman"/>
                <a:ea typeface="Times New Roman"/>
                <a:cs typeface="Times New Roman"/>
                <a:sym typeface="Times New Roman"/>
              </a:rPr>
              <a:t>Manures, Fertilizers, and Biocides: </a:t>
            </a:r>
            <a:r>
              <a:rPr lang="en-US" sz="2800">
                <a:latin typeface="Times New Roman"/>
                <a:ea typeface="Times New Roman"/>
                <a:cs typeface="Times New Roman"/>
                <a:sym typeface="Times New Roman"/>
              </a:rPr>
              <a:t>Indian soils have been used for growing crops over thousands of years without caring for replenishing. This has led to depletion and exhaustion of soils resulting in low productivity.</a:t>
            </a:r>
            <a:endParaRPr/>
          </a:p>
          <a:p>
            <a:pPr indent="0" lvl="0" marL="0" rtl="0" algn="l">
              <a:spcBef>
                <a:spcPts val="1000"/>
              </a:spcBef>
              <a:spcAft>
                <a:spcPts val="0"/>
              </a:spcAft>
              <a:buSzPts val="2240"/>
              <a:buNone/>
            </a:pPr>
            <a:r>
              <a:t/>
            </a:r>
            <a:endParaRPr sz="2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idx="1" type="body"/>
          </p:nvPr>
        </p:nvSpPr>
        <p:spPr>
          <a:xfrm>
            <a:off x="685800" y="179719"/>
            <a:ext cx="8596668" cy="58889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t>                                              </a:t>
            </a:r>
            <a:endParaRPr/>
          </a:p>
        </p:txBody>
      </p:sp>
      <p:sp>
        <p:nvSpPr>
          <p:cNvPr id="168" name="Google Shape;168;p5"/>
          <p:cNvSpPr/>
          <p:nvPr/>
        </p:nvSpPr>
        <p:spPr>
          <a:xfrm>
            <a:off x="3775553" y="2857500"/>
            <a:ext cx="1600200" cy="1066800"/>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PROBLEM</a:t>
            </a:r>
            <a:endParaRPr sz="1800">
              <a:solidFill>
                <a:schemeClr val="lt1"/>
              </a:solidFill>
              <a:latin typeface="Trebuchet MS"/>
              <a:ea typeface="Trebuchet MS"/>
              <a:cs typeface="Trebuchet MS"/>
              <a:sym typeface="Trebuchet MS"/>
            </a:endParaRPr>
          </a:p>
        </p:txBody>
      </p:sp>
      <p:sp>
        <p:nvSpPr>
          <p:cNvPr id="169" name="Google Shape;169;p5"/>
          <p:cNvSpPr txBox="1"/>
          <p:nvPr/>
        </p:nvSpPr>
        <p:spPr>
          <a:xfrm>
            <a:off x="1524000" y="3581400"/>
            <a:ext cx="2535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p:txBody>
      </p:sp>
      <p:pic>
        <p:nvPicPr>
          <p:cNvPr id="170" name="Google Shape;170;p5"/>
          <p:cNvPicPr preferRelativeResize="0"/>
          <p:nvPr/>
        </p:nvPicPr>
        <p:blipFill rotWithShape="1">
          <a:blip r:embed="rId3">
            <a:alphaModFix/>
          </a:blip>
          <a:srcRect b="0" l="0" r="0" t="0"/>
          <a:stretch/>
        </p:blipFill>
        <p:spPr>
          <a:xfrm>
            <a:off x="304800" y="1247775"/>
            <a:ext cx="2246189" cy="1495425"/>
          </a:xfrm>
          <a:prstGeom prst="rect">
            <a:avLst/>
          </a:prstGeom>
          <a:noFill/>
          <a:ln>
            <a:noFill/>
          </a:ln>
        </p:spPr>
      </p:pic>
      <p:cxnSp>
        <p:nvCxnSpPr>
          <p:cNvPr id="171" name="Google Shape;171;p5"/>
          <p:cNvCxnSpPr/>
          <p:nvPr/>
        </p:nvCxnSpPr>
        <p:spPr>
          <a:xfrm rot="10800000">
            <a:off x="2773891" y="2590800"/>
            <a:ext cx="1001661" cy="533400"/>
          </a:xfrm>
          <a:prstGeom prst="straightConnector1">
            <a:avLst/>
          </a:prstGeom>
          <a:noFill/>
          <a:ln cap="rnd" cmpd="sng" w="12700">
            <a:solidFill>
              <a:schemeClr val="dk1"/>
            </a:solidFill>
            <a:prstDash val="solid"/>
            <a:round/>
            <a:headEnd len="sm" w="sm" type="none"/>
            <a:tailEnd len="med" w="med" type="stealth"/>
          </a:ln>
        </p:spPr>
      </p:cxnSp>
      <p:cxnSp>
        <p:nvCxnSpPr>
          <p:cNvPr id="172" name="Google Shape;172;p5"/>
          <p:cNvCxnSpPr/>
          <p:nvPr/>
        </p:nvCxnSpPr>
        <p:spPr>
          <a:xfrm rot="10800000">
            <a:off x="4516675" y="1904999"/>
            <a:ext cx="0" cy="838200"/>
          </a:xfrm>
          <a:prstGeom prst="straightConnector1">
            <a:avLst/>
          </a:prstGeom>
          <a:noFill/>
          <a:ln cap="rnd" cmpd="sng" w="12700">
            <a:solidFill>
              <a:schemeClr val="dk1"/>
            </a:solidFill>
            <a:prstDash val="solid"/>
            <a:round/>
            <a:headEnd len="sm" w="sm" type="none"/>
            <a:tailEnd len="med" w="med" type="stealth"/>
          </a:ln>
        </p:spPr>
      </p:cxnSp>
      <p:pic>
        <p:nvPicPr>
          <p:cNvPr id="173" name="Google Shape;173;p5"/>
          <p:cNvPicPr preferRelativeResize="0"/>
          <p:nvPr/>
        </p:nvPicPr>
        <p:blipFill rotWithShape="1">
          <a:blip r:embed="rId4">
            <a:alphaModFix/>
          </a:blip>
          <a:srcRect b="0" l="0" r="0" t="0"/>
          <a:stretch/>
        </p:blipFill>
        <p:spPr>
          <a:xfrm>
            <a:off x="6638925" y="1150429"/>
            <a:ext cx="2266950" cy="1509141"/>
          </a:xfrm>
          <a:prstGeom prst="rect">
            <a:avLst/>
          </a:prstGeom>
          <a:noFill/>
          <a:ln>
            <a:noFill/>
          </a:ln>
        </p:spPr>
      </p:pic>
      <p:cxnSp>
        <p:nvCxnSpPr>
          <p:cNvPr id="174" name="Google Shape;174;p5"/>
          <p:cNvCxnSpPr/>
          <p:nvPr/>
        </p:nvCxnSpPr>
        <p:spPr>
          <a:xfrm flipH="1" rot="10800000">
            <a:off x="5375753" y="2590800"/>
            <a:ext cx="948847" cy="533400"/>
          </a:xfrm>
          <a:prstGeom prst="straightConnector1">
            <a:avLst/>
          </a:prstGeom>
          <a:noFill/>
          <a:ln cap="rnd" cmpd="sng" w="12700">
            <a:solidFill>
              <a:schemeClr val="dk1"/>
            </a:solidFill>
            <a:prstDash val="solid"/>
            <a:round/>
            <a:headEnd len="sm" w="sm" type="none"/>
            <a:tailEnd len="med" w="med" type="stealth"/>
          </a:ln>
        </p:spPr>
      </p:cxnSp>
      <p:pic>
        <p:nvPicPr>
          <p:cNvPr id="175" name="Google Shape;175;p5"/>
          <p:cNvPicPr preferRelativeResize="0"/>
          <p:nvPr/>
        </p:nvPicPr>
        <p:blipFill rotWithShape="1">
          <a:blip r:embed="rId5">
            <a:alphaModFix/>
          </a:blip>
          <a:srcRect b="0" l="0" r="0" t="0"/>
          <a:stretch/>
        </p:blipFill>
        <p:spPr>
          <a:xfrm>
            <a:off x="3311763" y="228600"/>
            <a:ext cx="2409825" cy="1406372"/>
          </a:xfrm>
          <a:prstGeom prst="rect">
            <a:avLst/>
          </a:prstGeom>
          <a:noFill/>
          <a:ln>
            <a:noFill/>
          </a:ln>
        </p:spPr>
      </p:pic>
      <p:cxnSp>
        <p:nvCxnSpPr>
          <p:cNvPr id="176" name="Google Shape;176;p5"/>
          <p:cNvCxnSpPr/>
          <p:nvPr/>
        </p:nvCxnSpPr>
        <p:spPr>
          <a:xfrm flipH="1">
            <a:off x="2773891" y="3766066"/>
            <a:ext cx="1001662" cy="577334"/>
          </a:xfrm>
          <a:prstGeom prst="straightConnector1">
            <a:avLst/>
          </a:prstGeom>
          <a:noFill/>
          <a:ln cap="rnd" cmpd="sng" w="12700">
            <a:solidFill>
              <a:schemeClr val="dk1"/>
            </a:solidFill>
            <a:prstDash val="solid"/>
            <a:round/>
            <a:headEnd len="sm" w="sm" type="none"/>
            <a:tailEnd len="med" w="med" type="stealth"/>
          </a:ln>
        </p:spPr>
      </p:cxnSp>
      <p:pic>
        <p:nvPicPr>
          <p:cNvPr id="177" name="Google Shape;177;p5"/>
          <p:cNvPicPr preferRelativeResize="0"/>
          <p:nvPr/>
        </p:nvPicPr>
        <p:blipFill rotWithShape="1">
          <a:blip r:embed="rId6">
            <a:alphaModFix/>
          </a:blip>
          <a:srcRect b="0" l="0" r="0" t="0"/>
          <a:stretch/>
        </p:blipFill>
        <p:spPr>
          <a:xfrm>
            <a:off x="381000" y="3804166"/>
            <a:ext cx="2243239" cy="1429173"/>
          </a:xfrm>
          <a:prstGeom prst="rect">
            <a:avLst/>
          </a:prstGeom>
          <a:noFill/>
          <a:ln>
            <a:noFill/>
          </a:ln>
        </p:spPr>
      </p:pic>
      <p:cxnSp>
        <p:nvCxnSpPr>
          <p:cNvPr id="178" name="Google Shape;178;p5"/>
          <p:cNvCxnSpPr/>
          <p:nvPr/>
        </p:nvCxnSpPr>
        <p:spPr>
          <a:xfrm>
            <a:off x="4575653" y="4054733"/>
            <a:ext cx="0" cy="898267"/>
          </a:xfrm>
          <a:prstGeom prst="straightConnector1">
            <a:avLst/>
          </a:prstGeom>
          <a:noFill/>
          <a:ln cap="rnd" cmpd="sng" w="12700">
            <a:solidFill>
              <a:schemeClr val="dk1"/>
            </a:solidFill>
            <a:prstDash val="solid"/>
            <a:round/>
            <a:headEnd len="sm" w="sm" type="none"/>
            <a:tailEnd len="med" w="med" type="stealth"/>
          </a:ln>
        </p:spPr>
      </p:cxnSp>
      <p:pic>
        <p:nvPicPr>
          <p:cNvPr id="179" name="Google Shape;179;p5"/>
          <p:cNvPicPr preferRelativeResize="0"/>
          <p:nvPr/>
        </p:nvPicPr>
        <p:blipFill rotWithShape="1">
          <a:blip r:embed="rId7">
            <a:alphaModFix/>
          </a:blip>
          <a:srcRect b="0" l="0" r="0" t="0"/>
          <a:stretch/>
        </p:blipFill>
        <p:spPr>
          <a:xfrm>
            <a:off x="3435033" y="5105400"/>
            <a:ext cx="2281238" cy="1520825"/>
          </a:xfrm>
          <a:prstGeom prst="rect">
            <a:avLst/>
          </a:prstGeom>
          <a:noFill/>
          <a:ln>
            <a:noFill/>
          </a:ln>
        </p:spPr>
      </p:pic>
      <p:cxnSp>
        <p:nvCxnSpPr>
          <p:cNvPr id="180" name="Google Shape;180;p5"/>
          <p:cNvCxnSpPr/>
          <p:nvPr/>
        </p:nvCxnSpPr>
        <p:spPr>
          <a:xfrm>
            <a:off x="5261452" y="3804166"/>
            <a:ext cx="1177447" cy="501134"/>
          </a:xfrm>
          <a:prstGeom prst="straightConnector1">
            <a:avLst/>
          </a:prstGeom>
          <a:noFill/>
          <a:ln cap="rnd" cmpd="sng" w="12700">
            <a:solidFill>
              <a:schemeClr val="dk1"/>
            </a:solidFill>
            <a:prstDash val="solid"/>
            <a:round/>
            <a:headEnd len="sm" w="sm" type="none"/>
            <a:tailEnd len="med" w="med" type="stealth"/>
          </a:ln>
        </p:spPr>
      </p:cxnSp>
      <p:pic>
        <p:nvPicPr>
          <p:cNvPr id="181" name="Google Shape;181;p5"/>
          <p:cNvPicPr preferRelativeResize="0"/>
          <p:nvPr/>
        </p:nvPicPr>
        <p:blipFill rotWithShape="1">
          <a:blip r:embed="rId8">
            <a:alphaModFix/>
          </a:blip>
          <a:srcRect b="0" l="0" r="0" t="0"/>
          <a:stretch/>
        </p:blipFill>
        <p:spPr>
          <a:xfrm>
            <a:off x="6553200" y="3715672"/>
            <a:ext cx="2438400" cy="15176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A5010"/>
              </a:buClr>
              <a:buSzPts val="3600"/>
              <a:buFont typeface="Times New Roman"/>
              <a:buNone/>
            </a:pPr>
            <a:r>
              <a:rPr b="1" lang="en-US">
                <a:solidFill>
                  <a:srgbClr val="2A5010"/>
                </a:solidFill>
                <a:latin typeface="Times New Roman"/>
                <a:ea typeface="Times New Roman"/>
                <a:cs typeface="Times New Roman"/>
                <a:sym typeface="Times New Roman"/>
              </a:rPr>
              <a:t>SOLUTIONS</a:t>
            </a:r>
            <a:endParaRPr/>
          </a:p>
        </p:txBody>
      </p:sp>
      <p:sp>
        <p:nvSpPr>
          <p:cNvPr id="187" name="Google Shape;187;p6"/>
          <p:cNvSpPr txBox="1"/>
          <p:nvPr>
            <p:ph idx="1" type="body"/>
          </p:nvPr>
        </p:nvSpPr>
        <p:spPr>
          <a:xfrm>
            <a:off x="677334" y="1447799"/>
            <a:ext cx="8596668" cy="45935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40"/>
              <a:buNone/>
            </a:pPr>
            <a:r>
              <a:rPr b="1" lang="en-US" sz="2800">
                <a:solidFill>
                  <a:srgbClr val="62170C"/>
                </a:solidFill>
                <a:latin typeface="Times New Roman"/>
                <a:ea typeface="Times New Roman"/>
                <a:cs typeface="Times New Roman"/>
                <a:sym typeface="Times New Roman"/>
              </a:rPr>
              <a:t>Saga Robotics</a:t>
            </a:r>
            <a:endParaRPr/>
          </a:p>
          <a:p>
            <a:pPr indent="0" lvl="0" marL="0" rtl="0" algn="l">
              <a:spcBef>
                <a:spcPts val="1000"/>
              </a:spcBef>
              <a:spcAft>
                <a:spcPts val="0"/>
              </a:spcAft>
              <a:buSzPts val="1440"/>
              <a:buNone/>
            </a:pPr>
            <a:r>
              <a:rPr lang="en-US"/>
              <a:t> </a:t>
            </a:r>
            <a:r>
              <a:rPr lang="en-US" sz="2000">
                <a:latin typeface="Times New Roman"/>
                <a:ea typeface="Times New Roman"/>
                <a:cs typeface="Times New Roman"/>
                <a:sym typeface="Times New Roman"/>
              </a:rPr>
              <a:t>Autonomous Harvesting Saga Robotics develops a modular robotic platform called </a:t>
            </a:r>
            <a:r>
              <a:rPr b="1" lang="en-US" sz="2000">
                <a:latin typeface="Times New Roman"/>
                <a:ea typeface="Times New Roman"/>
                <a:cs typeface="Times New Roman"/>
                <a:sym typeface="Times New Roman"/>
              </a:rPr>
              <a:t>Thorvald</a:t>
            </a:r>
            <a:r>
              <a:rPr lang="en-US" sz="2000">
                <a:latin typeface="Times New Roman"/>
                <a:ea typeface="Times New Roman"/>
                <a:cs typeface="Times New Roman"/>
                <a:sym typeface="Times New Roman"/>
              </a:rPr>
              <a:t>, an autonomous farm robot capable of performing several tasks, including harvesting of fruits and vegetables. Farmers can choose from 4 different types of robots based on their specific needs. All their robots use the</a:t>
            </a:r>
            <a:r>
              <a:rPr b="1" lang="en-US" sz="2000">
                <a:latin typeface="Times New Roman"/>
                <a:ea typeface="Times New Roman"/>
                <a:cs typeface="Times New Roman"/>
                <a:sym typeface="Times New Roman"/>
              </a:rPr>
              <a:t> ROS Software</a:t>
            </a:r>
            <a:r>
              <a:rPr lang="en-US" sz="2000">
                <a:latin typeface="Times New Roman"/>
                <a:ea typeface="Times New Roman"/>
                <a:cs typeface="Times New Roman"/>
                <a:sym typeface="Times New Roman"/>
              </a:rPr>
              <a:t>, an open-source meta-operating system for robots.</a:t>
            </a:r>
            <a:endParaRPr/>
          </a:p>
        </p:txBody>
      </p:sp>
      <p:pic>
        <p:nvPicPr>
          <p:cNvPr id="188" name="Google Shape;188;p6"/>
          <p:cNvPicPr preferRelativeResize="0"/>
          <p:nvPr/>
        </p:nvPicPr>
        <p:blipFill rotWithShape="1">
          <a:blip r:embed="rId3">
            <a:alphaModFix/>
          </a:blip>
          <a:srcRect b="0" l="0" r="0" t="0"/>
          <a:stretch/>
        </p:blipFill>
        <p:spPr>
          <a:xfrm>
            <a:off x="425885" y="3810000"/>
            <a:ext cx="4419600" cy="2413620"/>
          </a:xfrm>
          <a:prstGeom prst="rect">
            <a:avLst/>
          </a:prstGeom>
          <a:noFill/>
          <a:ln>
            <a:noFill/>
          </a:ln>
        </p:spPr>
      </p:pic>
      <p:pic>
        <p:nvPicPr>
          <p:cNvPr id="189" name="Google Shape;189;p6"/>
          <p:cNvPicPr preferRelativeResize="0"/>
          <p:nvPr/>
        </p:nvPicPr>
        <p:blipFill rotWithShape="1">
          <a:blip r:embed="rId4">
            <a:alphaModFix/>
          </a:blip>
          <a:srcRect b="0" l="0" r="0" t="0"/>
          <a:stretch/>
        </p:blipFill>
        <p:spPr>
          <a:xfrm>
            <a:off x="5105400" y="3806132"/>
            <a:ext cx="4267200" cy="24174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txBox="1"/>
          <p:nvPr>
            <p:ph idx="1" type="body"/>
          </p:nvPr>
        </p:nvSpPr>
        <p:spPr>
          <a:xfrm>
            <a:off x="677334" y="228600"/>
            <a:ext cx="8596668" cy="601979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40"/>
              <a:buNone/>
            </a:pPr>
            <a:r>
              <a:rPr b="1" lang="en-US" sz="2800">
                <a:solidFill>
                  <a:srgbClr val="62170C"/>
                </a:solidFill>
                <a:latin typeface="Times New Roman"/>
                <a:ea typeface="Times New Roman"/>
                <a:cs typeface="Times New Roman"/>
                <a:sym typeface="Times New Roman"/>
              </a:rPr>
              <a:t>Computer Imaging</a:t>
            </a:r>
            <a:endParaRPr/>
          </a:p>
          <a:p>
            <a:pPr indent="0" lvl="0" marL="0" rtl="0" algn="l">
              <a:spcBef>
                <a:spcPts val="1000"/>
              </a:spcBef>
              <a:spcAft>
                <a:spcPts val="0"/>
              </a:spcAft>
              <a:buSzPts val="1920"/>
              <a:buNone/>
            </a:pPr>
            <a:r>
              <a:rPr lang="en-US" sz="2400">
                <a:latin typeface="Times New Roman"/>
                <a:ea typeface="Times New Roman"/>
                <a:cs typeface="Times New Roman"/>
                <a:sym typeface="Times New Roman"/>
              </a:rPr>
              <a:t>Computer imaging involves the use of drones equipped with cameras. They are used for quality control, disease detection, irrigation monitoring, and sorting and grading the produce after harvest. Image processing using machine learning incorporates comparing images from a database with images of standing crops to determine the size, shape, color, and growth, therefore controlling the quality.</a:t>
            </a:r>
            <a:endParaRPr/>
          </a:p>
        </p:txBody>
      </p:sp>
      <p:pic>
        <p:nvPicPr>
          <p:cNvPr id="195" name="Google Shape;195;p7"/>
          <p:cNvPicPr preferRelativeResize="0"/>
          <p:nvPr/>
        </p:nvPicPr>
        <p:blipFill rotWithShape="1">
          <a:blip r:embed="rId3">
            <a:alphaModFix/>
          </a:blip>
          <a:srcRect b="0" l="0" r="0" t="0"/>
          <a:stretch/>
        </p:blipFill>
        <p:spPr>
          <a:xfrm>
            <a:off x="1600200" y="3505200"/>
            <a:ext cx="6857999" cy="32150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
          <p:cNvSpPr txBox="1"/>
          <p:nvPr>
            <p:ph idx="1" type="body"/>
          </p:nvPr>
        </p:nvSpPr>
        <p:spPr>
          <a:xfrm>
            <a:off x="677334" y="533401"/>
            <a:ext cx="8596668" cy="55079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560"/>
              <a:buNone/>
            </a:pPr>
            <a:r>
              <a:rPr b="1" lang="en-US" sz="3200">
                <a:solidFill>
                  <a:srgbClr val="62170C"/>
                </a:solidFill>
                <a:latin typeface="Times New Roman"/>
                <a:ea typeface="Times New Roman"/>
                <a:cs typeface="Times New Roman"/>
                <a:sym typeface="Times New Roman"/>
              </a:rPr>
              <a:t>Weather Detection</a:t>
            </a:r>
            <a:endParaRPr/>
          </a:p>
          <a:p>
            <a:pPr indent="0" lvl="0" marL="0" rtl="0" algn="l">
              <a:spcBef>
                <a:spcPts val="1000"/>
              </a:spcBef>
              <a:spcAft>
                <a:spcPts val="0"/>
              </a:spcAft>
              <a:buSzPts val="2240"/>
              <a:buNone/>
            </a:pPr>
            <a:r>
              <a:rPr lang="en-US" sz="2800">
                <a:latin typeface="Times New Roman"/>
                <a:ea typeface="Times New Roman"/>
                <a:cs typeface="Times New Roman"/>
                <a:sym typeface="Times New Roman"/>
              </a:rPr>
              <a:t>The solution combines the data from the sensors on the field with live satellite weather forecasting to efficiently plot out suggestions to the farmer that would help him make adjustments to the irrigation or harvesting schedules for his crops.</a:t>
            </a:r>
            <a:endParaRPr/>
          </a:p>
        </p:txBody>
      </p:sp>
      <p:pic>
        <p:nvPicPr>
          <p:cNvPr id="201" name="Google Shape;201;p8"/>
          <p:cNvPicPr preferRelativeResize="0"/>
          <p:nvPr/>
        </p:nvPicPr>
        <p:blipFill rotWithShape="1">
          <a:blip r:embed="rId3">
            <a:alphaModFix/>
          </a:blip>
          <a:srcRect b="0" l="0" r="0" t="0"/>
          <a:stretch/>
        </p:blipFill>
        <p:spPr>
          <a:xfrm>
            <a:off x="1219200" y="3581400"/>
            <a:ext cx="7162800" cy="30987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txBox="1"/>
          <p:nvPr>
            <p:ph idx="1" type="body"/>
          </p:nvPr>
        </p:nvSpPr>
        <p:spPr>
          <a:xfrm>
            <a:off x="677334" y="1219200"/>
            <a:ext cx="8596668" cy="48221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560"/>
              <a:buNone/>
            </a:pPr>
            <a:r>
              <a:rPr b="1" lang="en-US" sz="3200">
                <a:solidFill>
                  <a:srgbClr val="62170C"/>
                </a:solidFill>
                <a:latin typeface="Times New Roman"/>
                <a:ea typeface="Times New Roman"/>
                <a:cs typeface="Times New Roman"/>
                <a:sym typeface="Times New Roman"/>
              </a:rPr>
              <a:t>BENEFITS OF SMART AGRICULTURE</a:t>
            </a:r>
            <a:endParaRPr/>
          </a:p>
          <a:p>
            <a:pPr indent="-342900" lvl="0" marL="342900" rtl="0" algn="l">
              <a:spcBef>
                <a:spcPts val="1000"/>
              </a:spcBef>
              <a:spcAft>
                <a:spcPts val="0"/>
              </a:spcAft>
              <a:buSzPts val="2560"/>
              <a:buFont typeface="Noto Sans Symbols"/>
              <a:buChar char="⮚"/>
            </a:pPr>
            <a:r>
              <a:rPr lang="en-US" sz="3200">
                <a:latin typeface="Times New Roman"/>
                <a:ea typeface="Times New Roman"/>
                <a:cs typeface="Times New Roman"/>
                <a:sym typeface="Times New Roman"/>
              </a:rPr>
              <a:t>high crop productivity </a:t>
            </a:r>
            <a:endParaRPr/>
          </a:p>
          <a:p>
            <a:pPr indent="-342900" lvl="0" marL="342900" rtl="0" algn="l">
              <a:spcBef>
                <a:spcPts val="1000"/>
              </a:spcBef>
              <a:spcAft>
                <a:spcPts val="0"/>
              </a:spcAft>
              <a:buSzPts val="2560"/>
              <a:buFont typeface="Noto Sans Symbols"/>
              <a:buChar char="⮚"/>
            </a:pPr>
            <a:r>
              <a:rPr lang="en-US" sz="3200">
                <a:latin typeface="Times New Roman"/>
                <a:ea typeface="Times New Roman"/>
                <a:cs typeface="Times New Roman"/>
                <a:sym typeface="Times New Roman"/>
              </a:rPr>
              <a:t>reduce strain on the environment</a:t>
            </a:r>
            <a:endParaRPr/>
          </a:p>
          <a:p>
            <a:pPr indent="-342900" lvl="0" marL="342900" rtl="0" algn="l">
              <a:spcBef>
                <a:spcPts val="1000"/>
              </a:spcBef>
              <a:spcAft>
                <a:spcPts val="0"/>
              </a:spcAft>
              <a:buSzPts val="2560"/>
              <a:buFont typeface="Noto Sans Symbols"/>
              <a:buChar char="⮚"/>
            </a:pPr>
            <a:r>
              <a:rPr lang="en-US" sz="3200">
                <a:latin typeface="Times New Roman"/>
                <a:ea typeface="Times New Roman"/>
                <a:cs typeface="Times New Roman"/>
                <a:sym typeface="Times New Roman"/>
              </a:rPr>
              <a:t>precision agriculture</a:t>
            </a:r>
            <a:endParaRPr/>
          </a:p>
          <a:p>
            <a:pPr indent="-342900" lvl="0" marL="342900" rtl="0" algn="l">
              <a:spcBef>
                <a:spcPts val="1000"/>
              </a:spcBef>
              <a:spcAft>
                <a:spcPts val="0"/>
              </a:spcAft>
              <a:buSzPts val="2560"/>
              <a:buFont typeface="Noto Sans Symbols"/>
              <a:buChar char="⮚"/>
            </a:pPr>
            <a:r>
              <a:rPr lang="en-US" sz="3200">
                <a:latin typeface="Times New Roman"/>
                <a:ea typeface="Times New Roman"/>
                <a:cs typeface="Times New Roman"/>
                <a:sym typeface="Times New Roman"/>
              </a:rPr>
              <a:t>agricultural automation and robotics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2024-04-10T15:24:45Z</dcterms:created>
  <dc:creator>Niranjana N</dc:creator>
</cp:coreProperties>
</file>